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4"/>
  </p:notesMasterIdLst>
  <p:handoutMasterIdLst>
    <p:handoutMasterId r:id="rId55"/>
  </p:handoutMasterIdLst>
  <p:sldIdLst>
    <p:sldId id="317" r:id="rId3"/>
    <p:sldId id="435" r:id="rId5"/>
    <p:sldId id="550" r:id="rId6"/>
    <p:sldId id="563" r:id="rId7"/>
    <p:sldId id="436" r:id="rId8"/>
    <p:sldId id="438" r:id="rId9"/>
    <p:sldId id="508" r:id="rId10"/>
    <p:sldId id="506" r:id="rId11"/>
    <p:sldId id="510" r:id="rId12"/>
    <p:sldId id="564" r:id="rId13"/>
    <p:sldId id="511" r:id="rId14"/>
    <p:sldId id="512" r:id="rId15"/>
    <p:sldId id="513" r:id="rId16"/>
    <p:sldId id="514" r:id="rId17"/>
    <p:sldId id="562" r:id="rId18"/>
    <p:sldId id="515" r:id="rId19"/>
    <p:sldId id="549" r:id="rId20"/>
    <p:sldId id="505" r:id="rId21"/>
    <p:sldId id="503" r:id="rId22"/>
    <p:sldId id="516" r:id="rId23"/>
    <p:sldId id="517" r:id="rId24"/>
    <p:sldId id="518" r:id="rId25"/>
    <p:sldId id="519" r:id="rId26"/>
    <p:sldId id="565" r:id="rId27"/>
    <p:sldId id="551" r:id="rId28"/>
    <p:sldId id="524" r:id="rId29"/>
    <p:sldId id="525" r:id="rId30"/>
    <p:sldId id="526" r:id="rId31"/>
    <p:sldId id="552" r:id="rId32"/>
    <p:sldId id="528" r:id="rId33"/>
    <p:sldId id="532" r:id="rId34"/>
    <p:sldId id="536" r:id="rId35"/>
    <p:sldId id="537" r:id="rId36"/>
    <p:sldId id="535" r:id="rId37"/>
    <p:sldId id="529" r:id="rId38"/>
    <p:sldId id="473" r:id="rId39"/>
    <p:sldId id="490" r:id="rId40"/>
    <p:sldId id="491" r:id="rId41"/>
    <p:sldId id="474" r:id="rId42"/>
    <p:sldId id="475" r:id="rId43"/>
    <p:sldId id="557" r:id="rId44"/>
    <p:sldId id="558" r:id="rId45"/>
    <p:sldId id="559" r:id="rId46"/>
    <p:sldId id="560" r:id="rId47"/>
    <p:sldId id="561" r:id="rId48"/>
    <p:sldId id="497" r:id="rId49"/>
    <p:sldId id="553" r:id="rId50"/>
    <p:sldId id="554" r:id="rId51"/>
    <p:sldId id="555" r:id="rId52"/>
    <p:sldId id="498" r:id="rId53"/>
    <p:sldId id="499" r:id="rId54"/>
  </p:sldIdLst>
  <p:sldSz cx="9144000" cy="5143500" type="screen16x9"/>
  <p:notesSz cx="6797675" cy="9926320"/>
  <p:custDataLst>
    <p:tags r:id="rId5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7D96"/>
    <a:srgbClr val="116797"/>
    <a:srgbClr val="769535"/>
    <a:srgbClr val="CC6C1C"/>
    <a:srgbClr val="CE7FDB"/>
    <a:srgbClr val="106B98"/>
    <a:srgbClr val="866600"/>
    <a:srgbClr val="D2A000"/>
    <a:srgbClr val="1688C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1" autoAdjust="0"/>
    <p:restoredTop sz="98947" autoAdjust="0"/>
  </p:normalViewPr>
  <p:slideViewPr>
    <p:cSldViewPr>
      <p:cViewPr varScale="1">
        <p:scale>
          <a:sx n="98" d="100"/>
          <a:sy n="98" d="100"/>
        </p:scale>
        <p:origin x="618" y="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08"/>
    </p:cViewPr>
  </p:sorterViewPr>
  <p:notesViewPr>
    <p:cSldViewPr>
      <p:cViewPr varScale="1">
        <p:scale>
          <a:sx n="49" d="100"/>
          <a:sy n="49" d="100"/>
        </p:scale>
        <p:origin x="-3042" y="-102"/>
      </p:cViewPr>
      <p:guideLst>
        <p:guide orient="horz" pos="4177"/>
        <p:guide pos="1620"/>
        <p:guide orient="horz" pos="3133"/>
        <p:guide pos="2160"/>
        <p:guide orient="horz" pos="4169"/>
        <p:guide orient="horz" pos="3127"/>
        <p:guide pos="1606"/>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9" Type="http://schemas.openxmlformats.org/officeDocument/2006/relationships/tags" Target="tags/tag47.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handoutMaster" Target="handoutMasters/handoutMaster1.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A9C61E8-C424-4EB5-9990-404FB591355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A39ED012-95D9-47FA-AB7C-84E183BEE5C7}">
      <dgm:prSet custT="1"/>
      <dgm:spPr>
        <a:solidFill>
          <a:srgbClr val="1688C8"/>
        </a:solidFill>
      </dgm:spPr>
      <dgm:t>
        <a:bodyPr>
          <a:scene3d>
            <a:camera prst="orthographicFront"/>
            <a:lightRig rig="soft" dir="t">
              <a:rot lat="0" lon="0" rev="10800000"/>
            </a:lightRig>
          </a:scene3d>
          <a:sp3d>
            <a:bevelT w="27940" h="12700"/>
            <a:contourClr>
              <a:srgbClr val="DDDDDD"/>
            </a:contourClr>
          </a:sp3d>
        </a:bodyPr>
        <a:lstStyle/>
        <a:p>
          <a:pPr rtl="0"/>
          <a:r>
            <a:rPr lang="zh-CN" altLang="en-US" sz="2000" b="1" i="0" cap="none"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领导不迎送专家</a:t>
          </a:r>
        </a:p>
      </dgm:t>
    </dgm:pt>
    <dgm:pt modelId="{6F834794-96B6-4755-B305-B5BD53ACA169}" cxnId="{65EB8565-867F-40EC-AE77-A5392D4A8BFD}" type="parTrans">
      <dgm:prSet/>
      <dgm:spPr/>
      <dgm:t>
        <a:bodyPr/>
        <a:lstStyle/>
        <a:p>
          <a:endParaRPr lang="zh-CN" altLang="en-US"/>
        </a:p>
      </dgm:t>
    </dgm:pt>
    <dgm:pt modelId="{AA832764-0B98-472B-8091-C0D6A43B0AA5}" cxnId="{65EB8565-867F-40EC-AE77-A5392D4A8BFD}" type="sibTrans">
      <dgm:prSet/>
      <dgm:spPr/>
      <dgm:t>
        <a:bodyPr/>
        <a:lstStyle/>
        <a:p>
          <a:endParaRPr lang="zh-CN" altLang="en-US"/>
        </a:p>
      </dgm:t>
    </dgm:pt>
    <dgm:pt modelId="{5935E8D8-4E63-4D90-8209-93535A82B4F6}" type="pres">
      <dgm:prSet presAssocID="{BA9C61E8-C424-4EB5-9990-404FB591355D}" presName="Name0" presStyleCnt="0">
        <dgm:presLayoutVars>
          <dgm:dir/>
          <dgm:animLvl val="lvl"/>
          <dgm:resizeHandles val="exact"/>
        </dgm:presLayoutVars>
      </dgm:prSet>
      <dgm:spPr/>
      <dgm:t>
        <a:bodyPr/>
        <a:lstStyle/>
        <a:p>
          <a:endParaRPr lang="zh-CN" altLang="en-US"/>
        </a:p>
      </dgm:t>
    </dgm:pt>
    <dgm:pt modelId="{A6933791-294D-425A-BE11-DFBC3106FC08}" type="pres">
      <dgm:prSet presAssocID="{A39ED012-95D9-47FA-AB7C-84E183BEE5C7}" presName="linNode" presStyleCnt="0"/>
      <dgm:spPr/>
    </dgm:pt>
    <dgm:pt modelId="{DE6C9178-B01E-4493-A186-05F628019318}" type="pres">
      <dgm:prSet presAssocID="{A39ED012-95D9-47FA-AB7C-84E183BEE5C7}" presName="parentText" presStyleLbl="node1" presStyleIdx="0" presStyleCnt="1" custScaleX="277778" custLinFactNeighborX="-136" custLinFactNeighborY="7156">
        <dgm:presLayoutVars>
          <dgm:chMax val="1"/>
          <dgm:bulletEnabled val="1"/>
        </dgm:presLayoutVars>
      </dgm:prSet>
      <dgm:spPr/>
      <dgm:t>
        <a:bodyPr/>
        <a:lstStyle/>
        <a:p>
          <a:endParaRPr lang="zh-CN" altLang="en-US"/>
        </a:p>
      </dgm:t>
    </dgm:pt>
  </dgm:ptLst>
  <dgm:cxnLst>
    <dgm:cxn modelId="{65EB8565-867F-40EC-AE77-A5392D4A8BFD}" srcId="{BA9C61E8-C424-4EB5-9990-404FB591355D}" destId="{A39ED012-95D9-47FA-AB7C-84E183BEE5C7}" srcOrd="0" destOrd="0" parTransId="{6F834794-96B6-4755-B305-B5BD53ACA169}" sibTransId="{AA832764-0B98-472B-8091-C0D6A43B0AA5}"/>
    <dgm:cxn modelId="{FAFC3C2C-0494-4B50-B8E9-3E180F1EACF1}" type="presOf" srcId="{BA9C61E8-C424-4EB5-9990-404FB591355D}" destId="{5935E8D8-4E63-4D90-8209-93535A82B4F6}" srcOrd="0" destOrd="0" presId="urn:microsoft.com/office/officeart/2005/8/layout/vList5"/>
    <dgm:cxn modelId="{A36176B2-AF56-4D59-A6A8-B996FDE9BA2E}" type="presOf" srcId="{A39ED012-95D9-47FA-AB7C-84E183BEE5C7}" destId="{DE6C9178-B01E-4493-A186-05F628019318}" srcOrd="0" destOrd="0" presId="urn:microsoft.com/office/officeart/2005/8/layout/vList5"/>
    <dgm:cxn modelId="{65D440C2-7CDD-4C86-9E3C-E60BC63D5D0F}" type="presParOf" srcId="{5935E8D8-4E63-4D90-8209-93535A82B4F6}" destId="{A6933791-294D-425A-BE11-DFBC3106FC08}" srcOrd="0" destOrd="0" presId="urn:microsoft.com/office/officeart/2005/8/layout/vList5"/>
    <dgm:cxn modelId="{23160BF5-9503-48DF-8C61-625D5E59C9BB}" type="presParOf" srcId="{A6933791-294D-425A-BE11-DFBC3106FC08}" destId="{DE6C9178-B01E-4493-A186-05F628019318}" srcOrd="0"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71648AB-835A-41B0-8D24-1160AE9CD24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020CF6B7-92BC-426C-970F-CD884BE9B3DA}">
      <dgm:prSet custT="1"/>
      <dgm:spPr>
        <a:solidFill>
          <a:srgbClr val="1688C8"/>
        </a:solidFill>
      </dgm:spPr>
      <dgm:t>
        <a:bodyPr>
          <a:scene3d>
            <a:camera prst="orthographicFront"/>
            <a:lightRig rig="soft" dir="t">
              <a:rot lat="0" lon="0" rev="10800000"/>
            </a:lightRig>
          </a:scene3d>
          <a:sp3d>
            <a:bevelT w="27940" h="12700"/>
            <a:contourClr>
              <a:srgbClr val="DDDDDD"/>
            </a:contourClr>
          </a:sp3d>
        </a:bodyPr>
        <a:lstStyle/>
        <a:p>
          <a:pPr algn="ctr" rtl="0"/>
          <a:r>
            <a:rPr lang="zh-CN" altLang="en-US" sz="2000" b="1" i="0" cap="none"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评估结束前不邀请专家组成员到学校访问、讲学、辅导</a:t>
          </a:r>
        </a:p>
      </dgm:t>
    </dgm:pt>
    <dgm:pt modelId="{34C0187C-5871-4847-A7C2-1E75743D8552}" cxnId="{741D935B-4E5F-4A00-AA77-3C4B73987377}" type="parTrans">
      <dgm:prSet/>
      <dgm:spPr/>
      <dgm:t>
        <a:bodyPr>
          <a:scene3d>
            <a:camera prst="orthographicFront"/>
            <a:lightRig rig="soft" dir="t">
              <a:rot lat="0" lon="0" rev="10800000"/>
            </a:lightRig>
          </a:scene3d>
          <a:sp3d>
            <a:bevelT w="27940" h="12700"/>
            <a:contourClr>
              <a:srgbClr val="DDDDDD"/>
            </a:contourClr>
          </a:sp3d>
        </a:bodyPr>
        <a:lstStyle/>
        <a:p>
          <a:endParaRPr lang="zh-CN" altLang="en-US" b="1" cap="none" spc="150">
            <a:ln w="11430"/>
            <a:solidFill>
              <a:srgbClr val="F8F8F8"/>
            </a:solidFill>
            <a:effectLst>
              <a:outerShdw blurRad="25400" algn="tl" rotWithShape="0">
                <a:srgbClr val="000000">
                  <a:alpha val="43000"/>
                </a:srgbClr>
              </a:outerShdw>
            </a:effectLst>
          </a:endParaRPr>
        </a:p>
      </dgm:t>
    </dgm:pt>
    <dgm:pt modelId="{3DEFD5CE-00B5-4624-B801-5AE903985100}" cxnId="{741D935B-4E5F-4A00-AA77-3C4B73987377}" type="sibTrans">
      <dgm:prSet/>
      <dgm:spPr/>
      <dgm:t>
        <a:bodyPr>
          <a:scene3d>
            <a:camera prst="orthographicFront"/>
            <a:lightRig rig="soft" dir="t">
              <a:rot lat="0" lon="0" rev="10800000"/>
            </a:lightRig>
          </a:scene3d>
          <a:sp3d>
            <a:bevelT w="27940" h="12700"/>
            <a:contourClr>
              <a:srgbClr val="DDDDDD"/>
            </a:contourClr>
          </a:sp3d>
        </a:bodyPr>
        <a:lstStyle/>
        <a:p>
          <a:endParaRPr lang="zh-CN" altLang="en-US" b="1" cap="none" spc="150">
            <a:ln w="11430"/>
            <a:solidFill>
              <a:srgbClr val="F8F8F8"/>
            </a:solidFill>
            <a:effectLst>
              <a:outerShdw blurRad="25400" algn="tl" rotWithShape="0">
                <a:srgbClr val="000000">
                  <a:alpha val="43000"/>
                </a:srgbClr>
              </a:outerShdw>
            </a:effectLst>
          </a:endParaRPr>
        </a:p>
      </dgm:t>
    </dgm:pt>
    <dgm:pt modelId="{97090B4A-7CA0-4B0E-8038-9A2AB6B68E84}" type="pres">
      <dgm:prSet presAssocID="{171648AB-835A-41B0-8D24-1160AE9CD24B}" presName="linear" presStyleCnt="0">
        <dgm:presLayoutVars>
          <dgm:animLvl val="lvl"/>
          <dgm:resizeHandles val="exact"/>
        </dgm:presLayoutVars>
      </dgm:prSet>
      <dgm:spPr/>
      <dgm:t>
        <a:bodyPr/>
        <a:lstStyle/>
        <a:p>
          <a:endParaRPr lang="zh-CN" altLang="en-US"/>
        </a:p>
      </dgm:t>
    </dgm:pt>
    <dgm:pt modelId="{0EB61461-A54A-4173-9A23-EEB22E97FD36}" type="pres">
      <dgm:prSet presAssocID="{020CF6B7-92BC-426C-970F-CD884BE9B3DA}" presName="parentText" presStyleLbl="node1" presStyleIdx="0" presStyleCnt="1" custScaleY="266151" custLinFactNeighborX="-24384" custLinFactNeighborY="-16536">
        <dgm:presLayoutVars>
          <dgm:chMax val="0"/>
          <dgm:bulletEnabled val="1"/>
        </dgm:presLayoutVars>
      </dgm:prSet>
      <dgm:spPr/>
      <dgm:t>
        <a:bodyPr/>
        <a:lstStyle/>
        <a:p>
          <a:endParaRPr lang="zh-CN" altLang="en-US"/>
        </a:p>
      </dgm:t>
    </dgm:pt>
  </dgm:ptLst>
  <dgm:cxnLst>
    <dgm:cxn modelId="{FA28921F-776C-425C-9B43-9D004BFB3D63}" type="presOf" srcId="{020CF6B7-92BC-426C-970F-CD884BE9B3DA}" destId="{0EB61461-A54A-4173-9A23-EEB22E97FD36}" srcOrd="0" destOrd="0" presId="urn:microsoft.com/office/officeart/2005/8/layout/vList2"/>
    <dgm:cxn modelId="{2C950FF7-3826-4805-9125-E808DA2893EC}" type="presOf" srcId="{171648AB-835A-41B0-8D24-1160AE9CD24B}" destId="{97090B4A-7CA0-4B0E-8038-9A2AB6B68E84}" srcOrd="0" destOrd="0" presId="urn:microsoft.com/office/officeart/2005/8/layout/vList2"/>
    <dgm:cxn modelId="{741D935B-4E5F-4A00-AA77-3C4B73987377}" srcId="{171648AB-835A-41B0-8D24-1160AE9CD24B}" destId="{020CF6B7-92BC-426C-970F-CD884BE9B3DA}" srcOrd="0" destOrd="0" parTransId="{34C0187C-5871-4847-A7C2-1E75743D8552}" sibTransId="{3DEFD5CE-00B5-4624-B801-5AE903985100}"/>
    <dgm:cxn modelId="{3FEF7F4F-706F-4142-ACF6-A529836969DC}" type="presParOf" srcId="{97090B4A-7CA0-4B0E-8038-9A2AB6B68E84}" destId="{0EB61461-A54A-4173-9A23-EEB22E97FD36}" srcOrd="0" destOrd="0" presId="urn:microsoft.com/office/officeart/2005/8/layout/vList2"/>
  </dgm:cxnLst>
  <dgm:bg/>
  <dgm:whole/>
  <dgm:extLst>
    <a:ext uri="http://schemas.microsoft.com/office/drawing/2008/diagram">
      <dsp:dataModelExt xmlns:dsp="http://schemas.microsoft.com/office/drawing/2008/diagram" relId="rId5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2D4EA4-7CD9-40FA-907B-D2521F77E4B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3FF4BC7B-DE06-4AB5-91FE-D5DA5D086955}">
      <dgm:prSet custT="1"/>
      <dgm:spPr>
        <a:solidFill>
          <a:srgbClr val="1688C8"/>
        </a:solidFill>
      </dgm:spPr>
      <dgm:t>
        <a:bodyPr>
          <a:scene3d>
            <a:camera prst="orthographicFront"/>
            <a:lightRig rig="soft" dir="t">
              <a:rot lat="0" lon="0" rev="10800000"/>
            </a:lightRig>
          </a:scene3d>
          <a:sp3d>
            <a:bevelT w="27940" h="12700"/>
            <a:contourClr>
              <a:srgbClr val="DDDDDD"/>
            </a:contourClr>
          </a:sp3d>
        </a:bodyPr>
        <a:lstStyle/>
        <a:p>
          <a:pPr rtl="0"/>
          <a:r>
            <a:rPr lang="zh-CN" altLang="en-US" sz="2000" b="1" i="0" cap="none"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不安排各种形式的宴请</a:t>
          </a:r>
        </a:p>
      </dgm:t>
    </dgm:pt>
    <dgm:pt modelId="{87EC442F-2DC9-450F-8044-821805CF17C9}" cxnId="{386EC246-D7E2-4556-BD27-26456C2FEAC9}" type="parTrans">
      <dgm:prSet/>
      <dgm:spPr/>
      <dgm:t>
        <a:bodyPr>
          <a:scene3d>
            <a:camera prst="orthographicFront"/>
            <a:lightRig rig="soft" dir="t">
              <a:rot lat="0" lon="0" rev="10800000"/>
            </a:lightRig>
          </a:scene3d>
          <a:sp3d>
            <a:bevelT w="27940" h="12700"/>
            <a:contourClr>
              <a:srgbClr val="DDDDDD"/>
            </a:contourClr>
          </a:sp3d>
        </a:bodyPr>
        <a:lstStyle/>
        <a:p>
          <a:endParaRPr lang="zh-CN" altLang="en-US" b="1" cap="none" spc="150">
            <a:ln w="11430"/>
            <a:solidFill>
              <a:srgbClr val="F8F8F8"/>
            </a:solidFill>
            <a:effectLst>
              <a:outerShdw blurRad="25400" algn="tl" rotWithShape="0">
                <a:srgbClr val="000000">
                  <a:alpha val="43000"/>
                </a:srgbClr>
              </a:outerShdw>
            </a:effectLst>
          </a:endParaRPr>
        </a:p>
      </dgm:t>
    </dgm:pt>
    <dgm:pt modelId="{C56680DB-E7EE-4902-A1EE-DB1027F1D403}" cxnId="{386EC246-D7E2-4556-BD27-26456C2FEAC9}" type="sibTrans">
      <dgm:prSet/>
      <dgm:spPr/>
      <dgm:t>
        <a:bodyPr>
          <a:scene3d>
            <a:camera prst="orthographicFront"/>
            <a:lightRig rig="soft" dir="t">
              <a:rot lat="0" lon="0" rev="10800000"/>
            </a:lightRig>
          </a:scene3d>
          <a:sp3d>
            <a:bevelT w="27940" h="12700"/>
            <a:contourClr>
              <a:srgbClr val="DDDDDD"/>
            </a:contourClr>
          </a:sp3d>
        </a:bodyPr>
        <a:lstStyle/>
        <a:p>
          <a:endParaRPr lang="zh-CN" altLang="en-US" b="1" cap="none" spc="150">
            <a:ln w="11430"/>
            <a:solidFill>
              <a:srgbClr val="F8F8F8"/>
            </a:solidFill>
            <a:effectLst>
              <a:outerShdw blurRad="25400" algn="tl" rotWithShape="0">
                <a:srgbClr val="000000">
                  <a:alpha val="43000"/>
                </a:srgbClr>
              </a:outerShdw>
            </a:effectLst>
          </a:endParaRPr>
        </a:p>
      </dgm:t>
    </dgm:pt>
    <dgm:pt modelId="{8EE23AE0-D790-44F3-9F8E-1BCD54D906D6}" type="pres">
      <dgm:prSet presAssocID="{772D4EA4-7CD9-40FA-907B-D2521F77E4BC}" presName="Name0" presStyleCnt="0">
        <dgm:presLayoutVars>
          <dgm:dir/>
          <dgm:animLvl val="lvl"/>
          <dgm:resizeHandles val="exact"/>
        </dgm:presLayoutVars>
      </dgm:prSet>
      <dgm:spPr/>
      <dgm:t>
        <a:bodyPr/>
        <a:lstStyle/>
        <a:p>
          <a:endParaRPr lang="zh-CN" altLang="en-US"/>
        </a:p>
      </dgm:t>
    </dgm:pt>
    <dgm:pt modelId="{66154D97-C6F5-44FD-AA72-60E51EDA2D64}" type="pres">
      <dgm:prSet presAssocID="{3FF4BC7B-DE06-4AB5-91FE-D5DA5D086955}" presName="linNode" presStyleCnt="0"/>
      <dgm:spPr/>
    </dgm:pt>
    <dgm:pt modelId="{7481B35C-CB7E-4D25-968D-95000426DB7A}" type="pres">
      <dgm:prSet presAssocID="{3FF4BC7B-DE06-4AB5-91FE-D5DA5D086955}" presName="parentText" presStyleLbl="node1" presStyleIdx="0" presStyleCnt="1" custScaleX="277778">
        <dgm:presLayoutVars>
          <dgm:chMax val="1"/>
          <dgm:bulletEnabled val="1"/>
        </dgm:presLayoutVars>
      </dgm:prSet>
      <dgm:spPr/>
      <dgm:t>
        <a:bodyPr/>
        <a:lstStyle/>
        <a:p>
          <a:endParaRPr lang="zh-CN" altLang="en-US"/>
        </a:p>
      </dgm:t>
    </dgm:pt>
  </dgm:ptLst>
  <dgm:cxnLst>
    <dgm:cxn modelId="{FEA05375-D651-458C-8B29-3968AACA5047}" type="presOf" srcId="{772D4EA4-7CD9-40FA-907B-D2521F77E4BC}" destId="{8EE23AE0-D790-44F3-9F8E-1BCD54D906D6}" srcOrd="0" destOrd="0" presId="urn:microsoft.com/office/officeart/2005/8/layout/vList5"/>
    <dgm:cxn modelId="{386EC246-D7E2-4556-BD27-26456C2FEAC9}" srcId="{772D4EA4-7CD9-40FA-907B-D2521F77E4BC}" destId="{3FF4BC7B-DE06-4AB5-91FE-D5DA5D086955}" srcOrd="0" destOrd="0" parTransId="{87EC442F-2DC9-450F-8044-821805CF17C9}" sibTransId="{C56680DB-E7EE-4902-A1EE-DB1027F1D403}"/>
    <dgm:cxn modelId="{E389AF70-56FD-40CF-A43A-41248908C5E6}" type="presOf" srcId="{3FF4BC7B-DE06-4AB5-91FE-D5DA5D086955}" destId="{7481B35C-CB7E-4D25-968D-95000426DB7A}" srcOrd="0" destOrd="0" presId="urn:microsoft.com/office/officeart/2005/8/layout/vList5"/>
    <dgm:cxn modelId="{2DAD15EC-3E88-442F-BA8C-33E699FBCA13}" type="presParOf" srcId="{8EE23AE0-D790-44F3-9F8E-1BCD54D906D6}" destId="{66154D97-C6F5-44FD-AA72-60E51EDA2D64}" srcOrd="0" destOrd="0" presId="urn:microsoft.com/office/officeart/2005/8/layout/vList5"/>
    <dgm:cxn modelId="{A90B5C65-D53B-4B84-B732-E437ED5037AD}" type="presParOf" srcId="{66154D97-C6F5-44FD-AA72-60E51EDA2D64}" destId="{7481B35C-CB7E-4D25-968D-95000426DB7A}" srcOrd="0"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F03B0F-6A70-4C38-BD1D-FC50B0F92AA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3E559517-4E8B-4E49-818B-79BE724C4EDD}">
      <dgm:prSet custT="1"/>
      <dgm:spPr>
        <a:solidFill>
          <a:srgbClr val="1688C8"/>
        </a:solidFill>
      </dgm:spPr>
      <dgm:t>
        <a:bodyPr>
          <a:scene3d>
            <a:camera prst="orthographicFront"/>
            <a:lightRig rig="soft" dir="t">
              <a:rot lat="0" lon="0" rev="10800000"/>
            </a:lightRig>
          </a:scene3d>
          <a:sp3d>
            <a:bevelT w="27940" h="12700"/>
            <a:contourClr>
              <a:srgbClr val="DDDDDD"/>
            </a:contourClr>
          </a:sp3d>
        </a:bodyPr>
        <a:lstStyle/>
        <a:p>
          <a:pPr rtl="0"/>
          <a:r>
            <a:rPr lang="zh-CN" altLang="en-US" sz="2000" b="1" i="0" cap="none"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不安排接见</a:t>
          </a:r>
        </a:p>
      </dgm:t>
    </dgm:pt>
    <dgm:pt modelId="{4D413FC4-C2F6-4ED1-A9B9-04CC249D5EFF}" cxnId="{4EF057FF-6AA1-417E-9EEF-7BC11C9F8B35}" type="parTrans">
      <dgm:prSet/>
      <dgm:spPr/>
      <dgm:t>
        <a:bodyPr>
          <a:scene3d>
            <a:camera prst="orthographicFront"/>
            <a:lightRig rig="soft" dir="t">
              <a:rot lat="0" lon="0" rev="10800000"/>
            </a:lightRig>
          </a:scene3d>
          <a:sp3d>
            <a:bevelT w="27940" h="12700"/>
            <a:contourClr>
              <a:srgbClr val="DDDDDD"/>
            </a:contourClr>
          </a:sp3d>
        </a:bodyPr>
        <a:lstStyle/>
        <a:p>
          <a:endParaRPr lang="zh-CN" altLang="en-US" b="1" cap="none" spc="150">
            <a:ln w="11430"/>
            <a:solidFill>
              <a:srgbClr val="F8F8F8"/>
            </a:solidFill>
            <a:effectLst>
              <a:outerShdw blurRad="25400" algn="tl" rotWithShape="0">
                <a:srgbClr val="000000">
                  <a:alpha val="43000"/>
                </a:srgbClr>
              </a:outerShdw>
            </a:effectLst>
          </a:endParaRPr>
        </a:p>
      </dgm:t>
    </dgm:pt>
    <dgm:pt modelId="{D2AA94A6-E0B7-478D-9F47-0CB23C991F94}" cxnId="{4EF057FF-6AA1-417E-9EEF-7BC11C9F8B35}" type="sibTrans">
      <dgm:prSet/>
      <dgm:spPr/>
      <dgm:t>
        <a:bodyPr>
          <a:scene3d>
            <a:camera prst="orthographicFront"/>
            <a:lightRig rig="soft" dir="t">
              <a:rot lat="0" lon="0" rev="10800000"/>
            </a:lightRig>
          </a:scene3d>
          <a:sp3d>
            <a:bevelT w="27940" h="12700"/>
            <a:contourClr>
              <a:srgbClr val="DDDDDD"/>
            </a:contourClr>
          </a:sp3d>
        </a:bodyPr>
        <a:lstStyle/>
        <a:p>
          <a:endParaRPr lang="zh-CN" altLang="en-US" b="1" cap="none" spc="150">
            <a:ln w="11430"/>
            <a:solidFill>
              <a:srgbClr val="F8F8F8"/>
            </a:solidFill>
            <a:effectLst>
              <a:outerShdw blurRad="25400" algn="tl" rotWithShape="0">
                <a:srgbClr val="000000">
                  <a:alpha val="43000"/>
                </a:srgbClr>
              </a:outerShdw>
            </a:effectLst>
          </a:endParaRPr>
        </a:p>
      </dgm:t>
    </dgm:pt>
    <dgm:pt modelId="{56F627E8-8D6D-44CB-A1DF-ACE28FC90F40}" type="pres">
      <dgm:prSet presAssocID="{1FF03B0F-6A70-4C38-BD1D-FC50B0F92AA8}" presName="Name0" presStyleCnt="0">
        <dgm:presLayoutVars>
          <dgm:dir/>
          <dgm:animLvl val="lvl"/>
          <dgm:resizeHandles val="exact"/>
        </dgm:presLayoutVars>
      </dgm:prSet>
      <dgm:spPr/>
      <dgm:t>
        <a:bodyPr/>
        <a:lstStyle/>
        <a:p>
          <a:endParaRPr lang="zh-CN" altLang="en-US"/>
        </a:p>
      </dgm:t>
    </dgm:pt>
    <dgm:pt modelId="{D670D685-A2CA-4192-91A2-B90D2271ADF4}" type="pres">
      <dgm:prSet presAssocID="{3E559517-4E8B-4E49-818B-79BE724C4EDD}" presName="linNode" presStyleCnt="0"/>
      <dgm:spPr/>
    </dgm:pt>
    <dgm:pt modelId="{0AB0564C-25D0-4958-9400-E8176F1B93AF}" type="pres">
      <dgm:prSet presAssocID="{3E559517-4E8B-4E49-818B-79BE724C4EDD}" presName="parentText" presStyleLbl="node1" presStyleIdx="0" presStyleCnt="1" custScaleX="277778" custLinFactNeighborX="2087" custLinFactNeighborY="8375">
        <dgm:presLayoutVars>
          <dgm:chMax val="1"/>
          <dgm:bulletEnabled val="1"/>
        </dgm:presLayoutVars>
      </dgm:prSet>
      <dgm:spPr/>
      <dgm:t>
        <a:bodyPr/>
        <a:lstStyle/>
        <a:p>
          <a:endParaRPr lang="zh-CN" altLang="en-US"/>
        </a:p>
      </dgm:t>
    </dgm:pt>
  </dgm:ptLst>
  <dgm:cxnLst>
    <dgm:cxn modelId="{6D069F8C-C2B0-4A04-9241-DB4EC39CBF13}" type="presOf" srcId="{1FF03B0F-6A70-4C38-BD1D-FC50B0F92AA8}" destId="{56F627E8-8D6D-44CB-A1DF-ACE28FC90F40}" srcOrd="0" destOrd="0" presId="urn:microsoft.com/office/officeart/2005/8/layout/vList5"/>
    <dgm:cxn modelId="{A91C538D-7824-4459-A4FB-2688AB5932BB}" type="presOf" srcId="{3E559517-4E8B-4E49-818B-79BE724C4EDD}" destId="{0AB0564C-25D0-4958-9400-E8176F1B93AF}" srcOrd="0" destOrd="0" presId="urn:microsoft.com/office/officeart/2005/8/layout/vList5"/>
    <dgm:cxn modelId="{4EF057FF-6AA1-417E-9EEF-7BC11C9F8B35}" srcId="{1FF03B0F-6A70-4C38-BD1D-FC50B0F92AA8}" destId="{3E559517-4E8B-4E49-818B-79BE724C4EDD}" srcOrd="0" destOrd="0" parTransId="{4D413FC4-C2F6-4ED1-A9B9-04CC249D5EFF}" sibTransId="{D2AA94A6-E0B7-478D-9F47-0CB23C991F94}"/>
    <dgm:cxn modelId="{D4912FC7-1A71-48CE-89A8-A7A9846ACA47}" type="presParOf" srcId="{56F627E8-8D6D-44CB-A1DF-ACE28FC90F40}" destId="{D670D685-A2CA-4192-91A2-B90D2271ADF4}" srcOrd="0" destOrd="0" presId="urn:microsoft.com/office/officeart/2005/8/layout/vList5"/>
    <dgm:cxn modelId="{AF72D2D7-7DB5-4683-9853-D259EFF4AE4C}" type="presParOf" srcId="{D670D685-A2CA-4192-91A2-B90D2271ADF4}" destId="{0AB0564C-25D0-4958-9400-E8176F1B93AF}" srcOrd="0" destOrd="0" presId="urn:microsoft.com/office/officeart/2005/8/layout/vList5"/>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ADF2E1-3914-4F2F-914E-31F9049ABAE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844FFA93-223D-47FF-BD10-12C1C2A96C88}">
      <dgm:prSet custT="1"/>
      <dgm:spPr>
        <a:solidFill>
          <a:srgbClr val="1688C8"/>
        </a:solidFill>
      </dgm:spPr>
      <dgm:t>
        <a:bodyPr>
          <a:scene3d>
            <a:camera prst="orthographicFront"/>
            <a:lightRig rig="soft" dir="t">
              <a:rot lat="0" lon="0" rev="10800000"/>
            </a:lightRig>
          </a:scene3d>
          <a:sp3d>
            <a:bevelT w="27940" h="12700"/>
            <a:contourClr>
              <a:srgbClr val="DDDDDD"/>
            </a:contourClr>
          </a:sp3d>
        </a:bodyPr>
        <a:lstStyle/>
        <a:p>
          <a:pPr algn="ctr" rtl="0">
            <a:lnSpc>
              <a:spcPct val="100000"/>
            </a:lnSpc>
            <a:spcAft>
              <a:spcPts val="0"/>
            </a:spcAft>
          </a:pPr>
          <a:r>
            <a:rPr lang="zh-CN" altLang="en-US" sz="2000" b="1" i="0" cap="none"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不召开汇报大会</a:t>
          </a:r>
          <a:endParaRPr lang="en-US" altLang="zh-CN" sz="2000" b="1" i="0" cap="none"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endParaRPr>
        </a:p>
        <a:p>
          <a:pPr algn="ctr" rtl="0">
            <a:lnSpc>
              <a:spcPct val="100000"/>
            </a:lnSpc>
            <a:spcAft>
              <a:spcPts val="0"/>
            </a:spcAft>
          </a:pPr>
          <a:r>
            <a:rPr lang="zh-CN" altLang="en-US" sz="2000" b="1" i="0" cap="none"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（包括   开、闭幕式）</a:t>
          </a:r>
        </a:p>
      </dgm:t>
    </dgm:pt>
    <dgm:pt modelId="{2CE6536E-F200-4A4C-8858-EDA8BF7C38E2}" cxnId="{D190DC6F-BA92-44F7-B627-CF3768D60F90}" type="parTrans">
      <dgm:prSet/>
      <dgm:spPr/>
      <dgm:t>
        <a:bodyPr>
          <a:scene3d>
            <a:camera prst="orthographicFront"/>
            <a:lightRig rig="soft" dir="t">
              <a:rot lat="0" lon="0" rev="10800000"/>
            </a:lightRig>
          </a:scene3d>
          <a:sp3d>
            <a:bevelT w="27940" h="12700"/>
            <a:contourClr>
              <a:srgbClr val="DDDDDD"/>
            </a:contourClr>
          </a:sp3d>
        </a:bodyPr>
        <a:lstStyle/>
        <a:p>
          <a:endParaRPr lang="zh-CN" altLang="en-US" b="1" cap="none" spc="150">
            <a:ln w="11430"/>
            <a:solidFill>
              <a:srgbClr val="F8F8F8"/>
            </a:solidFill>
            <a:effectLst>
              <a:outerShdw blurRad="25400" algn="tl" rotWithShape="0">
                <a:srgbClr val="000000">
                  <a:alpha val="43000"/>
                </a:srgbClr>
              </a:outerShdw>
            </a:effectLst>
          </a:endParaRPr>
        </a:p>
      </dgm:t>
    </dgm:pt>
    <dgm:pt modelId="{DDF92AE2-6AFF-4C55-9825-D1AB2B7A1A9B}" cxnId="{D190DC6F-BA92-44F7-B627-CF3768D60F90}" type="sibTrans">
      <dgm:prSet/>
      <dgm:spPr/>
      <dgm:t>
        <a:bodyPr>
          <a:scene3d>
            <a:camera prst="orthographicFront"/>
            <a:lightRig rig="soft" dir="t">
              <a:rot lat="0" lon="0" rev="10800000"/>
            </a:lightRig>
          </a:scene3d>
          <a:sp3d>
            <a:bevelT w="27940" h="12700"/>
            <a:contourClr>
              <a:srgbClr val="DDDDDD"/>
            </a:contourClr>
          </a:sp3d>
        </a:bodyPr>
        <a:lstStyle/>
        <a:p>
          <a:endParaRPr lang="zh-CN" altLang="en-US" b="1" cap="none" spc="150">
            <a:ln w="11430"/>
            <a:solidFill>
              <a:srgbClr val="F8F8F8"/>
            </a:solidFill>
            <a:effectLst>
              <a:outerShdw blurRad="25400" algn="tl" rotWithShape="0">
                <a:srgbClr val="000000">
                  <a:alpha val="43000"/>
                </a:srgbClr>
              </a:outerShdw>
            </a:effectLst>
          </a:endParaRPr>
        </a:p>
      </dgm:t>
    </dgm:pt>
    <dgm:pt modelId="{A176E119-949A-4F0A-97E2-6E5C76855A2B}" type="pres">
      <dgm:prSet presAssocID="{A0ADF2E1-3914-4F2F-914E-31F9049ABAE1}" presName="Name0" presStyleCnt="0">
        <dgm:presLayoutVars>
          <dgm:dir/>
          <dgm:animLvl val="lvl"/>
          <dgm:resizeHandles val="exact"/>
        </dgm:presLayoutVars>
      </dgm:prSet>
      <dgm:spPr/>
      <dgm:t>
        <a:bodyPr/>
        <a:lstStyle/>
        <a:p>
          <a:endParaRPr lang="zh-CN" altLang="en-US"/>
        </a:p>
      </dgm:t>
    </dgm:pt>
    <dgm:pt modelId="{E916D2CD-ABAA-4CC7-AA52-80B5BCCFBA11}" type="pres">
      <dgm:prSet presAssocID="{844FFA93-223D-47FF-BD10-12C1C2A96C88}" presName="linNode" presStyleCnt="0"/>
      <dgm:spPr/>
    </dgm:pt>
    <dgm:pt modelId="{42130DDB-C7CD-4745-8EE0-56CDBD96ECE3}" type="pres">
      <dgm:prSet presAssocID="{844FFA93-223D-47FF-BD10-12C1C2A96C88}" presName="parentText" presStyleLbl="node1" presStyleIdx="0" presStyleCnt="1" custScaleX="277778" custScaleY="100098" custLinFactNeighborX="136" custLinFactNeighborY="25578">
        <dgm:presLayoutVars>
          <dgm:chMax val="1"/>
          <dgm:bulletEnabled val="1"/>
        </dgm:presLayoutVars>
      </dgm:prSet>
      <dgm:spPr/>
      <dgm:t>
        <a:bodyPr/>
        <a:lstStyle/>
        <a:p>
          <a:endParaRPr lang="zh-CN" altLang="en-US"/>
        </a:p>
      </dgm:t>
    </dgm:pt>
  </dgm:ptLst>
  <dgm:cxnLst>
    <dgm:cxn modelId="{4F73189D-65C4-4356-9686-3FFDEC2C2762}" type="presOf" srcId="{844FFA93-223D-47FF-BD10-12C1C2A96C88}" destId="{42130DDB-C7CD-4745-8EE0-56CDBD96ECE3}" srcOrd="0" destOrd="0" presId="urn:microsoft.com/office/officeart/2005/8/layout/vList5"/>
    <dgm:cxn modelId="{5240FE78-460E-4FDB-A4C1-A00CDA116ED7}" type="presOf" srcId="{A0ADF2E1-3914-4F2F-914E-31F9049ABAE1}" destId="{A176E119-949A-4F0A-97E2-6E5C76855A2B}" srcOrd="0" destOrd="0" presId="urn:microsoft.com/office/officeart/2005/8/layout/vList5"/>
    <dgm:cxn modelId="{D190DC6F-BA92-44F7-B627-CF3768D60F90}" srcId="{A0ADF2E1-3914-4F2F-914E-31F9049ABAE1}" destId="{844FFA93-223D-47FF-BD10-12C1C2A96C88}" srcOrd="0" destOrd="0" parTransId="{2CE6536E-F200-4A4C-8858-EDA8BF7C38E2}" sibTransId="{DDF92AE2-6AFF-4C55-9825-D1AB2B7A1A9B}"/>
    <dgm:cxn modelId="{F77FADCF-A534-4F8C-B410-4CB5CC16DA5F}" type="presParOf" srcId="{A176E119-949A-4F0A-97E2-6E5C76855A2B}" destId="{E916D2CD-ABAA-4CC7-AA52-80B5BCCFBA11}" srcOrd="0" destOrd="0" presId="urn:microsoft.com/office/officeart/2005/8/layout/vList5"/>
    <dgm:cxn modelId="{4BDA5ADB-DD69-43F0-B454-167599B71012}" type="presParOf" srcId="{E916D2CD-ABAA-4CC7-AA52-80B5BCCFBA11}" destId="{42130DDB-C7CD-4745-8EE0-56CDBD96ECE3}" srcOrd="0" destOrd="0" presId="urn:microsoft.com/office/officeart/2005/8/layout/vList5"/>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4A8C21-027B-48A3-991A-DB6BA335348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5AEB003F-9B32-4DAD-B323-C47B4C31674C}">
      <dgm:prSet custT="1"/>
      <dgm:spPr>
        <a:solidFill>
          <a:srgbClr val="1688C8"/>
        </a:solidFill>
      </dgm:spPr>
      <dgm:t>
        <a:bodyPr>
          <a:scene3d>
            <a:camera prst="orthographicFront"/>
            <a:lightRig rig="soft" dir="t">
              <a:rot lat="0" lon="0" rev="10800000"/>
            </a:lightRig>
          </a:scene3d>
          <a:sp3d>
            <a:bevelT w="27940" h="12700"/>
            <a:contourClr>
              <a:srgbClr val="DDDDDD"/>
            </a:contourClr>
          </a:sp3d>
        </a:bodyPr>
        <a:lstStyle/>
        <a:p>
          <a:pPr rtl="0"/>
          <a:r>
            <a:rPr lang="zh-CN" altLang="en-US" sz="2000" b="1" i="0" cap="none"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不组织文艺汇演</a:t>
          </a:r>
          <a:endParaRPr lang="zh-CN" altLang="en-US" sz="2000" b="1" i="0" cap="none"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endParaRPr>
        </a:p>
      </dgm:t>
    </dgm:pt>
    <dgm:pt modelId="{CC06A0DB-225F-42CA-B05A-603FA1F4EBD1}" cxnId="{2AC32701-780C-4732-8349-0A7D8084E016}" type="parTrans">
      <dgm:prSet/>
      <dgm:spPr/>
      <dgm:t>
        <a:bodyPr>
          <a:scene3d>
            <a:camera prst="orthographicFront"/>
            <a:lightRig rig="soft" dir="t">
              <a:rot lat="0" lon="0" rev="10800000"/>
            </a:lightRig>
          </a:scene3d>
          <a:sp3d>
            <a:bevelT w="27940" h="12700"/>
            <a:contourClr>
              <a:srgbClr val="DDDDDD"/>
            </a:contourClr>
          </a:sp3d>
        </a:bodyPr>
        <a:lstStyle/>
        <a:p>
          <a:endParaRPr lang="zh-CN" altLang="en-US" b="1" cap="none" spc="150">
            <a:ln w="11430"/>
            <a:solidFill>
              <a:srgbClr val="F8F8F8"/>
            </a:solidFill>
            <a:effectLst>
              <a:outerShdw blurRad="25400" algn="tl" rotWithShape="0">
                <a:srgbClr val="000000">
                  <a:alpha val="43000"/>
                </a:srgbClr>
              </a:outerShdw>
            </a:effectLst>
          </a:endParaRPr>
        </a:p>
      </dgm:t>
    </dgm:pt>
    <dgm:pt modelId="{C39367F4-E2F3-409A-8D5D-A76E847FE99F}" cxnId="{2AC32701-780C-4732-8349-0A7D8084E016}" type="sibTrans">
      <dgm:prSet/>
      <dgm:spPr/>
      <dgm:t>
        <a:bodyPr>
          <a:scene3d>
            <a:camera prst="orthographicFront"/>
            <a:lightRig rig="soft" dir="t">
              <a:rot lat="0" lon="0" rev="10800000"/>
            </a:lightRig>
          </a:scene3d>
          <a:sp3d>
            <a:bevelT w="27940" h="12700"/>
            <a:contourClr>
              <a:srgbClr val="DDDDDD"/>
            </a:contourClr>
          </a:sp3d>
        </a:bodyPr>
        <a:lstStyle/>
        <a:p>
          <a:endParaRPr lang="zh-CN" altLang="en-US" b="1" cap="none" spc="150">
            <a:ln w="11430"/>
            <a:solidFill>
              <a:srgbClr val="F8F8F8"/>
            </a:solidFill>
            <a:effectLst>
              <a:outerShdw blurRad="25400" algn="tl" rotWithShape="0">
                <a:srgbClr val="000000">
                  <a:alpha val="43000"/>
                </a:srgbClr>
              </a:outerShdw>
            </a:effectLst>
          </a:endParaRPr>
        </a:p>
      </dgm:t>
    </dgm:pt>
    <dgm:pt modelId="{FBB26AD8-4CD4-41CC-891E-1CB95D6187E8}" type="pres">
      <dgm:prSet presAssocID="{D04A8C21-027B-48A3-991A-DB6BA335348E}" presName="Name0" presStyleCnt="0">
        <dgm:presLayoutVars>
          <dgm:dir/>
          <dgm:animLvl val="lvl"/>
          <dgm:resizeHandles val="exact"/>
        </dgm:presLayoutVars>
      </dgm:prSet>
      <dgm:spPr/>
      <dgm:t>
        <a:bodyPr/>
        <a:lstStyle/>
        <a:p>
          <a:endParaRPr lang="zh-CN" altLang="en-US"/>
        </a:p>
      </dgm:t>
    </dgm:pt>
    <dgm:pt modelId="{73774F42-B0F9-4365-8BFE-97E4FB48C1CE}" type="pres">
      <dgm:prSet presAssocID="{5AEB003F-9B32-4DAD-B323-C47B4C31674C}" presName="linNode" presStyleCnt="0"/>
      <dgm:spPr/>
    </dgm:pt>
    <dgm:pt modelId="{83A2DE94-9E8D-41F3-9023-DE74A131D3B7}" type="pres">
      <dgm:prSet presAssocID="{5AEB003F-9B32-4DAD-B323-C47B4C31674C}" presName="parentText" presStyleLbl="node1" presStyleIdx="0" presStyleCnt="1" custScaleX="277778" custLinFactNeighborX="136" custLinFactNeighborY="18264">
        <dgm:presLayoutVars>
          <dgm:chMax val="1"/>
          <dgm:bulletEnabled val="1"/>
        </dgm:presLayoutVars>
      </dgm:prSet>
      <dgm:spPr/>
      <dgm:t>
        <a:bodyPr/>
        <a:lstStyle/>
        <a:p>
          <a:endParaRPr lang="zh-CN" altLang="en-US"/>
        </a:p>
      </dgm:t>
    </dgm:pt>
  </dgm:ptLst>
  <dgm:cxnLst>
    <dgm:cxn modelId="{2AC32701-780C-4732-8349-0A7D8084E016}" srcId="{D04A8C21-027B-48A3-991A-DB6BA335348E}" destId="{5AEB003F-9B32-4DAD-B323-C47B4C31674C}" srcOrd="0" destOrd="0" parTransId="{CC06A0DB-225F-42CA-B05A-603FA1F4EBD1}" sibTransId="{C39367F4-E2F3-409A-8D5D-A76E847FE99F}"/>
    <dgm:cxn modelId="{E1E15D83-4D51-4714-BAF7-BF632CBCE065}" type="presOf" srcId="{D04A8C21-027B-48A3-991A-DB6BA335348E}" destId="{FBB26AD8-4CD4-41CC-891E-1CB95D6187E8}" srcOrd="0" destOrd="0" presId="urn:microsoft.com/office/officeart/2005/8/layout/vList5"/>
    <dgm:cxn modelId="{A0E6DC8D-7EE1-476A-A48A-438CFAC18151}" type="presOf" srcId="{5AEB003F-9B32-4DAD-B323-C47B4C31674C}" destId="{83A2DE94-9E8D-41F3-9023-DE74A131D3B7}" srcOrd="0" destOrd="0" presId="urn:microsoft.com/office/officeart/2005/8/layout/vList5"/>
    <dgm:cxn modelId="{D667209C-53F3-4D1D-A278-7D039ECBB740}" type="presParOf" srcId="{FBB26AD8-4CD4-41CC-891E-1CB95D6187E8}" destId="{73774F42-B0F9-4365-8BFE-97E4FB48C1CE}" srcOrd="0" destOrd="0" presId="urn:microsoft.com/office/officeart/2005/8/layout/vList5"/>
    <dgm:cxn modelId="{82E6AF41-52C9-4F90-8172-0C3DE1E0BA96}" type="presParOf" srcId="{73774F42-B0F9-4365-8BFE-97E4FB48C1CE}" destId="{83A2DE94-9E8D-41F3-9023-DE74A131D3B7}" srcOrd="0" destOrd="0" presId="urn:microsoft.com/office/officeart/2005/8/layout/vList5"/>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BCB152-F825-46DB-BB4F-106C1AA294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449D6930-76CA-4C8E-8CDA-8636DB1CCE1D}">
      <dgm:prSet custT="1"/>
      <dgm:spPr>
        <a:solidFill>
          <a:srgbClr val="1688C8"/>
        </a:solidFill>
      </dgm:spPr>
      <dgm:t>
        <a:bodyPr>
          <a:scene3d>
            <a:camera prst="orthographicFront"/>
            <a:lightRig rig="soft" dir="t">
              <a:rot lat="0" lon="0" rev="10800000"/>
            </a:lightRig>
          </a:scene3d>
          <a:sp3d>
            <a:bevelT w="27940" h="12700"/>
            <a:contourClr>
              <a:srgbClr val="DDDDDD"/>
            </a:contourClr>
          </a:sp3d>
        </a:bodyPr>
        <a:lstStyle/>
        <a:p>
          <a:pPr algn="ctr" rtl="0"/>
          <a:r>
            <a:rPr lang="zh-CN" altLang="en-US" sz="2000" b="1" i="0" cap="none"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不送礼物</a:t>
          </a:r>
          <a:endParaRPr lang="zh-CN" altLang="en-US" sz="2000" b="1" i="0" cap="none"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endParaRPr>
        </a:p>
      </dgm:t>
    </dgm:pt>
    <dgm:pt modelId="{F1BECB19-DE1A-44B7-B27A-FD3A9C610EE2}" cxnId="{8C45AAA9-ECF5-480D-81FC-F34937C863D9}" type="parTrans">
      <dgm:prSet/>
      <dgm:spPr/>
      <dgm:t>
        <a:bodyPr>
          <a:scene3d>
            <a:camera prst="orthographicFront"/>
            <a:lightRig rig="soft" dir="t">
              <a:rot lat="0" lon="0" rev="10800000"/>
            </a:lightRig>
          </a:scene3d>
          <a:sp3d>
            <a:bevelT w="27940" h="12700"/>
            <a:contourClr>
              <a:srgbClr val="DDDDDD"/>
            </a:contourClr>
          </a:sp3d>
        </a:bodyPr>
        <a:lstStyle/>
        <a:p>
          <a:endParaRPr lang="zh-CN" altLang="en-US" b="1" cap="none" spc="150">
            <a:ln w="11430"/>
            <a:solidFill>
              <a:srgbClr val="F8F8F8"/>
            </a:solidFill>
            <a:effectLst>
              <a:outerShdw blurRad="25400" algn="tl" rotWithShape="0">
                <a:srgbClr val="000000">
                  <a:alpha val="43000"/>
                </a:srgbClr>
              </a:outerShdw>
            </a:effectLst>
          </a:endParaRPr>
        </a:p>
      </dgm:t>
    </dgm:pt>
    <dgm:pt modelId="{AB5F8D3F-6C22-4421-AC8F-59CB94536643}" cxnId="{8C45AAA9-ECF5-480D-81FC-F34937C863D9}" type="sibTrans">
      <dgm:prSet/>
      <dgm:spPr/>
      <dgm:t>
        <a:bodyPr>
          <a:scene3d>
            <a:camera prst="orthographicFront"/>
            <a:lightRig rig="soft" dir="t">
              <a:rot lat="0" lon="0" rev="10800000"/>
            </a:lightRig>
          </a:scene3d>
          <a:sp3d>
            <a:bevelT w="27940" h="12700"/>
            <a:contourClr>
              <a:srgbClr val="DDDDDD"/>
            </a:contourClr>
          </a:sp3d>
        </a:bodyPr>
        <a:lstStyle/>
        <a:p>
          <a:endParaRPr lang="zh-CN" altLang="en-US" b="1" cap="none" spc="150">
            <a:ln w="11430"/>
            <a:solidFill>
              <a:srgbClr val="F8F8F8"/>
            </a:solidFill>
            <a:effectLst>
              <a:outerShdw blurRad="25400" algn="tl" rotWithShape="0">
                <a:srgbClr val="000000">
                  <a:alpha val="43000"/>
                </a:srgbClr>
              </a:outerShdw>
            </a:effectLst>
          </a:endParaRPr>
        </a:p>
      </dgm:t>
    </dgm:pt>
    <dgm:pt modelId="{28E4B32D-4525-45C2-B4D2-03572577FEB2}" type="pres">
      <dgm:prSet presAssocID="{0ABCB152-F825-46DB-BB4F-106C1AA29484}" presName="linear" presStyleCnt="0">
        <dgm:presLayoutVars>
          <dgm:animLvl val="lvl"/>
          <dgm:resizeHandles val="exact"/>
        </dgm:presLayoutVars>
      </dgm:prSet>
      <dgm:spPr/>
      <dgm:t>
        <a:bodyPr/>
        <a:lstStyle/>
        <a:p>
          <a:endParaRPr lang="zh-CN" altLang="en-US"/>
        </a:p>
      </dgm:t>
    </dgm:pt>
    <dgm:pt modelId="{543B1EFC-18E5-4C1F-97CC-CB24739802DF}" type="pres">
      <dgm:prSet presAssocID="{449D6930-76CA-4C8E-8CDA-8636DB1CCE1D}" presName="parentText" presStyleLbl="node1" presStyleIdx="0" presStyleCnt="1" custScaleY="164411" custLinFactNeighborY="8326">
        <dgm:presLayoutVars>
          <dgm:chMax val="0"/>
          <dgm:bulletEnabled val="1"/>
        </dgm:presLayoutVars>
      </dgm:prSet>
      <dgm:spPr/>
      <dgm:t>
        <a:bodyPr/>
        <a:lstStyle/>
        <a:p>
          <a:endParaRPr lang="zh-CN" altLang="en-US"/>
        </a:p>
      </dgm:t>
    </dgm:pt>
  </dgm:ptLst>
  <dgm:cxnLst>
    <dgm:cxn modelId="{8C45AAA9-ECF5-480D-81FC-F34937C863D9}" srcId="{0ABCB152-F825-46DB-BB4F-106C1AA29484}" destId="{449D6930-76CA-4C8E-8CDA-8636DB1CCE1D}" srcOrd="0" destOrd="0" parTransId="{F1BECB19-DE1A-44B7-B27A-FD3A9C610EE2}" sibTransId="{AB5F8D3F-6C22-4421-AC8F-59CB94536643}"/>
    <dgm:cxn modelId="{7344038B-286B-4B45-BBDD-F171B77247B7}" type="presOf" srcId="{0ABCB152-F825-46DB-BB4F-106C1AA29484}" destId="{28E4B32D-4525-45C2-B4D2-03572577FEB2}" srcOrd="0" destOrd="0" presId="urn:microsoft.com/office/officeart/2005/8/layout/vList2"/>
    <dgm:cxn modelId="{B3DDE3B0-D212-448A-B692-7AB5190CAA93}" type="presOf" srcId="{449D6930-76CA-4C8E-8CDA-8636DB1CCE1D}" destId="{543B1EFC-18E5-4C1F-97CC-CB24739802DF}" srcOrd="0" destOrd="0" presId="urn:microsoft.com/office/officeart/2005/8/layout/vList2"/>
    <dgm:cxn modelId="{75443C9B-19E0-433C-ABFD-26D1B011E5BE}" type="presParOf" srcId="{28E4B32D-4525-45C2-B4D2-03572577FEB2}" destId="{543B1EFC-18E5-4C1F-97CC-CB24739802DF}" srcOrd="0" destOrd="0" presId="urn:microsoft.com/office/officeart/2005/8/layout/vList2"/>
  </dgm:cxnLst>
  <dgm:bg/>
  <dgm:whole/>
  <dgm:extLst>
    <a:ext uri="http://schemas.microsoft.com/office/drawing/2008/diagram">
      <dsp:dataModelExt xmlns:dsp="http://schemas.microsoft.com/office/drawing/2008/diagram" relId="rId3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20ECE0-BD40-4760-8798-1F2FB9BC9B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48401DDE-6B69-4D11-9D8F-7440B04A3BD5}">
      <dgm:prSet custT="1"/>
      <dgm:spPr>
        <a:solidFill>
          <a:srgbClr val="1688C8"/>
        </a:solidFill>
      </dgm:spPr>
      <dgm:t>
        <a:bodyPr>
          <a:scene3d>
            <a:camera prst="orthographicFront"/>
            <a:lightRig rig="soft" dir="t">
              <a:rot lat="0" lon="0" rev="10800000"/>
            </a:lightRig>
          </a:scene3d>
          <a:sp3d>
            <a:bevelT w="27940" h="12700"/>
            <a:contourClr>
              <a:srgbClr val="DDDDDD"/>
            </a:contourClr>
          </a:sp3d>
        </a:bodyPr>
        <a:lstStyle/>
        <a:p>
          <a:pPr algn="ctr" rtl="0"/>
          <a:r>
            <a:rPr lang="zh-CN" altLang="en-US" sz="2000" b="1" i="0" cap="none"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不超规格安排食宿</a:t>
          </a:r>
        </a:p>
      </dgm:t>
    </dgm:pt>
    <dgm:pt modelId="{97CA52B1-9F71-444D-B1D2-AD924CB18430}" cxnId="{AD314091-FC37-4FF9-A52E-CF4F170E8E09}" type="parTrans">
      <dgm:prSet/>
      <dgm:spPr/>
      <dgm:t>
        <a:bodyPr>
          <a:scene3d>
            <a:camera prst="orthographicFront"/>
            <a:lightRig rig="soft" dir="t">
              <a:rot lat="0" lon="0" rev="10800000"/>
            </a:lightRig>
          </a:scene3d>
          <a:sp3d>
            <a:bevelT w="27940" h="12700"/>
            <a:contourClr>
              <a:srgbClr val="DDDDDD"/>
            </a:contourClr>
          </a:sp3d>
        </a:bodyPr>
        <a:lstStyle/>
        <a:p>
          <a:endParaRPr lang="zh-CN" altLang="en-US" b="1" cap="none" spc="150">
            <a:ln w="11430"/>
            <a:solidFill>
              <a:srgbClr val="F8F8F8"/>
            </a:solidFill>
            <a:effectLst>
              <a:outerShdw blurRad="25400" algn="tl" rotWithShape="0">
                <a:srgbClr val="000000">
                  <a:alpha val="43000"/>
                </a:srgbClr>
              </a:outerShdw>
            </a:effectLst>
          </a:endParaRPr>
        </a:p>
      </dgm:t>
    </dgm:pt>
    <dgm:pt modelId="{FD2FBE4B-0DC5-4DBE-998E-6EEDB9CF47A9}" cxnId="{AD314091-FC37-4FF9-A52E-CF4F170E8E09}" type="sibTrans">
      <dgm:prSet/>
      <dgm:spPr/>
      <dgm:t>
        <a:bodyPr>
          <a:scene3d>
            <a:camera prst="orthographicFront"/>
            <a:lightRig rig="soft" dir="t">
              <a:rot lat="0" lon="0" rev="10800000"/>
            </a:lightRig>
          </a:scene3d>
          <a:sp3d>
            <a:bevelT w="27940" h="12700"/>
            <a:contourClr>
              <a:srgbClr val="DDDDDD"/>
            </a:contourClr>
          </a:sp3d>
        </a:bodyPr>
        <a:lstStyle/>
        <a:p>
          <a:endParaRPr lang="zh-CN" altLang="en-US" b="1" cap="none" spc="150">
            <a:ln w="11430"/>
            <a:solidFill>
              <a:srgbClr val="F8F8F8"/>
            </a:solidFill>
            <a:effectLst>
              <a:outerShdw blurRad="25400" algn="tl" rotWithShape="0">
                <a:srgbClr val="000000">
                  <a:alpha val="43000"/>
                </a:srgbClr>
              </a:outerShdw>
            </a:effectLst>
          </a:endParaRPr>
        </a:p>
      </dgm:t>
    </dgm:pt>
    <dgm:pt modelId="{80D41ED4-14FB-46EA-BF10-DC9C9FA02B3B}" type="pres">
      <dgm:prSet presAssocID="{CE20ECE0-BD40-4760-8798-1F2FB9BC9BDD}" presName="linear" presStyleCnt="0">
        <dgm:presLayoutVars>
          <dgm:animLvl val="lvl"/>
          <dgm:resizeHandles val="exact"/>
        </dgm:presLayoutVars>
      </dgm:prSet>
      <dgm:spPr/>
      <dgm:t>
        <a:bodyPr/>
        <a:lstStyle/>
        <a:p>
          <a:endParaRPr lang="zh-CN" altLang="en-US"/>
        </a:p>
      </dgm:t>
    </dgm:pt>
    <dgm:pt modelId="{52D696E1-B997-47C3-A992-393DF3F47F40}" type="pres">
      <dgm:prSet presAssocID="{48401DDE-6B69-4D11-9D8F-7440B04A3BD5}" presName="parentText" presStyleLbl="node1" presStyleIdx="0" presStyleCnt="1" custLinFactNeighborY="-15476">
        <dgm:presLayoutVars>
          <dgm:chMax val="0"/>
          <dgm:bulletEnabled val="1"/>
        </dgm:presLayoutVars>
      </dgm:prSet>
      <dgm:spPr/>
      <dgm:t>
        <a:bodyPr/>
        <a:lstStyle/>
        <a:p>
          <a:endParaRPr lang="zh-CN" altLang="en-US"/>
        </a:p>
      </dgm:t>
    </dgm:pt>
  </dgm:ptLst>
  <dgm:cxnLst>
    <dgm:cxn modelId="{AD314091-FC37-4FF9-A52E-CF4F170E8E09}" srcId="{CE20ECE0-BD40-4760-8798-1F2FB9BC9BDD}" destId="{48401DDE-6B69-4D11-9D8F-7440B04A3BD5}" srcOrd="0" destOrd="0" parTransId="{97CA52B1-9F71-444D-B1D2-AD924CB18430}" sibTransId="{FD2FBE4B-0DC5-4DBE-998E-6EEDB9CF47A9}"/>
    <dgm:cxn modelId="{8B0A3CE1-3DD3-4469-8BBA-B82BE85293CE}" type="presOf" srcId="{CE20ECE0-BD40-4760-8798-1F2FB9BC9BDD}" destId="{80D41ED4-14FB-46EA-BF10-DC9C9FA02B3B}" srcOrd="0" destOrd="0" presId="urn:microsoft.com/office/officeart/2005/8/layout/vList2"/>
    <dgm:cxn modelId="{CE0CF32A-DF10-4910-90F7-089D41FAB980}" type="presOf" srcId="{48401DDE-6B69-4D11-9D8F-7440B04A3BD5}" destId="{52D696E1-B997-47C3-A992-393DF3F47F40}" srcOrd="0" destOrd="0" presId="urn:microsoft.com/office/officeart/2005/8/layout/vList2"/>
    <dgm:cxn modelId="{4E926236-BE61-4304-B622-3AABCAAA2212}" type="presParOf" srcId="{80D41ED4-14FB-46EA-BF10-DC9C9FA02B3B}" destId="{52D696E1-B997-47C3-A992-393DF3F47F40}" srcOrd="0" destOrd="0" presId="urn:microsoft.com/office/officeart/2005/8/layout/vList2"/>
  </dgm:cxnLst>
  <dgm:bg/>
  <dgm:whole/>
  <dgm:extLst>
    <a:ext uri="http://schemas.microsoft.com/office/drawing/2008/diagram">
      <dsp:dataModelExt xmlns:dsp="http://schemas.microsoft.com/office/drawing/2008/diagram" relId="rId3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156F93-709D-44A3-BB6A-168F6A018AD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9FBA3727-94BF-4874-A242-B4AA4CDB237D}">
      <dgm:prSet custT="1"/>
      <dgm:spPr>
        <a:solidFill>
          <a:srgbClr val="1688C8"/>
        </a:solidFill>
      </dgm:spPr>
      <dgm:t>
        <a:bodyPr>
          <a:scene3d>
            <a:camera prst="orthographicFront"/>
            <a:lightRig rig="soft" dir="t">
              <a:rot lat="0" lon="0" rev="10800000"/>
            </a:lightRig>
          </a:scene3d>
          <a:sp3d>
            <a:bevelT w="27940" h="12700"/>
            <a:contourClr>
              <a:srgbClr val="DDDDDD"/>
            </a:contourClr>
          </a:sp3d>
        </a:bodyPr>
        <a:lstStyle/>
        <a:p>
          <a:pPr algn="ctr" rtl="0"/>
          <a:r>
            <a:rPr lang="zh-CN" altLang="en-US" sz="2000" b="1" i="0" cap="none"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不对评建材料弄虚作假</a:t>
          </a:r>
        </a:p>
      </dgm:t>
    </dgm:pt>
    <dgm:pt modelId="{5628E05A-1977-487E-81D3-6DF6CF9101B7}" cxnId="{63583B15-3455-4486-BF07-924CE9EFB35F}" type="parTrans">
      <dgm:prSet/>
      <dgm:spPr/>
      <dgm:t>
        <a:bodyPr>
          <a:scene3d>
            <a:camera prst="orthographicFront"/>
            <a:lightRig rig="soft" dir="t">
              <a:rot lat="0" lon="0" rev="10800000"/>
            </a:lightRig>
          </a:scene3d>
          <a:sp3d>
            <a:bevelT w="27940" h="12700"/>
            <a:contourClr>
              <a:srgbClr val="DDDDDD"/>
            </a:contourClr>
          </a:sp3d>
        </a:bodyPr>
        <a:lstStyle/>
        <a:p>
          <a:endParaRPr lang="zh-CN" altLang="en-US" b="1" cap="none" spc="150">
            <a:ln w="11430"/>
            <a:solidFill>
              <a:srgbClr val="F8F8F8"/>
            </a:solidFill>
            <a:effectLst>
              <a:outerShdw blurRad="25400" algn="tl" rotWithShape="0">
                <a:srgbClr val="000000">
                  <a:alpha val="43000"/>
                </a:srgbClr>
              </a:outerShdw>
            </a:effectLst>
          </a:endParaRPr>
        </a:p>
      </dgm:t>
    </dgm:pt>
    <dgm:pt modelId="{6C0F198C-BCEC-43B7-808E-3486B59357E7}" cxnId="{63583B15-3455-4486-BF07-924CE9EFB35F}" type="sibTrans">
      <dgm:prSet/>
      <dgm:spPr/>
      <dgm:t>
        <a:bodyPr>
          <a:scene3d>
            <a:camera prst="orthographicFront"/>
            <a:lightRig rig="soft" dir="t">
              <a:rot lat="0" lon="0" rev="10800000"/>
            </a:lightRig>
          </a:scene3d>
          <a:sp3d>
            <a:bevelT w="27940" h="12700"/>
            <a:contourClr>
              <a:srgbClr val="DDDDDD"/>
            </a:contourClr>
          </a:sp3d>
        </a:bodyPr>
        <a:lstStyle/>
        <a:p>
          <a:endParaRPr lang="zh-CN" altLang="en-US" b="1" cap="none" spc="150">
            <a:ln w="11430"/>
            <a:solidFill>
              <a:srgbClr val="F8F8F8"/>
            </a:solidFill>
            <a:effectLst>
              <a:outerShdw blurRad="25400" algn="tl" rotWithShape="0">
                <a:srgbClr val="000000">
                  <a:alpha val="43000"/>
                </a:srgbClr>
              </a:outerShdw>
            </a:effectLst>
          </a:endParaRPr>
        </a:p>
      </dgm:t>
    </dgm:pt>
    <dgm:pt modelId="{55DFB3A3-054B-4301-AB31-195090483194}" type="pres">
      <dgm:prSet presAssocID="{5C156F93-709D-44A3-BB6A-168F6A018AD8}" presName="linear" presStyleCnt="0">
        <dgm:presLayoutVars>
          <dgm:animLvl val="lvl"/>
          <dgm:resizeHandles val="exact"/>
        </dgm:presLayoutVars>
      </dgm:prSet>
      <dgm:spPr/>
      <dgm:t>
        <a:bodyPr/>
        <a:lstStyle/>
        <a:p>
          <a:endParaRPr lang="zh-CN" altLang="en-US"/>
        </a:p>
      </dgm:t>
    </dgm:pt>
    <dgm:pt modelId="{2A69F50F-2530-4BA6-A13C-2F3F93239EE4}" type="pres">
      <dgm:prSet presAssocID="{9FBA3727-94BF-4874-A242-B4AA4CDB237D}" presName="parentText" presStyleLbl="node1" presStyleIdx="0" presStyleCnt="1" custLinFactNeighborX="59184" custLinFactNeighborY="-16757">
        <dgm:presLayoutVars>
          <dgm:chMax val="0"/>
          <dgm:bulletEnabled val="1"/>
        </dgm:presLayoutVars>
      </dgm:prSet>
      <dgm:spPr/>
      <dgm:t>
        <a:bodyPr/>
        <a:lstStyle/>
        <a:p>
          <a:endParaRPr lang="zh-CN" altLang="en-US"/>
        </a:p>
      </dgm:t>
    </dgm:pt>
  </dgm:ptLst>
  <dgm:cxnLst>
    <dgm:cxn modelId="{63583B15-3455-4486-BF07-924CE9EFB35F}" srcId="{5C156F93-709D-44A3-BB6A-168F6A018AD8}" destId="{9FBA3727-94BF-4874-A242-B4AA4CDB237D}" srcOrd="0" destOrd="0" parTransId="{5628E05A-1977-487E-81D3-6DF6CF9101B7}" sibTransId="{6C0F198C-BCEC-43B7-808E-3486B59357E7}"/>
    <dgm:cxn modelId="{599DE7E3-5E0E-4D42-8FDB-4E2CC895D60D}" type="presOf" srcId="{5C156F93-709D-44A3-BB6A-168F6A018AD8}" destId="{55DFB3A3-054B-4301-AB31-195090483194}" srcOrd="0" destOrd="0" presId="urn:microsoft.com/office/officeart/2005/8/layout/vList2"/>
    <dgm:cxn modelId="{1A28EF68-72F5-4B88-8E95-7445305C7A2E}" type="presOf" srcId="{9FBA3727-94BF-4874-A242-B4AA4CDB237D}" destId="{2A69F50F-2530-4BA6-A13C-2F3F93239EE4}" srcOrd="0" destOrd="0" presId="urn:microsoft.com/office/officeart/2005/8/layout/vList2"/>
    <dgm:cxn modelId="{2D753F45-0782-44B7-A64C-1E74497F4D23}" type="presParOf" srcId="{55DFB3A3-054B-4301-AB31-195090483194}" destId="{2A69F50F-2530-4BA6-A13C-2F3F93239EE4}" srcOrd="0" destOrd="0" presId="urn:microsoft.com/office/officeart/2005/8/layout/vList2"/>
  </dgm:cxnLst>
  <dgm:bg/>
  <dgm:whole/>
  <dgm:extLst>
    <a:ext uri="http://schemas.microsoft.com/office/drawing/2008/diagram">
      <dsp:dataModelExt xmlns:dsp="http://schemas.microsoft.com/office/drawing/2008/diagram" relId="rId4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155CCB-C394-4B87-B266-E9DAE34A6D4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36B65868-9B7D-4D10-A8DC-4BC57C6D8C7A}">
      <dgm:prSet custT="1"/>
      <dgm:spPr>
        <a:solidFill>
          <a:srgbClr val="1688C8"/>
        </a:solidFill>
      </dgm:spPr>
      <dgm:t>
        <a:bodyPr>
          <a:scene3d>
            <a:camera prst="orthographicFront"/>
            <a:lightRig rig="soft" dir="t">
              <a:rot lat="0" lon="0" rev="10800000"/>
            </a:lightRig>
          </a:scene3d>
          <a:sp3d>
            <a:bevelT w="27940" h="12700"/>
            <a:contourClr>
              <a:srgbClr val="DDDDDD"/>
            </a:contourClr>
          </a:sp3d>
        </a:bodyPr>
        <a:lstStyle/>
        <a:p>
          <a:pPr algn="ctr" rtl="0"/>
          <a:r>
            <a:rPr lang="zh-CN" altLang="en-US" sz="2000" b="1" i="0" cap="none" spc="150" dirty="0" smtClean="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不打乱正常教学秩序</a:t>
          </a:r>
        </a:p>
      </dgm:t>
    </dgm:pt>
    <dgm:pt modelId="{14A32089-B7D0-43D3-8383-E0D5BD676A0D}" cxnId="{B5013752-D4D1-44BC-8C69-D2BC6AD547DC}" type="parTrans">
      <dgm:prSet/>
      <dgm:spPr/>
      <dgm:t>
        <a:bodyPr>
          <a:scene3d>
            <a:camera prst="orthographicFront"/>
            <a:lightRig rig="soft" dir="t">
              <a:rot lat="0" lon="0" rev="10800000"/>
            </a:lightRig>
          </a:scene3d>
          <a:sp3d>
            <a:bevelT w="27940" h="12700"/>
            <a:contourClr>
              <a:srgbClr val="DDDDDD"/>
            </a:contourClr>
          </a:sp3d>
        </a:bodyPr>
        <a:lstStyle/>
        <a:p>
          <a:endParaRPr lang="zh-CN" altLang="en-US" b="1" cap="none" spc="150">
            <a:ln w="11430"/>
            <a:solidFill>
              <a:srgbClr val="F8F8F8"/>
            </a:solidFill>
            <a:effectLst>
              <a:outerShdw blurRad="25400" algn="tl" rotWithShape="0">
                <a:srgbClr val="000000">
                  <a:alpha val="43000"/>
                </a:srgbClr>
              </a:outerShdw>
            </a:effectLst>
          </a:endParaRPr>
        </a:p>
      </dgm:t>
    </dgm:pt>
    <dgm:pt modelId="{BF732D44-DCF6-440D-911D-808F4F2F0786}" cxnId="{B5013752-D4D1-44BC-8C69-D2BC6AD547DC}" type="sibTrans">
      <dgm:prSet/>
      <dgm:spPr/>
      <dgm:t>
        <a:bodyPr>
          <a:scene3d>
            <a:camera prst="orthographicFront"/>
            <a:lightRig rig="soft" dir="t">
              <a:rot lat="0" lon="0" rev="10800000"/>
            </a:lightRig>
          </a:scene3d>
          <a:sp3d>
            <a:bevelT w="27940" h="12700"/>
            <a:contourClr>
              <a:srgbClr val="DDDDDD"/>
            </a:contourClr>
          </a:sp3d>
        </a:bodyPr>
        <a:lstStyle/>
        <a:p>
          <a:endParaRPr lang="zh-CN" altLang="en-US" b="1" cap="none" spc="150">
            <a:ln w="11430"/>
            <a:solidFill>
              <a:srgbClr val="F8F8F8"/>
            </a:solidFill>
            <a:effectLst>
              <a:outerShdw blurRad="25400" algn="tl" rotWithShape="0">
                <a:srgbClr val="000000">
                  <a:alpha val="43000"/>
                </a:srgbClr>
              </a:outerShdw>
            </a:effectLst>
          </a:endParaRPr>
        </a:p>
      </dgm:t>
    </dgm:pt>
    <dgm:pt modelId="{6001FBE7-BC1B-43FE-A035-BF5B00409890}" type="pres">
      <dgm:prSet presAssocID="{56155CCB-C394-4B87-B266-E9DAE34A6D4E}" presName="linear" presStyleCnt="0">
        <dgm:presLayoutVars>
          <dgm:animLvl val="lvl"/>
          <dgm:resizeHandles val="exact"/>
        </dgm:presLayoutVars>
      </dgm:prSet>
      <dgm:spPr/>
      <dgm:t>
        <a:bodyPr/>
        <a:lstStyle/>
        <a:p>
          <a:endParaRPr lang="zh-CN" altLang="en-US"/>
        </a:p>
      </dgm:t>
    </dgm:pt>
    <dgm:pt modelId="{B47F29B0-20BF-497F-8C40-2FC48C3241C5}" type="pres">
      <dgm:prSet presAssocID="{36B65868-9B7D-4D10-A8DC-4BC57C6D8C7A}" presName="parentText" presStyleLbl="node1" presStyleIdx="0" presStyleCnt="1" custLinFactNeighborY="8320">
        <dgm:presLayoutVars>
          <dgm:chMax val="0"/>
          <dgm:bulletEnabled val="1"/>
        </dgm:presLayoutVars>
      </dgm:prSet>
      <dgm:spPr/>
      <dgm:t>
        <a:bodyPr/>
        <a:lstStyle/>
        <a:p>
          <a:endParaRPr lang="zh-CN" altLang="en-US"/>
        </a:p>
      </dgm:t>
    </dgm:pt>
  </dgm:ptLst>
  <dgm:cxnLst>
    <dgm:cxn modelId="{B5013752-D4D1-44BC-8C69-D2BC6AD547DC}" srcId="{56155CCB-C394-4B87-B266-E9DAE34A6D4E}" destId="{36B65868-9B7D-4D10-A8DC-4BC57C6D8C7A}" srcOrd="0" destOrd="0" parTransId="{14A32089-B7D0-43D3-8383-E0D5BD676A0D}" sibTransId="{BF732D44-DCF6-440D-911D-808F4F2F0786}"/>
    <dgm:cxn modelId="{CC382579-E6CD-4028-8D02-FCEBF3A42E08}" type="presOf" srcId="{36B65868-9B7D-4D10-A8DC-4BC57C6D8C7A}" destId="{B47F29B0-20BF-497F-8C40-2FC48C3241C5}" srcOrd="0" destOrd="0" presId="urn:microsoft.com/office/officeart/2005/8/layout/vList2"/>
    <dgm:cxn modelId="{0262DE88-336A-4B9B-83CA-BCC92449E6F3}" type="presOf" srcId="{56155CCB-C394-4B87-B266-E9DAE34A6D4E}" destId="{6001FBE7-BC1B-43FE-A035-BF5B00409890}" srcOrd="0" destOrd="0" presId="urn:microsoft.com/office/officeart/2005/8/layout/vList2"/>
    <dgm:cxn modelId="{07B64C64-485F-4888-98CC-D9EAAE7DC8DD}" type="presParOf" srcId="{6001FBE7-BC1B-43FE-A035-BF5B00409890}" destId="{B47F29B0-20BF-497F-8C40-2FC48C3241C5}" srcOrd="0" destOrd="0" presId="urn:microsoft.com/office/officeart/2005/8/layout/vList2"/>
  </dgm:cxnLst>
  <dgm:bg/>
  <dgm:whole/>
  <dgm:extLst>
    <a:ext uri="http://schemas.microsoft.com/office/drawing/2008/diagram">
      <dsp:dataModelExt xmlns:dsp="http://schemas.microsoft.com/office/drawing/2008/diagram" relId="rId4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C9178-B01E-4493-A186-05F628019318}">
      <dsp:nvSpPr>
        <dsp:cNvPr id="0" name=""/>
        <dsp:cNvSpPr/>
      </dsp:nvSpPr>
      <dsp:spPr>
        <a:xfrm>
          <a:off x="0" y="503"/>
          <a:ext cx="4002970" cy="515542"/>
        </a:xfrm>
        <a:prstGeom prst="roundRect">
          <a:avLst/>
        </a:prstGeom>
        <a:solidFill>
          <a:srgbClr val="1688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889000" rtl="0">
            <a:lnSpc>
              <a:spcPct val="90000"/>
            </a:lnSpc>
            <a:spcBef>
              <a:spcPct val="0"/>
            </a:spcBef>
            <a:spcAft>
              <a:spcPct val="35000"/>
            </a:spcAft>
          </a:pPr>
          <a:r>
            <a:rPr lang="zh-CN" altLang="en-US" sz="2000" b="1" i="0" kern="1200" cap="none" spc="150" dirty="0" smtClean="0">
              <a:ln w="11430"/>
              <a:solidFill>
                <a:srgbClr val="F8F8F8"/>
              </a:solidFill>
              <a:effectLst>
                <a:outerShdw blurRad="25400" algn="tl" rotWithShape="0">
                  <a:srgbClr val="000000">
                    <a:alpha val="43000"/>
                  </a:srgbClr>
                </a:outerShdw>
              </a:effectLst>
              <a:latin typeface="微软雅黑" pitchFamily="34" charset="-122"/>
              <a:ea typeface="微软雅黑" pitchFamily="34" charset="-122"/>
            </a:rPr>
            <a:t>领导不迎送专家</a:t>
          </a:r>
        </a:p>
      </dsp:txBody>
      <dsp:txXfrm>
        <a:off x="25167" y="25670"/>
        <a:ext cx="3952636" cy="4652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61461-A54A-4173-9A23-EEB22E97FD36}">
      <dsp:nvSpPr>
        <dsp:cNvPr id="0" name=""/>
        <dsp:cNvSpPr/>
      </dsp:nvSpPr>
      <dsp:spPr>
        <a:xfrm>
          <a:off x="0" y="39305"/>
          <a:ext cx="3826219" cy="971557"/>
        </a:xfrm>
        <a:prstGeom prst="roundRect">
          <a:avLst/>
        </a:prstGeom>
        <a:solidFill>
          <a:srgbClr val="1688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889000" rtl="0">
            <a:lnSpc>
              <a:spcPct val="90000"/>
            </a:lnSpc>
            <a:spcBef>
              <a:spcPct val="0"/>
            </a:spcBef>
            <a:spcAft>
              <a:spcPct val="35000"/>
            </a:spcAft>
          </a:pPr>
          <a:r>
            <a:rPr lang="zh-CN" altLang="en-US" sz="2000" b="1" i="0" kern="1200" cap="none" spc="150" dirty="0" smtClean="0">
              <a:ln w="11430"/>
              <a:solidFill>
                <a:srgbClr val="F8F8F8"/>
              </a:solidFill>
              <a:effectLst>
                <a:outerShdw blurRad="25400" algn="tl" rotWithShape="0">
                  <a:srgbClr val="000000">
                    <a:alpha val="43000"/>
                  </a:srgbClr>
                </a:outerShdw>
              </a:effectLst>
              <a:latin typeface="微软雅黑" pitchFamily="34" charset="-122"/>
              <a:ea typeface="微软雅黑" pitchFamily="34" charset="-122"/>
            </a:rPr>
            <a:t>评估结束前不邀请专家组成员到学校访问、讲学、辅导</a:t>
          </a:r>
        </a:p>
      </dsp:txBody>
      <dsp:txXfrm>
        <a:off x="47428" y="86733"/>
        <a:ext cx="3731363" cy="876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1B35C-CB7E-4D25-968D-95000426DB7A}">
      <dsp:nvSpPr>
        <dsp:cNvPr id="0" name=""/>
        <dsp:cNvSpPr/>
      </dsp:nvSpPr>
      <dsp:spPr>
        <a:xfrm>
          <a:off x="1954" y="251"/>
          <a:ext cx="4002970" cy="515542"/>
        </a:xfrm>
        <a:prstGeom prst="roundRect">
          <a:avLst/>
        </a:prstGeom>
        <a:solidFill>
          <a:srgbClr val="1688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889000" rtl="0">
            <a:lnSpc>
              <a:spcPct val="90000"/>
            </a:lnSpc>
            <a:spcBef>
              <a:spcPct val="0"/>
            </a:spcBef>
            <a:spcAft>
              <a:spcPct val="35000"/>
            </a:spcAft>
          </a:pPr>
          <a:r>
            <a:rPr lang="zh-CN" altLang="en-US" sz="2000" b="1" i="0" kern="1200" cap="none" spc="150" dirty="0" smtClean="0">
              <a:ln w="11430"/>
              <a:solidFill>
                <a:srgbClr val="F8F8F8"/>
              </a:solidFill>
              <a:effectLst>
                <a:outerShdw blurRad="25400" algn="tl" rotWithShape="0">
                  <a:srgbClr val="000000">
                    <a:alpha val="43000"/>
                  </a:srgbClr>
                </a:outerShdw>
              </a:effectLst>
              <a:latin typeface="微软雅黑" pitchFamily="34" charset="-122"/>
              <a:ea typeface="微软雅黑" pitchFamily="34" charset="-122"/>
            </a:rPr>
            <a:t>不安排各种形式的宴请</a:t>
          </a:r>
        </a:p>
      </dsp:txBody>
      <dsp:txXfrm>
        <a:off x="27121" y="25418"/>
        <a:ext cx="3952636" cy="4652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0564C-25D0-4958-9400-E8176F1B93AF}">
      <dsp:nvSpPr>
        <dsp:cNvPr id="0" name=""/>
        <dsp:cNvSpPr/>
      </dsp:nvSpPr>
      <dsp:spPr>
        <a:xfrm>
          <a:off x="3909" y="503"/>
          <a:ext cx="4002970" cy="515542"/>
        </a:xfrm>
        <a:prstGeom prst="roundRect">
          <a:avLst/>
        </a:prstGeom>
        <a:solidFill>
          <a:srgbClr val="1688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889000" rtl="0">
            <a:lnSpc>
              <a:spcPct val="90000"/>
            </a:lnSpc>
            <a:spcBef>
              <a:spcPct val="0"/>
            </a:spcBef>
            <a:spcAft>
              <a:spcPct val="35000"/>
            </a:spcAft>
          </a:pPr>
          <a:r>
            <a:rPr lang="zh-CN" altLang="en-US" sz="2000" b="1" i="0" kern="1200" cap="none" spc="150" dirty="0" smtClean="0">
              <a:ln w="11430"/>
              <a:solidFill>
                <a:srgbClr val="F8F8F8"/>
              </a:solidFill>
              <a:effectLst>
                <a:outerShdw blurRad="25400" algn="tl" rotWithShape="0">
                  <a:srgbClr val="000000">
                    <a:alpha val="43000"/>
                  </a:srgbClr>
                </a:outerShdw>
              </a:effectLst>
              <a:latin typeface="微软雅黑" pitchFamily="34" charset="-122"/>
              <a:ea typeface="微软雅黑" pitchFamily="34" charset="-122"/>
            </a:rPr>
            <a:t>不安排接见</a:t>
          </a:r>
        </a:p>
      </dsp:txBody>
      <dsp:txXfrm>
        <a:off x="29076" y="25670"/>
        <a:ext cx="3952636" cy="4652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30DDB-C7CD-4745-8EE0-56CDBD96ECE3}">
      <dsp:nvSpPr>
        <dsp:cNvPr id="0" name=""/>
        <dsp:cNvSpPr/>
      </dsp:nvSpPr>
      <dsp:spPr>
        <a:xfrm>
          <a:off x="3909" y="870"/>
          <a:ext cx="4002970" cy="892019"/>
        </a:xfrm>
        <a:prstGeom prst="roundRect">
          <a:avLst/>
        </a:prstGeom>
        <a:solidFill>
          <a:srgbClr val="1688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889000" rtl="0">
            <a:lnSpc>
              <a:spcPct val="100000"/>
            </a:lnSpc>
            <a:spcBef>
              <a:spcPct val="0"/>
            </a:spcBef>
            <a:spcAft>
              <a:spcPts val="0"/>
            </a:spcAft>
          </a:pPr>
          <a:r>
            <a:rPr lang="zh-CN" altLang="en-US" sz="2000" b="1" i="0" kern="1200" cap="none" spc="150" dirty="0" smtClean="0">
              <a:ln w="11430"/>
              <a:solidFill>
                <a:srgbClr val="F8F8F8"/>
              </a:solidFill>
              <a:effectLst>
                <a:outerShdw blurRad="25400" algn="tl" rotWithShape="0">
                  <a:srgbClr val="000000">
                    <a:alpha val="43000"/>
                  </a:srgbClr>
                </a:outerShdw>
              </a:effectLst>
              <a:latin typeface="微软雅黑" pitchFamily="34" charset="-122"/>
              <a:ea typeface="微软雅黑" pitchFamily="34" charset="-122"/>
            </a:rPr>
            <a:t>不召开汇报大会</a:t>
          </a:r>
          <a:endParaRPr lang="en-US" altLang="zh-CN" sz="2000" b="1" i="0" kern="1200" cap="none" spc="150" dirty="0" smtClean="0">
            <a:ln w="11430"/>
            <a:solidFill>
              <a:srgbClr val="F8F8F8"/>
            </a:solidFill>
            <a:effectLst>
              <a:outerShdw blurRad="25400" algn="tl" rotWithShape="0">
                <a:srgbClr val="000000">
                  <a:alpha val="43000"/>
                </a:srgbClr>
              </a:outerShdw>
            </a:effectLst>
            <a:latin typeface="微软雅黑" pitchFamily="34" charset="-122"/>
            <a:ea typeface="微软雅黑" pitchFamily="34" charset="-122"/>
          </a:endParaRPr>
        </a:p>
        <a:p>
          <a:pPr lvl="0" algn="ctr" defTabSz="889000" rtl="0">
            <a:lnSpc>
              <a:spcPct val="100000"/>
            </a:lnSpc>
            <a:spcBef>
              <a:spcPct val="0"/>
            </a:spcBef>
            <a:spcAft>
              <a:spcPts val="0"/>
            </a:spcAft>
          </a:pPr>
          <a:r>
            <a:rPr lang="zh-CN" altLang="en-US" sz="2000" b="1" i="0" kern="1200" cap="none" spc="150" dirty="0" smtClean="0">
              <a:ln w="11430"/>
              <a:solidFill>
                <a:srgbClr val="F8F8F8"/>
              </a:solidFill>
              <a:effectLst>
                <a:outerShdw blurRad="25400" algn="tl" rotWithShape="0">
                  <a:srgbClr val="000000">
                    <a:alpha val="43000"/>
                  </a:srgbClr>
                </a:outerShdw>
              </a:effectLst>
              <a:latin typeface="微软雅黑" pitchFamily="34" charset="-122"/>
              <a:ea typeface="微软雅黑" pitchFamily="34" charset="-122"/>
            </a:rPr>
            <a:t>（包括   开、闭幕式）</a:t>
          </a:r>
        </a:p>
      </dsp:txBody>
      <dsp:txXfrm>
        <a:off x="47454" y="44415"/>
        <a:ext cx="3915880" cy="8049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2DE94-9E8D-41F3-9023-DE74A131D3B7}">
      <dsp:nvSpPr>
        <dsp:cNvPr id="0" name=""/>
        <dsp:cNvSpPr/>
      </dsp:nvSpPr>
      <dsp:spPr>
        <a:xfrm>
          <a:off x="3909" y="503"/>
          <a:ext cx="4002970" cy="515542"/>
        </a:xfrm>
        <a:prstGeom prst="roundRect">
          <a:avLst/>
        </a:prstGeom>
        <a:solidFill>
          <a:srgbClr val="1688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889000" rtl="0">
            <a:lnSpc>
              <a:spcPct val="90000"/>
            </a:lnSpc>
            <a:spcBef>
              <a:spcPct val="0"/>
            </a:spcBef>
            <a:spcAft>
              <a:spcPct val="35000"/>
            </a:spcAft>
          </a:pPr>
          <a:r>
            <a:rPr lang="zh-CN" altLang="en-US" sz="2000" b="1" i="0" kern="1200" cap="none" spc="150" dirty="0" smtClean="0">
              <a:ln w="11430"/>
              <a:solidFill>
                <a:srgbClr val="F8F8F8"/>
              </a:solidFill>
              <a:effectLst>
                <a:outerShdw blurRad="25400" algn="tl" rotWithShape="0">
                  <a:srgbClr val="000000">
                    <a:alpha val="43000"/>
                  </a:srgbClr>
                </a:outerShdw>
              </a:effectLst>
              <a:latin typeface="微软雅黑" pitchFamily="34" charset="-122"/>
              <a:ea typeface="微软雅黑" pitchFamily="34" charset="-122"/>
            </a:rPr>
            <a:t>不组织文艺汇演</a:t>
          </a:r>
          <a:endParaRPr lang="zh-CN" altLang="en-US" sz="2000" b="1" i="0" kern="1200" cap="none" spc="150" dirty="0">
            <a:ln w="11430"/>
            <a:solidFill>
              <a:srgbClr val="F8F8F8"/>
            </a:solidFill>
            <a:effectLst>
              <a:outerShdw blurRad="25400" algn="tl" rotWithShape="0">
                <a:srgbClr val="000000">
                  <a:alpha val="43000"/>
                </a:srgbClr>
              </a:outerShdw>
            </a:effectLst>
            <a:latin typeface="微软雅黑" pitchFamily="34" charset="-122"/>
            <a:ea typeface="微软雅黑" pitchFamily="34" charset="-122"/>
          </a:endParaRPr>
        </a:p>
      </dsp:txBody>
      <dsp:txXfrm>
        <a:off x="29076" y="25670"/>
        <a:ext cx="3952636" cy="4652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B1EFC-18E5-4C1F-97CC-CB24739802DF}">
      <dsp:nvSpPr>
        <dsp:cNvPr id="0" name=""/>
        <dsp:cNvSpPr/>
      </dsp:nvSpPr>
      <dsp:spPr>
        <a:xfrm>
          <a:off x="0" y="15907"/>
          <a:ext cx="3826219" cy="500138"/>
        </a:xfrm>
        <a:prstGeom prst="roundRect">
          <a:avLst/>
        </a:prstGeom>
        <a:solidFill>
          <a:srgbClr val="1688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889000" rtl="0">
            <a:lnSpc>
              <a:spcPct val="90000"/>
            </a:lnSpc>
            <a:spcBef>
              <a:spcPct val="0"/>
            </a:spcBef>
            <a:spcAft>
              <a:spcPct val="35000"/>
            </a:spcAft>
          </a:pPr>
          <a:r>
            <a:rPr lang="zh-CN" altLang="en-US" sz="2000" b="1" i="0" kern="1200" cap="none" spc="150" dirty="0" smtClean="0">
              <a:ln w="11430"/>
              <a:solidFill>
                <a:srgbClr val="F8F8F8"/>
              </a:solidFill>
              <a:effectLst>
                <a:outerShdw blurRad="25400" algn="tl" rotWithShape="0">
                  <a:srgbClr val="000000">
                    <a:alpha val="43000"/>
                  </a:srgbClr>
                </a:outerShdw>
              </a:effectLst>
              <a:latin typeface="微软雅黑" pitchFamily="34" charset="-122"/>
              <a:ea typeface="微软雅黑" pitchFamily="34" charset="-122"/>
            </a:rPr>
            <a:t>不送礼物</a:t>
          </a:r>
          <a:endParaRPr lang="zh-CN" altLang="en-US" sz="2000" b="1" i="0" kern="1200" cap="none" spc="150" dirty="0">
            <a:ln w="11430"/>
            <a:solidFill>
              <a:srgbClr val="F8F8F8"/>
            </a:solidFill>
            <a:effectLst>
              <a:outerShdw blurRad="25400" algn="tl" rotWithShape="0">
                <a:srgbClr val="000000">
                  <a:alpha val="43000"/>
                </a:srgbClr>
              </a:outerShdw>
            </a:effectLst>
            <a:latin typeface="微软雅黑" pitchFamily="34" charset="-122"/>
            <a:ea typeface="微软雅黑" pitchFamily="34" charset="-122"/>
          </a:endParaRPr>
        </a:p>
      </dsp:txBody>
      <dsp:txXfrm>
        <a:off x="24415" y="40322"/>
        <a:ext cx="3777389" cy="4513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696E1-B997-47C3-A992-393DF3F47F40}">
      <dsp:nvSpPr>
        <dsp:cNvPr id="0" name=""/>
        <dsp:cNvSpPr/>
      </dsp:nvSpPr>
      <dsp:spPr>
        <a:xfrm>
          <a:off x="0" y="0"/>
          <a:ext cx="3826219" cy="515702"/>
        </a:xfrm>
        <a:prstGeom prst="roundRect">
          <a:avLst/>
        </a:prstGeom>
        <a:solidFill>
          <a:srgbClr val="1688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889000" rtl="0">
            <a:lnSpc>
              <a:spcPct val="90000"/>
            </a:lnSpc>
            <a:spcBef>
              <a:spcPct val="0"/>
            </a:spcBef>
            <a:spcAft>
              <a:spcPct val="35000"/>
            </a:spcAft>
          </a:pPr>
          <a:r>
            <a:rPr lang="zh-CN" altLang="en-US" sz="2000" b="1" i="0" kern="1200" cap="none" spc="150" dirty="0" smtClean="0">
              <a:ln w="11430"/>
              <a:solidFill>
                <a:srgbClr val="F8F8F8"/>
              </a:solidFill>
              <a:effectLst>
                <a:outerShdw blurRad="25400" algn="tl" rotWithShape="0">
                  <a:srgbClr val="000000">
                    <a:alpha val="43000"/>
                  </a:srgbClr>
                </a:outerShdw>
              </a:effectLst>
              <a:latin typeface="微软雅黑" pitchFamily="34" charset="-122"/>
              <a:ea typeface="微软雅黑" pitchFamily="34" charset="-122"/>
            </a:rPr>
            <a:t>不超规格安排食宿</a:t>
          </a:r>
        </a:p>
      </dsp:txBody>
      <dsp:txXfrm>
        <a:off x="25174" y="25174"/>
        <a:ext cx="3775871" cy="4653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9F50F-2530-4BA6-A13C-2F3F93239EE4}">
      <dsp:nvSpPr>
        <dsp:cNvPr id="0" name=""/>
        <dsp:cNvSpPr/>
      </dsp:nvSpPr>
      <dsp:spPr>
        <a:xfrm>
          <a:off x="0" y="0"/>
          <a:ext cx="3826219" cy="515702"/>
        </a:xfrm>
        <a:prstGeom prst="roundRect">
          <a:avLst/>
        </a:prstGeom>
        <a:solidFill>
          <a:srgbClr val="1688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889000" rtl="0">
            <a:lnSpc>
              <a:spcPct val="90000"/>
            </a:lnSpc>
            <a:spcBef>
              <a:spcPct val="0"/>
            </a:spcBef>
            <a:spcAft>
              <a:spcPct val="35000"/>
            </a:spcAft>
          </a:pPr>
          <a:r>
            <a:rPr lang="zh-CN" altLang="en-US" sz="2000" b="1" i="0" kern="1200" cap="none" spc="150" dirty="0" smtClean="0">
              <a:ln w="11430"/>
              <a:solidFill>
                <a:srgbClr val="F8F8F8"/>
              </a:solidFill>
              <a:effectLst>
                <a:outerShdw blurRad="25400" algn="tl" rotWithShape="0">
                  <a:srgbClr val="000000">
                    <a:alpha val="43000"/>
                  </a:srgbClr>
                </a:outerShdw>
              </a:effectLst>
              <a:latin typeface="微软雅黑" pitchFamily="34" charset="-122"/>
              <a:ea typeface="微软雅黑" pitchFamily="34" charset="-122"/>
            </a:rPr>
            <a:t>不对评建材料弄虚作假</a:t>
          </a:r>
        </a:p>
      </dsp:txBody>
      <dsp:txXfrm>
        <a:off x="25174" y="25174"/>
        <a:ext cx="3775871" cy="4653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F29B0-20BF-497F-8C40-2FC48C3241C5}">
      <dsp:nvSpPr>
        <dsp:cNvPr id="0" name=""/>
        <dsp:cNvSpPr/>
      </dsp:nvSpPr>
      <dsp:spPr>
        <a:xfrm>
          <a:off x="0" y="343"/>
          <a:ext cx="3826219" cy="515702"/>
        </a:xfrm>
        <a:prstGeom prst="roundRect">
          <a:avLst/>
        </a:prstGeom>
        <a:solidFill>
          <a:srgbClr val="1688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889000" rtl="0">
            <a:lnSpc>
              <a:spcPct val="90000"/>
            </a:lnSpc>
            <a:spcBef>
              <a:spcPct val="0"/>
            </a:spcBef>
            <a:spcAft>
              <a:spcPct val="35000"/>
            </a:spcAft>
          </a:pPr>
          <a:r>
            <a:rPr lang="zh-CN" altLang="en-US" sz="2000" b="1" i="0" kern="1200" cap="none" spc="150" dirty="0" smtClean="0">
              <a:ln w="11430"/>
              <a:solidFill>
                <a:srgbClr val="F8F8F8"/>
              </a:solidFill>
              <a:effectLst>
                <a:outerShdw blurRad="25400" algn="tl" rotWithShape="0">
                  <a:srgbClr val="000000">
                    <a:alpha val="43000"/>
                  </a:srgbClr>
                </a:outerShdw>
              </a:effectLst>
              <a:latin typeface="微软雅黑" pitchFamily="34" charset="-122"/>
              <a:ea typeface="微软雅黑" pitchFamily="34" charset="-122"/>
            </a:rPr>
            <a:t>不打乱正常教学秩序</a:t>
          </a:r>
        </a:p>
      </dsp:txBody>
      <dsp:txXfrm>
        <a:off x="25174" y="25517"/>
        <a:ext cx="3775871" cy="46535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45659" cy="496332"/>
          </a:xfrm>
          <a:prstGeom prst="rect">
            <a:avLst/>
          </a:prstGeom>
        </p:spPr>
        <p:txBody>
          <a:bodyPr vert="horz" lIns="90990" tIns="45496" rIns="90990" bIns="45496" rtlCol="0"/>
          <a:lstStyle>
            <a:lvl1pPr algn="l">
              <a:defRPr sz="1200"/>
            </a:lvl1pPr>
          </a:lstStyle>
          <a:p>
            <a:endParaRPr lang="zh-CN" altLang="en-US"/>
          </a:p>
        </p:txBody>
      </p:sp>
      <p:sp>
        <p:nvSpPr>
          <p:cNvPr id="3" name="日期占位符 2"/>
          <p:cNvSpPr>
            <a:spLocks noGrp="1"/>
          </p:cNvSpPr>
          <p:nvPr>
            <p:ph type="dt" sz="quarter" idx="1"/>
          </p:nvPr>
        </p:nvSpPr>
        <p:spPr>
          <a:xfrm>
            <a:off x="3850444" y="1"/>
            <a:ext cx="2945659" cy="496332"/>
          </a:xfrm>
          <a:prstGeom prst="rect">
            <a:avLst/>
          </a:prstGeom>
        </p:spPr>
        <p:txBody>
          <a:bodyPr vert="horz" lIns="90990" tIns="45496" rIns="90990" bIns="45496" rtlCol="0"/>
          <a:lstStyle>
            <a:lvl1pPr algn="r">
              <a:defRPr sz="1200"/>
            </a:lvl1pPr>
          </a:lstStyle>
          <a:p>
            <a:fld id="{2353A075-29DF-4CAE-8BA7-CDA0ED456C88}" type="datetimeFigureOut">
              <a:rPr lang="zh-CN" altLang="en-US" smtClean="0"/>
            </a:fld>
            <a:endParaRPr lang="zh-CN" altLang="en-US"/>
          </a:p>
        </p:txBody>
      </p:sp>
      <p:sp>
        <p:nvSpPr>
          <p:cNvPr id="4" name="页脚占位符 3"/>
          <p:cNvSpPr>
            <a:spLocks noGrp="1"/>
          </p:cNvSpPr>
          <p:nvPr>
            <p:ph type="ftr" sz="quarter" idx="2"/>
          </p:nvPr>
        </p:nvSpPr>
        <p:spPr>
          <a:xfrm>
            <a:off x="0" y="9428585"/>
            <a:ext cx="2945659" cy="496332"/>
          </a:xfrm>
          <a:prstGeom prst="rect">
            <a:avLst/>
          </a:prstGeom>
        </p:spPr>
        <p:txBody>
          <a:bodyPr vert="horz" lIns="90990" tIns="45496" rIns="90990" bIns="45496"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4" y="9428585"/>
            <a:ext cx="2945659" cy="496332"/>
          </a:xfrm>
          <a:prstGeom prst="rect">
            <a:avLst/>
          </a:prstGeom>
        </p:spPr>
        <p:txBody>
          <a:bodyPr vert="horz" lIns="90990" tIns="45496" rIns="90990" bIns="45496" rtlCol="0" anchor="b"/>
          <a:lstStyle>
            <a:lvl1pPr algn="r">
              <a:defRPr sz="1200"/>
            </a:lvl1pPr>
          </a:lstStyle>
          <a:p>
            <a:fld id="{3E3924EE-29F1-4E68-A53A-86CBCBDF827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45659" cy="496332"/>
          </a:xfrm>
          <a:prstGeom prst="rect">
            <a:avLst/>
          </a:prstGeom>
        </p:spPr>
        <p:txBody>
          <a:bodyPr vert="horz" lIns="90990" tIns="45496" rIns="90990" bIns="45496" rtlCol="0"/>
          <a:lstStyle>
            <a:lvl1pPr algn="l">
              <a:defRPr sz="1200"/>
            </a:lvl1pPr>
          </a:lstStyle>
          <a:p>
            <a:endParaRPr lang="zh-CN" altLang="en-US"/>
          </a:p>
        </p:txBody>
      </p:sp>
      <p:sp>
        <p:nvSpPr>
          <p:cNvPr id="3" name="日期占位符 2"/>
          <p:cNvSpPr>
            <a:spLocks noGrp="1"/>
          </p:cNvSpPr>
          <p:nvPr>
            <p:ph type="dt" idx="1"/>
          </p:nvPr>
        </p:nvSpPr>
        <p:spPr>
          <a:xfrm>
            <a:off x="3850444" y="1"/>
            <a:ext cx="2945659" cy="496332"/>
          </a:xfrm>
          <a:prstGeom prst="rect">
            <a:avLst/>
          </a:prstGeom>
        </p:spPr>
        <p:txBody>
          <a:bodyPr vert="horz" lIns="90990" tIns="45496" rIns="90990" bIns="45496" rtlCol="0"/>
          <a:lstStyle>
            <a:lvl1pPr algn="r">
              <a:defRPr sz="1200"/>
            </a:lvl1pPr>
          </a:lstStyle>
          <a:p>
            <a:fld id="{6A2B73EA-EE91-4E33-A9C1-8BF5DD7139A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0990" tIns="45496" rIns="90990" bIns="45496" rtlCol="0" anchor="ctr"/>
          <a:lstStyle/>
          <a:p>
            <a:endParaRPr lang="zh-CN" altLang="en-US"/>
          </a:p>
        </p:txBody>
      </p:sp>
      <p:sp>
        <p:nvSpPr>
          <p:cNvPr id="5" name="备注占位符 4"/>
          <p:cNvSpPr>
            <a:spLocks noGrp="1"/>
          </p:cNvSpPr>
          <p:nvPr>
            <p:ph type="body" sz="quarter" idx="3"/>
          </p:nvPr>
        </p:nvSpPr>
        <p:spPr>
          <a:xfrm>
            <a:off x="679768" y="4715154"/>
            <a:ext cx="5438140" cy="4466987"/>
          </a:xfrm>
          <a:prstGeom prst="rect">
            <a:avLst/>
          </a:prstGeom>
        </p:spPr>
        <p:txBody>
          <a:bodyPr vert="horz" lIns="90990" tIns="45496" rIns="90990" bIns="45496"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428585"/>
            <a:ext cx="2945659" cy="496332"/>
          </a:xfrm>
          <a:prstGeom prst="rect">
            <a:avLst/>
          </a:prstGeom>
        </p:spPr>
        <p:txBody>
          <a:bodyPr vert="horz" lIns="90990" tIns="45496" rIns="90990" bIns="45496"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4" y="9428585"/>
            <a:ext cx="2945659" cy="496332"/>
          </a:xfrm>
          <a:prstGeom prst="rect">
            <a:avLst/>
          </a:prstGeom>
        </p:spPr>
        <p:txBody>
          <a:bodyPr vert="horz" lIns="90990" tIns="45496" rIns="90990" bIns="45496" rtlCol="0" anchor="b"/>
          <a:lstStyle>
            <a:lvl1pPr algn="r">
              <a:defRPr sz="1200"/>
            </a:lvl1pPr>
          </a:lstStyle>
          <a:p>
            <a:fld id="{7392B679-AE23-4750-8FB0-6513430B89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z="1800" b="0" smtClean="0">
                <a:solidFill>
                  <a:schemeClr val="accent1"/>
                </a:solidFill>
                <a:latin typeface="微软雅黑 Light" panose="020B0502040204020203" pitchFamily="34" charset="-122"/>
                <a:ea typeface="微软雅黑 Light" panose="020B0502040204020203" pitchFamily="34" charset="-122"/>
              </a:rPr>
            </a:fld>
            <a:r>
              <a:rPr lang="zh-CN" altLang="en-US" sz="1800" b="0" dirty="0">
                <a:solidFill>
                  <a:schemeClr val="accent1"/>
                </a:solidFill>
                <a:latin typeface="微软雅黑 Light" panose="020B0502040204020203" pitchFamily="34" charset="-122"/>
                <a:ea typeface="微软雅黑 Light" panose="020B0502040204020203" pitchFamily="34" charset="-122"/>
              </a:rPr>
              <a:t> </a:t>
            </a:r>
            <a:endParaRPr lang="zh-CN" altLang="en-US" sz="18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p14:dur="0" advTm="0"/>
    </mc:Choice>
    <mc:Fallback>
      <p:transition advTm="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slide" Target="slide3.xml"/><Relationship Id="rId2" Type="http://schemas.openxmlformats.org/officeDocument/2006/relationships/tags" Target="../tags/tag2.xml"/><Relationship Id="rId13" Type="http://schemas.openxmlformats.org/officeDocument/2006/relationships/slideLayout" Target="../slideLayouts/slideLayout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5.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slide" Target="slide3.xml"/><Relationship Id="rId2" Type="http://schemas.openxmlformats.org/officeDocument/2006/relationships/tags" Target="../tags/tag24.xml"/><Relationship Id="rId13" Type="http://schemas.openxmlformats.org/officeDocument/2006/relationships/slideLayout" Target="../slideLayouts/slideLayout2.xml"/><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slide" Target="slide3.xml"/><Relationship Id="rId2" Type="http://schemas.openxmlformats.org/officeDocument/2006/relationships/tags" Target="../tags/tag35.xml"/><Relationship Id="rId13" Type="http://schemas.openxmlformats.org/officeDocument/2006/relationships/slideLayout" Target="../slideLayouts/slideLayout2.xml"/><Relationship Id="rId12" Type="http://schemas.openxmlformats.org/officeDocument/2006/relationships/tags" Target="../tags/tag44.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slide" Target="slide3.xml"/><Relationship Id="rId2" Type="http://schemas.openxmlformats.org/officeDocument/2006/relationships/tags" Target="../tags/tag13.xml"/><Relationship Id="rId13" Type="http://schemas.openxmlformats.org/officeDocument/2006/relationships/slideLayout" Target="../slideLayouts/slideLayout2.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tags" Target="../tags/tag1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ags" Target="../tags/tag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1" Type="http://schemas.openxmlformats.org/officeDocument/2006/relationships/slideLayout" Target="../slideLayouts/slideLayout2.xml"/><Relationship Id="rId50" Type="http://schemas.microsoft.com/office/2007/relationships/diagramDrawing" Target="../diagrams/drawing10.xml"/><Relationship Id="rId5" Type="http://schemas.microsoft.com/office/2007/relationships/diagramDrawing" Target="../diagrams/drawing1.xml"/><Relationship Id="rId49" Type="http://schemas.openxmlformats.org/officeDocument/2006/relationships/diagramColors" Target="../diagrams/colors10.xml"/><Relationship Id="rId48" Type="http://schemas.openxmlformats.org/officeDocument/2006/relationships/diagramQuickStyle" Target="../diagrams/quickStyle10.xml"/><Relationship Id="rId47" Type="http://schemas.openxmlformats.org/officeDocument/2006/relationships/diagramLayout" Target="../diagrams/layout10.xml"/><Relationship Id="rId46" Type="http://schemas.openxmlformats.org/officeDocument/2006/relationships/diagramData" Target="../diagrams/data10.xml"/><Relationship Id="rId45" Type="http://schemas.microsoft.com/office/2007/relationships/diagramDrawing" Target="../diagrams/drawing9.xml"/><Relationship Id="rId44" Type="http://schemas.openxmlformats.org/officeDocument/2006/relationships/diagramColors" Target="../diagrams/colors9.xml"/><Relationship Id="rId43" Type="http://schemas.openxmlformats.org/officeDocument/2006/relationships/diagramQuickStyle" Target="../diagrams/quickStyle9.xml"/><Relationship Id="rId42" Type="http://schemas.openxmlformats.org/officeDocument/2006/relationships/diagramLayout" Target="../diagrams/layout9.xml"/><Relationship Id="rId41" Type="http://schemas.openxmlformats.org/officeDocument/2006/relationships/diagramData" Target="../diagrams/data9.xml"/><Relationship Id="rId40" Type="http://schemas.microsoft.com/office/2007/relationships/diagramDrawing" Target="../diagrams/drawing8.xml"/><Relationship Id="rId4" Type="http://schemas.openxmlformats.org/officeDocument/2006/relationships/diagramColors" Target="../diagrams/colors1.xml"/><Relationship Id="rId39" Type="http://schemas.openxmlformats.org/officeDocument/2006/relationships/diagramColors" Target="../diagrams/colors8.xml"/><Relationship Id="rId38" Type="http://schemas.openxmlformats.org/officeDocument/2006/relationships/diagramQuickStyle" Target="../diagrams/quickStyle8.xml"/><Relationship Id="rId37" Type="http://schemas.openxmlformats.org/officeDocument/2006/relationships/diagramLayout" Target="../diagrams/layout8.xml"/><Relationship Id="rId36" Type="http://schemas.openxmlformats.org/officeDocument/2006/relationships/diagramData" Target="../diagrams/data8.xml"/><Relationship Id="rId35" Type="http://schemas.microsoft.com/office/2007/relationships/diagramDrawing" Target="../diagrams/drawing7.xml"/><Relationship Id="rId34" Type="http://schemas.openxmlformats.org/officeDocument/2006/relationships/diagramColors" Target="../diagrams/colors7.xml"/><Relationship Id="rId33" Type="http://schemas.openxmlformats.org/officeDocument/2006/relationships/diagramQuickStyle" Target="../diagrams/quickStyle7.xml"/><Relationship Id="rId32" Type="http://schemas.openxmlformats.org/officeDocument/2006/relationships/diagramLayout" Target="../diagrams/layout7.xml"/><Relationship Id="rId31" Type="http://schemas.openxmlformats.org/officeDocument/2006/relationships/diagramData" Target="../diagrams/data7.xml"/><Relationship Id="rId30" Type="http://schemas.microsoft.com/office/2007/relationships/diagramDrawing" Target="../diagrams/drawing6.xml"/><Relationship Id="rId3" Type="http://schemas.openxmlformats.org/officeDocument/2006/relationships/diagramQuickStyle" Target="../diagrams/quickStyle1.xml"/><Relationship Id="rId29" Type="http://schemas.openxmlformats.org/officeDocument/2006/relationships/diagramColors" Target="../diagrams/colors6.xml"/><Relationship Id="rId28" Type="http://schemas.openxmlformats.org/officeDocument/2006/relationships/diagramQuickStyle" Target="../diagrams/quickStyle6.xml"/><Relationship Id="rId27" Type="http://schemas.openxmlformats.org/officeDocument/2006/relationships/diagramLayout" Target="../diagrams/layout6.xml"/><Relationship Id="rId26" Type="http://schemas.openxmlformats.org/officeDocument/2006/relationships/diagramData" Target="../diagrams/data6.xml"/><Relationship Id="rId25" Type="http://schemas.microsoft.com/office/2007/relationships/diagramDrawing" Target="../diagrams/drawing5.xml"/><Relationship Id="rId24" Type="http://schemas.openxmlformats.org/officeDocument/2006/relationships/diagramColors" Target="../diagrams/colors5.xml"/><Relationship Id="rId23" Type="http://schemas.openxmlformats.org/officeDocument/2006/relationships/diagramQuickStyle" Target="../diagrams/quickStyle5.xml"/><Relationship Id="rId22" Type="http://schemas.openxmlformats.org/officeDocument/2006/relationships/diagramLayout" Target="../diagrams/layout5.xml"/><Relationship Id="rId21" Type="http://schemas.openxmlformats.org/officeDocument/2006/relationships/diagramData" Target="../diagrams/data5.xml"/><Relationship Id="rId20" Type="http://schemas.microsoft.com/office/2007/relationships/diagramDrawing" Target="../diagrams/drawing4.xml"/><Relationship Id="rId2" Type="http://schemas.openxmlformats.org/officeDocument/2006/relationships/diagramLayout" Target="../diagrams/layout1.xml"/><Relationship Id="rId19" Type="http://schemas.openxmlformats.org/officeDocument/2006/relationships/diagramColors" Target="../diagrams/colors4.xml"/><Relationship Id="rId18" Type="http://schemas.openxmlformats.org/officeDocument/2006/relationships/diagramQuickStyle" Target="../diagrams/quickStyle4.xml"/><Relationship Id="rId17" Type="http://schemas.openxmlformats.org/officeDocument/2006/relationships/diagramLayout" Target="../diagrams/layout4.xml"/><Relationship Id="rId16" Type="http://schemas.openxmlformats.org/officeDocument/2006/relationships/diagramData" Target="../diagrams/data4.xml"/><Relationship Id="rId15" Type="http://schemas.microsoft.com/office/2007/relationships/diagramDrawing" Target="../diagrams/drawing3.xml"/><Relationship Id="rId14" Type="http://schemas.openxmlformats.org/officeDocument/2006/relationships/diagramColors" Target="../diagrams/colors3.xml"/><Relationship Id="rId13" Type="http://schemas.openxmlformats.org/officeDocument/2006/relationships/diagramQuickStyle" Target="../diagrams/quickStyle3.xml"/><Relationship Id="rId12" Type="http://schemas.openxmlformats.org/officeDocument/2006/relationships/diagramLayout" Target="../diagrams/layout3.xml"/><Relationship Id="rId11" Type="http://schemas.openxmlformats.org/officeDocument/2006/relationships/diagramData" Target="../diagrams/data3.xml"/><Relationship Id="rId10" Type="http://schemas.microsoft.com/office/2007/relationships/diagramDrawing" Target="../diagrams/drawing2.xml"/><Relationship Id="rId1" Type="http://schemas.openxmlformats.org/officeDocument/2006/relationships/diagramData" Target="../diagrams/data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3174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4" name="Rectangle 4"/>
          <p:cNvSpPr txBox="1">
            <a:spLocks noChangeArrowheads="1"/>
          </p:cNvSpPr>
          <p:nvPr/>
        </p:nvSpPr>
        <p:spPr>
          <a:xfrm>
            <a:off x="1385822" y="3723878"/>
            <a:ext cx="6786578" cy="322659"/>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23850">
              <a:spcBef>
                <a:spcPts val="1200"/>
              </a:spcBef>
              <a:buNone/>
            </a:pPr>
            <a:r>
              <a:rPr lang="zh-CN" altLang="en-US" sz="2000" b="1" dirty="0" smtClean="0">
                <a:solidFill>
                  <a:srgbClr val="005DA2"/>
                </a:solidFill>
                <a:latin typeface="微软雅黑" panose="020B0503020204020204" pitchFamily="34" charset="-122"/>
                <a:ea typeface="微软雅黑" panose="020B0503020204020204" pitchFamily="34" charset="-122"/>
                <a:cs typeface="+mj-cs"/>
              </a:rPr>
              <a:t>教育部高等教育教学评估中心</a:t>
            </a:r>
            <a:r>
              <a:rPr lang="zh-CN" altLang="en-US" sz="2000" b="1" dirty="0">
                <a:solidFill>
                  <a:srgbClr val="005DA2"/>
                </a:solidFill>
                <a:latin typeface="微软雅黑" panose="020B0503020204020204" pitchFamily="34" charset="-122"/>
                <a:ea typeface="微软雅黑" panose="020B0503020204020204" pitchFamily="34" charset="-122"/>
                <a:cs typeface="+mj-cs"/>
              </a:rPr>
              <a:t>副</a:t>
            </a:r>
            <a:r>
              <a:rPr lang="zh-CN" altLang="en-US" sz="2000" b="1" dirty="0" smtClean="0">
                <a:solidFill>
                  <a:srgbClr val="005DA2"/>
                </a:solidFill>
                <a:latin typeface="微软雅黑" panose="020B0503020204020204" pitchFamily="34" charset="-122"/>
                <a:ea typeface="微软雅黑" panose="020B0503020204020204" pitchFamily="34" charset="-122"/>
                <a:cs typeface="+mj-cs"/>
              </a:rPr>
              <a:t>主任   </a:t>
            </a:r>
            <a:r>
              <a:rPr lang="en-US" altLang="zh-CN" sz="2000" b="1" dirty="0" smtClean="0">
                <a:solidFill>
                  <a:srgbClr val="005DA2"/>
                </a:solidFill>
                <a:latin typeface="微软雅黑" panose="020B0503020204020204" pitchFamily="34" charset="-122"/>
                <a:ea typeface="微软雅黑" panose="020B0503020204020204" pitchFamily="34" charset="-122"/>
                <a:cs typeface="+mj-cs"/>
              </a:rPr>
              <a:t> </a:t>
            </a:r>
            <a:r>
              <a:rPr lang="zh-CN" altLang="en-US" sz="2000" b="1" dirty="0" smtClean="0">
                <a:solidFill>
                  <a:srgbClr val="005DA2"/>
                </a:solidFill>
                <a:latin typeface="微软雅黑" panose="020B0503020204020204" pitchFamily="34" charset="-122"/>
                <a:ea typeface="微软雅黑" panose="020B0503020204020204" pitchFamily="34" charset="-122"/>
                <a:cs typeface="+mj-cs"/>
              </a:rPr>
              <a:t>李智</a:t>
            </a:r>
            <a:r>
              <a:rPr lang="en-US" altLang="zh-CN" sz="2000" b="1" dirty="0" smtClean="0">
                <a:solidFill>
                  <a:srgbClr val="005DA2"/>
                </a:solidFill>
                <a:latin typeface="微软雅黑" panose="020B0503020204020204" pitchFamily="34" charset="-122"/>
                <a:ea typeface="微软雅黑" panose="020B0503020204020204" pitchFamily="34" charset="-122"/>
                <a:cs typeface="+mj-cs"/>
              </a:rPr>
              <a:t>               </a:t>
            </a:r>
            <a:endParaRPr lang="en-US" altLang="zh-CN" sz="2000" b="1" dirty="0" smtClean="0">
              <a:solidFill>
                <a:srgbClr val="005DA2"/>
              </a:solidFill>
              <a:latin typeface="微软雅黑" panose="020B0503020204020204" pitchFamily="34" charset="-122"/>
              <a:ea typeface="微软雅黑" panose="020B0503020204020204" pitchFamily="34" charset="-122"/>
              <a:cs typeface="+mj-cs"/>
            </a:endParaRPr>
          </a:p>
          <a:p>
            <a:pPr marL="323850">
              <a:spcBef>
                <a:spcPts val="1200"/>
              </a:spcBef>
              <a:buNone/>
            </a:pPr>
            <a:r>
              <a:rPr lang="en-US" altLang="zh-CN" sz="2000" b="1" dirty="0" smtClean="0">
                <a:solidFill>
                  <a:srgbClr val="005DA2"/>
                </a:solidFill>
                <a:latin typeface="微软雅黑" panose="020B0503020204020204" pitchFamily="34" charset="-122"/>
                <a:ea typeface="微软雅黑" panose="020B0503020204020204" pitchFamily="34" charset="-122"/>
                <a:cs typeface="+mj-cs"/>
              </a:rPr>
              <a:t>                       2020.1.13  </a:t>
            </a:r>
            <a:r>
              <a:rPr lang="zh-CN" altLang="en-US" sz="2000" b="1" dirty="0" smtClean="0">
                <a:solidFill>
                  <a:srgbClr val="005DA2"/>
                </a:solidFill>
                <a:latin typeface="微软雅黑" panose="020B0503020204020204" pitchFamily="34" charset="-122"/>
                <a:ea typeface="微软雅黑" panose="020B0503020204020204" pitchFamily="34" charset="-122"/>
                <a:cs typeface="+mj-cs"/>
              </a:rPr>
              <a:t>宁波</a:t>
            </a:r>
            <a:endParaRPr lang="zh-CN" altLang="en-US" sz="2000" b="1" dirty="0">
              <a:solidFill>
                <a:srgbClr val="005DA2"/>
              </a:solidFill>
              <a:latin typeface="微软雅黑" panose="020B0503020204020204" pitchFamily="34" charset="-122"/>
              <a:ea typeface="微软雅黑" panose="020B0503020204020204" pitchFamily="34" charset="-122"/>
              <a:cs typeface="+mj-cs"/>
            </a:endParaRPr>
          </a:p>
        </p:txBody>
      </p:sp>
      <p:cxnSp>
        <p:nvCxnSpPr>
          <p:cNvPr id="46" name="直接连接符 5"/>
          <p:cNvCxnSpPr>
            <a:cxnSpLocks noChangeShapeType="1"/>
          </p:cNvCxnSpPr>
          <p:nvPr/>
        </p:nvCxnSpPr>
        <p:spPr bwMode="auto">
          <a:xfrm flipH="1">
            <a:off x="1203668" y="2319545"/>
            <a:ext cx="4617801"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矩形 47"/>
          <p:cNvSpPr/>
          <p:nvPr/>
        </p:nvSpPr>
        <p:spPr>
          <a:xfrm>
            <a:off x="429658" y="844899"/>
            <a:ext cx="8143932" cy="1485012"/>
          </a:xfrm>
          <a:prstGeom prst="rect">
            <a:avLst/>
          </a:prstGeom>
        </p:spPr>
        <p:txBody>
          <a:bodyPr wrap="square" lIns="68571" tIns="34285" rIns="68571" bIns="34285">
            <a:spAutoFit/>
          </a:bodyPr>
          <a:lstStyle/>
          <a:p>
            <a:pPr algn="ctr">
              <a:spcBef>
                <a:spcPts val="2400"/>
              </a:spcBef>
            </a:pPr>
            <a:r>
              <a:rPr lang="zh-CN" altLang="en-US" sz="3600" b="1" dirty="0">
                <a:solidFill>
                  <a:schemeClr val="bg1"/>
                </a:solidFill>
                <a:latin typeface="微软雅黑" panose="020B0503020204020204" pitchFamily="34" charset="-122"/>
                <a:ea typeface="微软雅黑" panose="020B0503020204020204" pitchFamily="34" charset="-122"/>
              </a:rPr>
              <a:t>面向新时代高等教育</a:t>
            </a:r>
            <a:r>
              <a:rPr lang="zh-CN" altLang="en-US" sz="3600" b="1" dirty="0" smtClean="0">
                <a:solidFill>
                  <a:schemeClr val="bg1"/>
                </a:solidFill>
                <a:latin typeface="微软雅黑" panose="020B0503020204020204" pitchFamily="34" charset="-122"/>
                <a:ea typeface="微软雅黑" panose="020B0503020204020204" pitchFamily="34" charset="-122"/>
              </a:rPr>
              <a:t>强国</a:t>
            </a:r>
            <a:endParaRPr lang="en-US" altLang="zh-CN" sz="3600" b="1" dirty="0" smtClean="0">
              <a:solidFill>
                <a:schemeClr val="bg1"/>
              </a:solidFill>
              <a:latin typeface="微软雅黑" panose="020B0503020204020204" pitchFamily="34" charset="-122"/>
              <a:ea typeface="微软雅黑" panose="020B0503020204020204" pitchFamily="34" charset="-122"/>
            </a:endParaRPr>
          </a:p>
          <a:p>
            <a:pPr algn="ctr">
              <a:spcBef>
                <a:spcPts val="2400"/>
              </a:spcBef>
            </a:pPr>
            <a:r>
              <a:rPr lang="zh-CN" altLang="en-US" sz="3600" b="1" dirty="0">
                <a:solidFill>
                  <a:schemeClr val="bg1"/>
                </a:solidFill>
                <a:latin typeface="微软雅黑" panose="020B0503020204020204" pitchFamily="34" charset="-122"/>
                <a:ea typeface="微软雅黑" panose="020B0503020204020204" pitchFamily="34" charset="-122"/>
              </a:rPr>
              <a:t>高质量做好合格</a:t>
            </a:r>
            <a:r>
              <a:rPr lang="zh-CN" altLang="en-US" sz="3600" b="1" dirty="0" smtClean="0">
                <a:solidFill>
                  <a:schemeClr val="bg1"/>
                </a:solidFill>
                <a:latin typeface="微软雅黑" panose="020B0503020204020204" pitchFamily="34" charset="-122"/>
                <a:ea typeface="微软雅黑" panose="020B0503020204020204" pitchFamily="34" charset="-122"/>
              </a:rPr>
              <a:t>评估</a:t>
            </a:r>
            <a:r>
              <a:rPr lang="zh-CN" altLang="en-US" sz="3600" b="1" dirty="0">
                <a:solidFill>
                  <a:schemeClr val="bg1"/>
                </a:solidFill>
                <a:latin typeface="微软雅黑" panose="020B0503020204020204" pitchFamily="34" charset="-122"/>
                <a:ea typeface="微软雅黑" panose="020B0503020204020204" pitchFamily="34" charset="-122"/>
              </a:rPr>
              <a:t>工作</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8541729" y="4515180"/>
            <a:ext cx="432048" cy="432834"/>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rgbClr val="92D05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2" name="组合 51"/>
          <p:cNvGrpSpPr/>
          <p:nvPr/>
        </p:nvGrpSpPr>
        <p:grpSpPr>
          <a:xfrm>
            <a:off x="7245585" y="4515573"/>
            <a:ext cx="432048" cy="432048"/>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5" name="组合 54"/>
          <p:cNvGrpSpPr/>
          <p:nvPr/>
        </p:nvGrpSpPr>
        <p:grpSpPr>
          <a:xfrm>
            <a:off x="7893657" y="4515180"/>
            <a:ext cx="432833" cy="432834"/>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8" name="组合 57"/>
          <p:cNvGrpSpPr/>
          <p:nvPr/>
        </p:nvGrpSpPr>
        <p:grpSpPr>
          <a:xfrm>
            <a:off x="5949441" y="4515180"/>
            <a:ext cx="432833" cy="432834"/>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1" name="组合 60"/>
          <p:cNvGrpSpPr/>
          <p:nvPr/>
        </p:nvGrpSpPr>
        <p:grpSpPr>
          <a:xfrm>
            <a:off x="6597513" y="4515180"/>
            <a:ext cx="432833" cy="432834"/>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mc:Choice xmlns:p14="http://schemas.microsoft.com/office/powerpoint/2010/main" Requires="p14">
      <p:transition spd="slow" p14:dur="999" advTm="0"/>
    </mc:Choice>
    <mc:Fallback>
      <p:transition spd="slow" advTm="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23528" y="1990284"/>
            <a:ext cx="2880320" cy="2714416"/>
          </a:xfrm>
          <a:prstGeom prst="rect">
            <a:avLst/>
          </a:prstGeom>
          <a:noFill/>
          <a:ln>
            <a:solidFill>
              <a:srgbClr val="116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11750" y="879281"/>
            <a:ext cx="9212778" cy="540341"/>
          </a:xfrm>
          <a:prstGeom prst="rect">
            <a:avLst/>
          </a:prstGeom>
        </p:spPr>
        <p:txBody>
          <a:bodyPr wrap="none">
            <a:spAutoFit/>
          </a:bodyPr>
          <a:lstStyle/>
          <a:p>
            <a:pPr>
              <a:lnSpc>
                <a:spcPct val="150000"/>
              </a:lnSpc>
            </a:pPr>
            <a:r>
              <a:rPr lang="zh-CN" altLang="en-US" sz="2200" b="1" dirty="0">
                <a:ln w="11430"/>
                <a:solidFill>
                  <a:srgbClr val="C00000"/>
                </a:solidFill>
                <a:latin typeface="微软雅黑" panose="020B0503020204020204" pitchFamily="34" charset="-122"/>
                <a:ea typeface="微软雅黑" panose="020B0503020204020204" pitchFamily="34" charset="-122"/>
              </a:rPr>
              <a:t>一个讲话</a:t>
            </a:r>
            <a:r>
              <a:rPr lang="zh-CN" altLang="en-US" sz="2200" b="1" dirty="0" smtClean="0">
                <a:ln w="11430"/>
                <a:solidFill>
                  <a:srgbClr val="C00000"/>
                </a:solidFill>
                <a:latin typeface="微软雅黑" panose="020B0503020204020204" pitchFamily="34" charset="-122"/>
                <a:ea typeface="微软雅黑" panose="020B0503020204020204" pitchFamily="34" charset="-122"/>
              </a:rPr>
              <a:t>：</a:t>
            </a:r>
            <a:r>
              <a:rPr lang="zh-CN" altLang="en-US" sz="2200" b="1" dirty="0" smtClean="0">
                <a:solidFill>
                  <a:srgbClr val="C00000"/>
                </a:solidFill>
                <a:latin typeface="微软雅黑" panose="020B0503020204020204" pitchFamily="34" charset="-122"/>
                <a:ea typeface="微软雅黑" panose="020B0503020204020204" pitchFamily="34" charset="-122"/>
              </a:rPr>
              <a:t>陈宝生</a:t>
            </a:r>
            <a:r>
              <a:rPr lang="zh-CN" altLang="en-US" sz="2200" b="1" dirty="0">
                <a:solidFill>
                  <a:srgbClr val="C00000"/>
                </a:solidFill>
                <a:latin typeface="微软雅黑" panose="020B0503020204020204" pitchFamily="34" charset="-122"/>
                <a:ea typeface="微软雅黑" panose="020B0503020204020204" pitchFamily="34" charset="-122"/>
              </a:rPr>
              <a:t>部长在新时代全国高等学校本科教育工作会议上的</a:t>
            </a:r>
            <a:r>
              <a:rPr lang="zh-CN" altLang="en-US" sz="2200" b="1" dirty="0" smtClean="0">
                <a:solidFill>
                  <a:srgbClr val="C00000"/>
                </a:solidFill>
                <a:latin typeface="微软雅黑" panose="020B0503020204020204" pitchFamily="34" charset="-122"/>
                <a:ea typeface="微软雅黑" panose="020B0503020204020204" pitchFamily="34" charset="-122"/>
              </a:rPr>
              <a:t>讲话</a:t>
            </a:r>
            <a:endParaRPr lang="en-US" altLang="zh-CN" sz="2200" b="1" dirty="0">
              <a:ln w="11430"/>
              <a:solidFill>
                <a:srgbClr val="C00000"/>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935596" y="-20538"/>
            <a:ext cx="4068452" cy="662554"/>
          </a:xfrm>
          <a:prstGeom prst="rect">
            <a:avLst/>
          </a:prstGeom>
          <a:noFill/>
          <a:ln>
            <a:noFill/>
          </a:ln>
        </p:spPr>
        <p:txBody>
          <a:bodyPr wrap="square" rtlCol="0">
            <a:spAutoFit/>
          </a:bodyPr>
          <a:lstStyle/>
          <a:p>
            <a:pPr eaLnBrk="0" hangingPunct="0">
              <a:lnSpc>
                <a:spcPct val="150000"/>
              </a:lnSpc>
            </a:pPr>
            <a:r>
              <a:rPr lang="en-US" altLang="zh-CN" sz="2800" b="1" dirty="0" smtClean="0">
                <a:ln w="11430"/>
                <a:solidFill>
                  <a:srgbClr val="116797"/>
                </a:solidFill>
                <a:latin typeface="微软雅黑" panose="020B0503020204020204" pitchFamily="34" charset="-122"/>
                <a:ea typeface="微软雅黑" panose="020B0503020204020204" pitchFamily="34" charset="-122"/>
              </a:rPr>
              <a:t>1.</a:t>
            </a:r>
            <a:r>
              <a:rPr lang="zh-CN" altLang="en-US" sz="2800" b="1" dirty="0" smtClean="0">
                <a:ln w="11430"/>
                <a:solidFill>
                  <a:srgbClr val="116797"/>
                </a:solidFill>
                <a:latin typeface="微软雅黑" panose="020B0503020204020204" pitchFamily="34" charset="-122"/>
                <a:ea typeface="微软雅黑" panose="020B0503020204020204" pitchFamily="34" charset="-122"/>
              </a:rPr>
              <a:t>全力开展一流本科建设</a:t>
            </a:r>
            <a:endParaRPr lang="zh-CN" altLang="en-US" sz="2800" b="1" dirty="0" smtClean="0">
              <a:ln w="11430"/>
              <a:solidFill>
                <a:srgbClr val="116797"/>
              </a:solidFill>
              <a:latin typeface="微软雅黑" panose="020B0503020204020204" pitchFamily="34" charset="-122"/>
              <a:ea typeface="微软雅黑" panose="020B0503020204020204" pitchFamily="34" charset="-122"/>
            </a:endParaRPr>
          </a:p>
        </p:txBody>
      </p:sp>
      <p:sp>
        <p:nvSpPr>
          <p:cNvPr id="5" name="矩形 4"/>
          <p:cNvSpPr/>
          <p:nvPr/>
        </p:nvSpPr>
        <p:spPr>
          <a:xfrm>
            <a:off x="323528" y="2211710"/>
            <a:ext cx="2880320" cy="2492990"/>
          </a:xfrm>
          <a:prstGeom prst="rect">
            <a:avLst/>
          </a:prstGeom>
        </p:spPr>
        <p:txBody>
          <a:bodyPr wrap="square">
            <a:spAutoFit/>
          </a:bodyPr>
          <a:lstStyle/>
          <a:p>
            <a:r>
              <a:rPr lang="zh-CN" altLang="zh-CN" sz="1300" b="1" dirty="0" smtClean="0">
                <a:solidFill>
                  <a:srgbClr val="116797"/>
                </a:solidFill>
                <a:latin typeface="微软雅黑" panose="020B0503020204020204" pitchFamily="34" charset="-122"/>
                <a:ea typeface="微软雅黑" panose="020B0503020204020204" pitchFamily="34" charset="-122"/>
              </a:rPr>
              <a:t>本科</a:t>
            </a:r>
            <a:r>
              <a:rPr lang="zh-CN" altLang="zh-CN" sz="1300" b="1" dirty="0">
                <a:solidFill>
                  <a:srgbClr val="116797"/>
                </a:solidFill>
                <a:latin typeface="微软雅黑" panose="020B0503020204020204" pitchFamily="34" charset="-122"/>
                <a:ea typeface="微软雅黑" panose="020B0503020204020204" pitchFamily="34" charset="-122"/>
              </a:rPr>
              <a:t>教育是青年学生成长成才的关键阶段。</a:t>
            </a:r>
            <a:r>
              <a:rPr lang="zh-CN" altLang="zh-CN" sz="1300" b="1" dirty="0">
                <a:solidFill>
                  <a:srgbClr val="C00000"/>
                </a:solidFill>
                <a:latin typeface="微软雅黑" panose="020B0503020204020204" pitchFamily="34" charset="-122"/>
                <a:ea typeface="微软雅黑" panose="020B0503020204020204" pitchFamily="34" charset="-122"/>
              </a:rPr>
              <a:t>这一阶段</a:t>
            </a:r>
            <a:r>
              <a:rPr lang="zh-CN" altLang="zh-CN" sz="1300" b="1" dirty="0">
                <a:solidFill>
                  <a:srgbClr val="116797"/>
                </a:solidFill>
                <a:latin typeface="微软雅黑" panose="020B0503020204020204" pitchFamily="34" charset="-122"/>
                <a:ea typeface="微软雅黑" panose="020B0503020204020204" pitchFamily="34" charset="-122"/>
              </a:rPr>
              <a:t>，是学生思想观念、价值取向、精神风貌的成型期，要教育引导他们形成正确的人生观、世界观、价值观，铸就理想信念、锤炼高尚品格，扣好人生的第一粒扣子，打牢成长发展的基础。</a:t>
            </a:r>
            <a:r>
              <a:rPr lang="zh-CN" altLang="zh-CN" sz="1300" b="1" dirty="0">
                <a:solidFill>
                  <a:srgbClr val="C00000"/>
                </a:solidFill>
                <a:latin typeface="微软雅黑" panose="020B0503020204020204" pitchFamily="34" charset="-122"/>
                <a:ea typeface="微软雅黑" panose="020B0503020204020204" pitchFamily="34" charset="-122"/>
              </a:rPr>
              <a:t>这一阶段</a:t>
            </a:r>
            <a:r>
              <a:rPr lang="zh-CN" altLang="zh-CN" sz="1300" b="1" dirty="0">
                <a:solidFill>
                  <a:srgbClr val="116797"/>
                </a:solidFill>
                <a:latin typeface="微软雅黑" panose="020B0503020204020204" pitchFamily="34" charset="-122"/>
                <a:ea typeface="微软雅黑" panose="020B0503020204020204" pitchFamily="34" charset="-122"/>
              </a:rPr>
              <a:t>，也是学生知识架构、基础能力的形成期，要教育引导他们夯实知识基础，了解学科前沿，接触社会实际，接受专业训练，练就独立工作能力，为成才立业奠定立身之本。</a:t>
            </a:r>
            <a:endParaRPr lang="zh-CN" altLang="zh-CN" sz="1300" b="1" dirty="0">
              <a:solidFill>
                <a:srgbClr val="116797"/>
              </a:solidFill>
              <a:latin typeface="微软雅黑" panose="020B0503020204020204" pitchFamily="34" charset="-122"/>
              <a:ea typeface="微软雅黑" panose="020B0503020204020204" pitchFamily="34" charset="-122"/>
            </a:endParaRPr>
          </a:p>
        </p:txBody>
      </p:sp>
      <p:sp>
        <p:nvSpPr>
          <p:cNvPr id="6" name="矩形 5"/>
          <p:cNvSpPr/>
          <p:nvPr/>
        </p:nvSpPr>
        <p:spPr>
          <a:xfrm>
            <a:off x="3347864" y="2283718"/>
            <a:ext cx="2304256" cy="2292935"/>
          </a:xfrm>
          <a:prstGeom prst="rect">
            <a:avLst/>
          </a:prstGeom>
        </p:spPr>
        <p:txBody>
          <a:bodyPr wrap="square">
            <a:spAutoFit/>
          </a:bodyPr>
          <a:lstStyle/>
          <a:p>
            <a:r>
              <a:rPr lang="zh-CN" altLang="zh-CN" sz="1300" b="1" dirty="0">
                <a:solidFill>
                  <a:srgbClr val="116797"/>
                </a:solidFill>
                <a:latin typeface="微软雅黑" panose="020B0503020204020204" pitchFamily="34" charset="-122"/>
                <a:ea typeface="微软雅黑" panose="020B0503020204020204" pitchFamily="34" charset="-122"/>
              </a:rPr>
              <a:t>本科教育在高等教育中体量规模最大。</a:t>
            </a:r>
            <a:r>
              <a:rPr lang="zh-CN" altLang="zh-CN" sz="1300" b="1" dirty="0" smtClean="0">
                <a:solidFill>
                  <a:srgbClr val="116797"/>
                </a:solidFill>
                <a:latin typeface="微软雅黑" panose="020B0503020204020204" pitchFamily="34" charset="-122"/>
                <a:ea typeface="微软雅黑" panose="020B0503020204020204" pitchFamily="34" charset="-122"/>
              </a:rPr>
              <a:t>全国</a:t>
            </a:r>
            <a:r>
              <a:rPr lang="en-US" altLang="zh-CN" sz="1300" b="1" dirty="0" smtClean="0">
                <a:solidFill>
                  <a:srgbClr val="116797"/>
                </a:solidFill>
                <a:latin typeface="微软雅黑" panose="020B0503020204020204" pitchFamily="34" charset="-122"/>
                <a:ea typeface="微软雅黑" panose="020B0503020204020204" pitchFamily="34" charset="-122"/>
              </a:rPr>
              <a:t>1245</a:t>
            </a:r>
            <a:r>
              <a:rPr lang="zh-CN" altLang="zh-CN" sz="1300" b="1" dirty="0" smtClean="0">
                <a:solidFill>
                  <a:srgbClr val="116797"/>
                </a:solidFill>
                <a:latin typeface="微软雅黑" panose="020B0503020204020204" pitchFamily="34" charset="-122"/>
                <a:ea typeface="微软雅黑" panose="020B0503020204020204" pitchFamily="34" charset="-122"/>
              </a:rPr>
              <a:t>所</a:t>
            </a:r>
            <a:r>
              <a:rPr lang="zh-CN" altLang="zh-CN" sz="1300" b="1" dirty="0">
                <a:solidFill>
                  <a:srgbClr val="116797"/>
                </a:solidFill>
                <a:latin typeface="微软雅黑" panose="020B0503020204020204" pitchFamily="34" charset="-122"/>
                <a:ea typeface="微软雅黑" panose="020B0503020204020204" pitchFamily="34" charset="-122"/>
              </a:rPr>
              <a:t>本科院校在校生中，本科生与研究生比例是</a:t>
            </a:r>
            <a:r>
              <a:rPr lang="en-US" altLang="zh-CN" sz="1300" b="1" dirty="0">
                <a:solidFill>
                  <a:srgbClr val="C00000"/>
                </a:solidFill>
                <a:latin typeface="微软雅黑" panose="020B0503020204020204" pitchFamily="34" charset="-122"/>
                <a:ea typeface="微软雅黑" panose="020B0503020204020204" pitchFamily="34" charset="-122"/>
              </a:rPr>
              <a:t>8</a:t>
            </a:r>
            <a:r>
              <a:rPr lang="zh-CN" altLang="zh-CN" sz="1300" b="1" dirty="0">
                <a:solidFill>
                  <a:srgbClr val="C00000"/>
                </a:solidFill>
                <a:latin typeface="微软雅黑" panose="020B0503020204020204" pitchFamily="34" charset="-122"/>
                <a:ea typeface="微软雅黑" panose="020B0503020204020204" pitchFamily="34" charset="-122"/>
              </a:rPr>
              <a:t>∶</a:t>
            </a:r>
            <a:r>
              <a:rPr lang="en-US" altLang="zh-CN" sz="1300" b="1" dirty="0">
                <a:solidFill>
                  <a:srgbClr val="C00000"/>
                </a:solidFill>
                <a:latin typeface="微软雅黑" panose="020B0503020204020204" pitchFamily="34" charset="-122"/>
                <a:ea typeface="微软雅黑" panose="020B0503020204020204" pitchFamily="34" charset="-122"/>
              </a:rPr>
              <a:t>1</a:t>
            </a:r>
            <a:r>
              <a:rPr lang="zh-CN" altLang="zh-CN" sz="1300" b="1" dirty="0">
                <a:solidFill>
                  <a:srgbClr val="116797"/>
                </a:solidFill>
                <a:latin typeface="微软雅黑" panose="020B0503020204020204" pitchFamily="34" charset="-122"/>
                <a:ea typeface="微软雅黑" panose="020B0503020204020204" pitchFamily="34" charset="-122"/>
              </a:rPr>
              <a:t>，毕业生中本科生占比</a:t>
            </a:r>
            <a:r>
              <a:rPr lang="en-US" altLang="zh-CN" sz="1300" b="1" dirty="0">
                <a:solidFill>
                  <a:srgbClr val="C00000"/>
                </a:solidFill>
                <a:latin typeface="微软雅黑" panose="020B0503020204020204" pitchFamily="34" charset="-122"/>
                <a:ea typeface="微软雅黑" panose="020B0503020204020204" pitchFamily="34" charset="-122"/>
              </a:rPr>
              <a:t>87%</a:t>
            </a:r>
            <a:r>
              <a:rPr lang="zh-CN" altLang="zh-CN" sz="1300" b="1" dirty="0">
                <a:solidFill>
                  <a:srgbClr val="C00000"/>
                </a:solidFill>
                <a:latin typeface="微软雅黑" panose="020B0503020204020204" pitchFamily="34" charset="-122"/>
                <a:ea typeface="微软雅黑" panose="020B0503020204020204" pitchFamily="34" charset="-122"/>
              </a:rPr>
              <a:t>。</a:t>
            </a:r>
            <a:r>
              <a:rPr lang="zh-CN" altLang="zh-CN" sz="1300" b="1" dirty="0">
                <a:solidFill>
                  <a:srgbClr val="116797"/>
                </a:solidFill>
                <a:latin typeface="微软雅黑" panose="020B0503020204020204" pitchFamily="34" charset="-122"/>
                <a:ea typeface="微软雅黑" panose="020B0503020204020204" pitchFamily="34" charset="-122"/>
              </a:rPr>
              <a:t>改革开放以来，我国培养了</a:t>
            </a:r>
            <a:r>
              <a:rPr lang="en-US" altLang="zh-CN" sz="1300" b="1" dirty="0">
                <a:solidFill>
                  <a:srgbClr val="C00000"/>
                </a:solidFill>
                <a:latin typeface="微软雅黑" panose="020B0503020204020204" pitchFamily="34" charset="-122"/>
                <a:ea typeface="微软雅黑" panose="020B0503020204020204" pitchFamily="34" charset="-122"/>
              </a:rPr>
              <a:t>6000</a:t>
            </a:r>
            <a:r>
              <a:rPr lang="zh-CN" altLang="zh-CN" sz="1300" b="1" dirty="0">
                <a:solidFill>
                  <a:srgbClr val="C00000"/>
                </a:solidFill>
                <a:latin typeface="微软雅黑" panose="020B0503020204020204" pitchFamily="34" charset="-122"/>
                <a:ea typeface="微软雅黑" panose="020B0503020204020204" pitchFamily="34" charset="-122"/>
              </a:rPr>
              <a:t>多万</a:t>
            </a:r>
            <a:r>
              <a:rPr lang="zh-CN" altLang="zh-CN" sz="1300" b="1" dirty="0">
                <a:solidFill>
                  <a:srgbClr val="116797"/>
                </a:solidFill>
                <a:latin typeface="微软雅黑" panose="020B0503020204020204" pitchFamily="34" charset="-122"/>
                <a:ea typeface="微软雅黑" panose="020B0503020204020204" pitchFamily="34" charset="-122"/>
              </a:rPr>
              <a:t>名本科毕业生，成为各行各业的中坚力量，这几千万名各级各类高级专门人才，有力支撑了中国特色社会主义事业取得世界瞩目的成绩。</a:t>
            </a:r>
            <a:endParaRPr lang="zh-CN" altLang="en-US" sz="1300" b="1" dirty="0">
              <a:solidFill>
                <a:srgbClr val="116797"/>
              </a:solidFill>
              <a:latin typeface="微软雅黑" panose="020B0503020204020204" pitchFamily="34" charset="-122"/>
              <a:ea typeface="微软雅黑" panose="020B0503020204020204" pitchFamily="34" charset="-122"/>
            </a:endParaRPr>
          </a:p>
        </p:txBody>
      </p:sp>
      <p:sp>
        <p:nvSpPr>
          <p:cNvPr id="7" name="矩形 6"/>
          <p:cNvSpPr/>
          <p:nvPr/>
        </p:nvSpPr>
        <p:spPr>
          <a:xfrm>
            <a:off x="5849792" y="2211710"/>
            <a:ext cx="2970680" cy="2492990"/>
          </a:xfrm>
          <a:prstGeom prst="rect">
            <a:avLst/>
          </a:prstGeom>
        </p:spPr>
        <p:txBody>
          <a:bodyPr wrap="square">
            <a:spAutoFit/>
          </a:bodyPr>
          <a:lstStyle/>
          <a:p>
            <a:r>
              <a:rPr lang="zh-CN" altLang="zh-CN" sz="1300" b="1" dirty="0">
                <a:solidFill>
                  <a:srgbClr val="116797"/>
                </a:solidFill>
                <a:latin typeface="微软雅黑" panose="020B0503020204020204" pitchFamily="34" charset="-122"/>
                <a:ea typeface="微软雅黑" panose="020B0503020204020204" pitchFamily="34" charset="-122"/>
              </a:rPr>
              <a:t>本科教育是研究生教育的重要基础。没有优秀的本科毕业生，研究生教育就没有高质量的毛坯和种子，就成了无源之水、无本之木，就无法培养出优秀的高层次人才。改革开放</a:t>
            </a:r>
            <a:r>
              <a:rPr lang="en-US" altLang="zh-CN" sz="1300" b="1" dirty="0">
                <a:solidFill>
                  <a:srgbClr val="116797"/>
                </a:solidFill>
                <a:latin typeface="微软雅黑" panose="020B0503020204020204" pitchFamily="34" charset="-122"/>
                <a:ea typeface="微软雅黑" panose="020B0503020204020204" pitchFamily="34" charset="-122"/>
              </a:rPr>
              <a:t>40</a:t>
            </a:r>
            <a:r>
              <a:rPr lang="zh-CN" altLang="zh-CN" sz="1300" b="1" dirty="0">
                <a:solidFill>
                  <a:srgbClr val="116797"/>
                </a:solidFill>
                <a:latin typeface="微软雅黑" panose="020B0503020204020204" pitchFamily="34" charset="-122"/>
                <a:ea typeface="微软雅黑" panose="020B0503020204020204" pitchFamily="34" charset="-122"/>
              </a:rPr>
              <a:t>年来，我国培养了</a:t>
            </a:r>
            <a:r>
              <a:rPr lang="en-US" altLang="zh-CN" sz="1300" b="1" dirty="0">
                <a:solidFill>
                  <a:srgbClr val="C00000"/>
                </a:solidFill>
                <a:latin typeface="微软雅黑" panose="020B0503020204020204" pitchFamily="34" charset="-122"/>
                <a:ea typeface="微软雅黑" panose="020B0503020204020204" pitchFamily="34" charset="-122"/>
              </a:rPr>
              <a:t>650</a:t>
            </a:r>
            <a:r>
              <a:rPr lang="zh-CN" altLang="zh-CN" sz="1300" b="1" dirty="0">
                <a:solidFill>
                  <a:srgbClr val="C00000"/>
                </a:solidFill>
                <a:latin typeface="微软雅黑" panose="020B0503020204020204" pitchFamily="34" charset="-122"/>
                <a:ea typeface="微软雅黑" panose="020B0503020204020204" pitchFamily="34" charset="-122"/>
              </a:rPr>
              <a:t>万名</a:t>
            </a:r>
            <a:r>
              <a:rPr lang="zh-CN" altLang="zh-CN" sz="1300" b="1" dirty="0">
                <a:solidFill>
                  <a:srgbClr val="116797"/>
                </a:solidFill>
                <a:latin typeface="微软雅黑" panose="020B0503020204020204" pitchFamily="34" charset="-122"/>
                <a:ea typeface="微软雅黑" panose="020B0503020204020204" pitchFamily="34" charset="-122"/>
              </a:rPr>
              <a:t>左右的研究生，他们成为社会各行各业的脊梁和领军人物，没有本科教育的优质生源基础保障，做到这一点是不可想象的。本科生培养质量直接影响到我国高层次人才培养质量的高低。可以说，人才培养为本、本科教育是根。</a:t>
            </a:r>
            <a:endParaRPr lang="zh-CN" altLang="en-US" sz="1300" b="1" dirty="0">
              <a:solidFill>
                <a:srgbClr val="116797"/>
              </a:solidFill>
              <a:latin typeface="微软雅黑" panose="020B0503020204020204" pitchFamily="34" charset="-122"/>
              <a:ea typeface="微软雅黑" panose="020B0503020204020204" pitchFamily="34" charset="-122"/>
            </a:endParaRPr>
          </a:p>
        </p:txBody>
      </p:sp>
      <p:sp>
        <p:nvSpPr>
          <p:cNvPr id="11" name="Rectangle 19"/>
          <p:cNvSpPr>
            <a:spLocks noChangeArrowheads="1"/>
          </p:cNvSpPr>
          <p:nvPr/>
        </p:nvSpPr>
        <p:spPr bwMode="gray">
          <a:xfrm>
            <a:off x="935596" y="1810103"/>
            <a:ext cx="1692188" cy="360363"/>
          </a:xfrm>
          <a:prstGeom prst="rect">
            <a:avLst/>
          </a:prstGeom>
          <a:solidFill>
            <a:srgbClr val="0070C0"/>
          </a:solidFill>
          <a:ln w="12700" algn="ctr">
            <a:solidFill>
              <a:srgbClr val="C0C0C0"/>
            </a:solidFill>
            <a:miter lim="800000"/>
          </a:ln>
        </p:spPr>
        <p:txBody>
          <a:bodyPr lIns="288000" tIns="0" rIns="0" bIns="0" anchor="ctr"/>
          <a:lstStyle/>
          <a:p>
            <a:pPr marL="0" marR="0" lvl="0" indent="0" defTabSz="802005" eaLnBrk="0" fontAlgn="auto" latinLnBrk="0" hangingPunct="0">
              <a:lnSpc>
                <a:spcPct val="100000"/>
              </a:lnSpc>
              <a:spcBef>
                <a:spcPts val="0"/>
              </a:spcBef>
              <a:spcAft>
                <a:spcPts val="0"/>
              </a:spcAft>
              <a:buClrTx/>
              <a:buSzTx/>
              <a:buFontTx/>
              <a:buNone/>
              <a:defRPr/>
            </a:pPr>
            <a:r>
              <a:rPr kumimoji="0" lang="zh-CN" altLang="en-US" b="1" i="0" u="none" strike="noStrike" kern="0" cap="none" spc="0" normalizeH="0" baseline="0" noProof="1" smtClean="0">
                <a:ln>
                  <a:noFill/>
                </a:ln>
                <a:solidFill>
                  <a:srgbClr val="FFFFFF"/>
                </a:solidFill>
                <a:effectLst/>
                <a:uLnTx/>
                <a:uFillTx/>
                <a:latin typeface="微软雅黑" panose="020B0503020204020204" pitchFamily="34" charset="-122"/>
                <a:ea typeface="微软雅黑" panose="020B0503020204020204" pitchFamily="34" charset="-122"/>
              </a:rPr>
              <a:t>  本科阶段</a:t>
            </a:r>
            <a:endParaRPr kumimoji="0" lang="en-US" altLang="zh-CN" b="1" i="0" u="none" strike="noStrike" kern="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2" name="矩形 11"/>
          <p:cNvSpPr/>
          <p:nvPr/>
        </p:nvSpPr>
        <p:spPr>
          <a:xfrm>
            <a:off x="3383868" y="1990284"/>
            <a:ext cx="2232248" cy="2714416"/>
          </a:xfrm>
          <a:prstGeom prst="rect">
            <a:avLst/>
          </a:prstGeom>
          <a:noFill/>
          <a:ln>
            <a:solidFill>
              <a:srgbClr val="116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19"/>
          <p:cNvSpPr>
            <a:spLocks noChangeArrowheads="1"/>
          </p:cNvSpPr>
          <p:nvPr/>
        </p:nvSpPr>
        <p:spPr bwMode="gray">
          <a:xfrm>
            <a:off x="3743908" y="1779662"/>
            <a:ext cx="1512168" cy="360363"/>
          </a:xfrm>
          <a:prstGeom prst="rect">
            <a:avLst/>
          </a:prstGeom>
          <a:solidFill>
            <a:srgbClr val="0070C0"/>
          </a:solidFill>
          <a:ln w="12700" algn="ctr">
            <a:solidFill>
              <a:srgbClr val="C0C0C0"/>
            </a:solidFill>
            <a:miter lim="800000"/>
          </a:ln>
        </p:spPr>
        <p:txBody>
          <a:bodyPr lIns="288000" tIns="0" rIns="0" bIns="0" anchor="ctr"/>
          <a:lstStyle/>
          <a:p>
            <a:pPr marL="0" marR="0" lvl="0" indent="0" defTabSz="802005" eaLnBrk="0" fontAlgn="auto" latinLnBrk="0" hangingPunct="0">
              <a:lnSpc>
                <a:spcPct val="100000"/>
              </a:lnSpc>
              <a:spcBef>
                <a:spcPts val="0"/>
              </a:spcBef>
              <a:spcAft>
                <a:spcPts val="0"/>
              </a:spcAft>
              <a:buClrTx/>
              <a:buSzTx/>
              <a:buFontTx/>
              <a:buNone/>
              <a:defRPr/>
            </a:pPr>
            <a:r>
              <a:rPr lang="zh-CN" altLang="en-US" b="1" kern="0" noProof="1" smtClean="0">
                <a:solidFill>
                  <a:srgbClr val="FFFFFF"/>
                </a:solidFill>
                <a:latin typeface="微软雅黑" panose="020B0503020204020204" pitchFamily="34" charset="-122"/>
                <a:ea typeface="微软雅黑" panose="020B0503020204020204" pitchFamily="34" charset="-122"/>
              </a:rPr>
              <a:t>  本科生</a:t>
            </a:r>
            <a:endParaRPr kumimoji="0" lang="en-US" altLang="zh-CN" b="1" i="0" u="none" strike="noStrike" kern="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4" name="矩形 13"/>
          <p:cNvSpPr/>
          <p:nvPr/>
        </p:nvSpPr>
        <p:spPr>
          <a:xfrm>
            <a:off x="5796136" y="1995686"/>
            <a:ext cx="2970680" cy="2714416"/>
          </a:xfrm>
          <a:prstGeom prst="rect">
            <a:avLst/>
          </a:prstGeom>
          <a:noFill/>
          <a:ln>
            <a:solidFill>
              <a:srgbClr val="116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19"/>
          <p:cNvSpPr>
            <a:spLocks noChangeArrowheads="1"/>
          </p:cNvSpPr>
          <p:nvPr/>
        </p:nvSpPr>
        <p:spPr bwMode="gray">
          <a:xfrm>
            <a:off x="6588224" y="1779662"/>
            <a:ext cx="1512168" cy="360363"/>
          </a:xfrm>
          <a:prstGeom prst="rect">
            <a:avLst/>
          </a:prstGeom>
          <a:solidFill>
            <a:srgbClr val="0070C0"/>
          </a:solidFill>
          <a:ln w="12700" algn="ctr">
            <a:solidFill>
              <a:srgbClr val="C0C0C0"/>
            </a:solidFill>
            <a:miter lim="800000"/>
          </a:ln>
        </p:spPr>
        <p:txBody>
          <a:bodyPr lIns="288000" tIns="0" rIns="0" bIns="0" anchor="ctr"/>
          <a:lstStyle/>
          <a:p>
            <a:pPr marL="0" marR="0" lvl="0" indent="0" defTabSz="802005" eaLnBrk="0" fontAlgn="auto" latinLnBrk="0" hangingPunct="0">
              <a:lnSpc>
                <a:spcPct val="100000"/>
              </a:lnSpc>
              <a:spcBef>
                <a:spcPts val="0"/>
              </a:spcBef>
              <a:spcAft>
                <a:spcPts val="0"/>
              </a:spcAft>
              <a:buClrTx/>
              <a:buSzTx/>
              <a:buFontTx/>
              <a:buNone/>
              <a:defRPr/>
            </a:pPr>
            <a:r>
              <a:rPr lang="zh-CN" altLang="en-US" b="1" kern="0" noProof="1" smtClean="0">
                <a:solidFill>
                  <a:srgbClr val="FFFFFF"/>
                </a:solidFill>
                <a:latin typeface="微软雅黑" panose="020B0503020204020204" pitchFamily="34" charset="-122"/>
                <a:ea typeface="微软雅黑" panose="020B0503020204020204" pitchFamily="34" charset="-122"/>
              </a:rPr>
              <a:t>本科教育</a:t>
            </a:r>
            <a:endParaRPr kumimoji="0" lang="en-US" altLang="zh-CN" b="1" i="0" u="none" strike="noStrike" kern="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43808" y="1317997"/>
            <a:ext cx="3368230" cy="461665"/>
          </a:xfrm>
          <a:prstGeom prst="rect">
            <a:avLst/>
          </a:prstGeom>
        </p:spPr>
        <p:txBody>
          <a:bodyPr wrap="none">
            <a:spAutoFit/>
          </a:bodyPr>
          <a:lstStyle/>
          <a:p>
            <a:r>
              <a:rPr lang="zh-CN" altLang="en-US" sz="2400" b="1" dirty="0">
                <a:solidFill>
                  <a:srgbClr val="116797"/>
                </a:solidFill>
                <a:latin typeface="微软雅黑" panose="020B0503020204020204" pitchFamily="34" charset="-122"/>
                <a:ea typeface="微软雅黑" panose="020B0503020204020204" pitchFamily="34" charset="-122"/>
              </a:rPr>
              <a:t>“三大纪律  八项注意</a:t>
            </a:r>
            <a:r>
              <a:rPr lang="zh-CN" altLang="en-US" dirty="0">
                <a:solidFill>
                  <a:srgbClr val="116797"/>
                </a:solidFill>
                <a:latin typeface="黑体" panose="02010609060101010101" pitchFamily="49" charset="-122"/>
                <a:ea typeface="黑体" panose="02010609060101010101" pitchFamily="49" charset="-122"/>
              </a:rPr>
              <a:t>”</a:t>
            </a:r>
            <a:endParaRPr lang="zh-CN" altLang="en-US" dirty="0">
              <a:solidFill>
                <a:srgbClr val="116797"/>
              </a:solidFill>
            </a:endParaRPr>
          </a:p>
        </p:txBody>
      </p:sp>
      <p:sp>
        <p:nvSpPr>
          <p:cNvPr id="5" name="内容占位符 2"/>
          <p:cNvSpPr txBox="1"/>
          <p:nvPr/>
        </p:nvSpPr>
        <p:spPr bwMode="auto">
          <a:xfrm>
            <a:off x="4067944" y="1866918"/>
            <a:ext cx="4896544" cy="2907463"/>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lang="zh-CN" altLang="en-US" sz="2800" kern="1200" dirty="0" smtClean="0">
                <a:solidFill>
                  <a:srgbClr val="002060"/>
                </a:solidFill>
                <a:latin typeface="黑体" panose="02010609060101010101" pitchFamily="49" charset="-122"/>
                <a:ea typeface="黑体" panose="02010609060101010101" pitchFamily="49" charset="-122"/>
                <a:cs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02060"/>
                </a:solidFill>
                <a:latin typeface="黑体" panose="02010609060101010101" pitchFamily="49" charset="-122"/>
                <a:ea typeface="黑体" panose="02010609060101010101" pitchFamily="49" charset="-122"/>
                <a:cs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spcBef>
                <a:spcPts val="0"/>
              </a:spcBef>
              <a:spcAft>
                <a:spcPts val="0"/>
              </a:spcAft>
              <a:buNone/>
            </a:pPr>
            <a:r>
              <a:rPr lang="zh-CN" altLang="en-US" sz="1600" b="1" dirty="0" smtClean="0">
                <a:solidFill>
                  <a:srgbClr val="116797"/>
                </a:solidFill>
                <a:latin typeface="微软雅黑" panose="020B0503020204020204" pitchFamily="34" charset="-122"/>
                <a:ea typeface="微软雅黑" panose="020B0503020204020204" pitchFamily="34" charset="-122"/>
              </a:rPr>
              <a:t>“八个首先”</a:t>
            </a:r>
            <a:endParaRPr lang="en-US" altLang="zh-CN" sz="1600" b="1" dirty="0" smtClean="0">
              <a:solidFill>
                <a:srgbClr val="116797"/>
              </a:solidFill>
              <a:latin typeface="微软雅黑" panose="020B0503020204020204" pitchFamily="34" charset="-122"/>
              <a:ea typeface="微软雅黑" panose="020B0503020204020204" pitchFamily="34" charset="-122"/>
            </a:endParaRPr>
          </a:p>
          <a:p>
            <a:pPr>
              <a:lnSpc>
                <a:spcPct val="130000"/>
              </a:lnSpc>
              <a:spcBef>
                <a:spcPts val="0"/>
              </a:spcBef>
              <a:spcAft>
                <a:spcPts val="0"/>
              </a:spcAft>
            </a:pPr>
            <a:r>
              <a:rPr lang="zh-CN" altLang="en-US" sz="1600" b="1" dirty="0">
                <a:latin typeface="微软雅黑" panose="020B0503020204020204" pitchFamily="34" charset="-122"/>
                <a:ea typeface="微软雅黑" panose="020B0503020204020204" pitchFamily="34" charset="-122"/>
              </a:rPr>
              <a:t> </a:t>
            </a:r>
            <a:r>
              <a:rPr lang="zh-CN" altLang="en-US" sz="1600" b="1" dirty="0" smtClean="0">
                <a:solidFill>
                  <a:srgbClr val="C00000"/>
                </a:solidFill>
                <a:latin typeface="微软雅黑" panose="020B0503020204020204" pitchFamily="34" charset="-122"/>
                <a:ea typeface="微软雅黑" panose="020B0503020204020204" pitchFamily="34" charset="-122"/>
              </a:rPr>
              <a:t>高校领导注意力</a:t>
            </a:r>
            <a:r>
              <a:rPr lang="zh-CN" altLang="en-US" sz="1600" b="1" dirty="0" smtClean="0">
                <a:solidFill>
                  <a:srgbClr val="116797"/>
                </a:solidFill>
                <a:latin typeface="微软雅黑" panose="020B0503020204020204" pitchFamily="34" charset="-122"/>
                <a:ea typeface="微软雅黑" panose="020B0503020204020204" pitchFamily="34" charset="-122"/>
              </a:rPr>
              <a:t>要首先在本科聚焦</a:t>
            </a:r>
            <a:endParaRPr lang="zh-CN" altLang="en-US" sz="1600" b="1" dirty="0" smtClean="0">
              <a:solidFill>
                <a:srgbClr val="116797"/>
              </a:solidFill>
              <a:latin typeface="微软雅黑" panose="020B0503020204020204" pitchFamily="34" charset="-122"/>
              <a:ea typeface="微软雅黑" panose="020B0503020204020204" pitchFamily="34" charset="-122"/>
            </a:endParaRPr>
          </a:p>
          <a:p>
            <a:pPr>
              <a:lnSpc>
                <a:spcPct val="130000"/>
              </a:lnSpc>
              <a:spcBef>
                <a:spcPts val="0"/>
              </a:spcBef>
              <a:spcAft>
                <a:spcPts val="0"/>
              </a:spcAft>
            </a:pPr>
            <a:r>
              <a:rPr lang="zh-CN" altLang="en-US" sz="1600" b="1" dirty="0" smtClean="0">
                <a:latin typeface="微软雅黑" panose="020B0503020204020204" pitchFamily="34" charset="-122"/>
                <a:ea typeface="微软雅黑" panose="020B0503020204020204" pitchFamily="34" charset="-122"/>
              </a:rPr>
              <a:t> </a:t>
            </a:r>
            <a:r>
              <a:rPr lang="zh-CN" altLang="en-US" sz="1600" b="1" dirty="0" smtClean="0">
                <a:solidFill>
                  <a:srgbClr val="C00000"/>
                </a:solidFill>
                <a:latin typeface="微软雅黑" panose="020B0503020204020204" pitchFamily="34" charset="-122"/>
                <a:ea typeface="微软雅黑" panose="020B0503020204020204" pitchFamily="34" charset="-122"/>
              </a:rPr>
              <a:t>教师精力</a:t>
            </a:r>
            <a:r>
              <a:rPr lang="zh-CN" altLang="en-US" sz="1600" b="1" dirty="0" smtClean="0">
                <a:solidFill>
                  <a:srgbClr val="116797"/>
                </a:solidFill>
                <a:latin typeface="微软雅黑" panose="020B0503020204020204" pitchFamily="34" charset="-122"/>
                <a:ea typeface="微软雅黑" panose="020B0503020204020204" pitchFamily="34" charset="-122"/>
              </a:rPr>
              <a:t>要首先在本科集中</a:t>
            </a:r>
            <a:endParaRPr lang="zh-CN" altLang="en-US" sz="1600" b="1" dirty="0" smtClean="0">
              <a:solidFill>
                <a:srgbClr val="116797"/>
              </a:solidFill>
              <a:latin typeface="微软雅黑" panose="020B0503020204020204" pitchFamily="34" charset="-122"/>
              <a:ea typeface="微软雅黑" panose="020B0503020204020204" pitchFamily="34" charset="-122"/>
            </a:endParaRPr>
          </a:p>
          <a:p>
            <a:pPr>
              <a:lnSpc>
                <a:spcPct val="130000"/>
              </a:lnSpc>
              <a:spcBef>
                <a:spcPts val="0"/>
              </a:spcBef>
              <a:spcAft>
                <a:spcPts val="0"/>
              </a:spcAft>
            </a:pPr>
            <a:r>
              <a:rPr lang="zh-CN" altLang="en-US" sz="1600" b="1" dirty="0" smtClean="0">
                <a:latin typeface="微软雅黑" panose="020B0503020204020204" pitchFamily="34" charset="-122"/>
                <a:ea typeface="微软雅黑" panose="020B0503020204020204" pitchFamily="34" charset="-122"/>
              </a:rPr>
              <a:t> </a:t>
            </a:r>
            <a:r>
              <a:rPr lang="zh-CN" altLang="en-US" sz="1600" b="1" dirty="0" smtClean="0">
                <a:solidFill>
                  <a:srgbClr val="C00000"/>
                </a:solidFill>
                <a:latin typeface="微软雅黑" panose="020B0503020204020204" pitchFamily="34" charset="-122"/>
                <a:ea typeface="微软雅黑" panose="020B0503020204020204" pitchFamily="34" charset="-122"/>
              </a:rPr>
              <a:t>学校资源</a:t>
            </a:r>
            <a:r>
              <a:rPr lang="zh-CN" altLang="en-US" sz="1600" b="1" dirty="0" smtClean="0">
                <a:solidFill>
                  <a:srgbClr val="116797"/>
                </a:solidFill>
                <a:latin typeface="微软雅黑" panose="020B0503020204020204" pitchFamily="34" charset="-122"/>
                <a:ea typeface="微软雅黑" panose="020B0503020204020204" pitchFamily="34" charset="-122"/>
              </a:rPr>
              <a:t>要首先在本科配置</a:t>
            </a:r>
            <a:endParaRPr lang="zh-CN" altLang="en-US" sz="1600" b="1" dirty="0" smtClean="0">
              <a:solidFill>
                <a:srgbClr val="116797"/>
              </a:solidFill>
              <a:latin typeface="微软雅黑" panose="020B0503020204020204" pitchFamily="34" charset="-122"/>
              <a:ea typeface="微软雅黑" panose="020B0503020204020204" pitchFamily="34" charset="-122"/>
            </a:endParaRPr>
          </a:p>
          <a:p>
            <a:pPr>
              <a:lnSpc>
                <a:spcPct val="130000"/>
              </a:lnSpc>
              <a:spcBef>
                <a:spcPts val="0"/>
              </a:spcBef>
              <a:spcAft>
                <a:spcPts val="0"/>
              </a:spcAft>
            </a:pPr>
            <a:r>
              <a:rPr lang="zh-CN" altLang="en-US" sz="1600" b="1" dirty="0" smtClean="0">
                <a:solidFill>
                  <a:srgbClr val="C00000"/>
                </a:solidFill>
                <a:latin typeface="微软雅黑" panose="020B0503020204020204" pitchFamily="34" charset="-122"/>
                <a:ea typeface="微软雅黑" panose="020B0503020204020204" pitchFamily="34" charset="-122"/>
              </a:rPr>
              <a:t> 教学条件</a:t>
            </a:r>
            <a:r>
              <a:rPr lang="zh-CN" altLang="en-US" sz="1600" b="1" dirty="0" smtClean="0">
                <a:solidFill>
                  <a:srgbClr val="116797"/>
                </a:solidFill>
                <a:latin typeface="微软雅黑" panose="020B0503020204020204" pitchFamily="34" charset="-122"/>
                <a:ea typeface="微软雅黑" panose="020B0503020204020204" pitchFamily="34" charset="-122"/>
              </a:rPr>
              <a:t>要首先在本科使用</a:t>
            </a:r>
            <a:endParaRPr lang="zh-CN" altLang="en-US" sz="1600" b="1" dirty="0" smtClean="0">
              <a:solidFill>
                <a:srgbClr val="116797"/>
              </a:solidFill>
              <a:latin typeface="微软雅黑" panose="020B0503020204020204" pitchFamily="34" charset="-122"/>
              <a:ea typeface="微软雅黑" panose="020B0503020204020204" pitchFamily="34" charset="-122"/>
            </a:endParaRPr>
          </a:p>
          <a:p>
            <a:pPr>
              <a:lnSpc>
                <a:spcPct val="130000"/>
              </a:lnSpc>
              <a:spcBef>
                <a:spcPts val="0"/>
              </a:spcBef>
              <a:spcAft>
                <a:spcPts val="0"/>
              </a:spcAft>
            </a:pPr>
            <a:r>
              <a:rPr lang="zh-CN" altLang="en-US" sz="1600" b="1" dirty="0" smtClean="0">
                <a:latin typeface="微软雅黑" panose="020B0503020204020204" pitchFamily="34" charset="-122"/>
                <a:ea typeface="微软雅黑" panose="020B0503020204020204" pitchFamily="34" charset="-122"/>
              </a:rPr>
              <a:t> </a:t>
            </a:r>
            <a:r>
              <a:rPr lang="zh-CN" altLang="en-US" sz="1600" b="1" dirty="0" smtClean="0">
                <a:solidFill>
                  <a:srgbClr val="C00000"/>
                </a:solidFill>
                <a:latin typeface="微软雅黑" panose="020B0503020204020204" pitchFamily="34" charset="-122"/>
                <a:ea typeface="微软雅黑" panose="020B0503020204020204" pitchFamily="34" charset="-122"/>
              </a:rPr>
              <a:t>教学方法和激励机制</a:t>
            </a:r>
            <a:r>
              <a:rPr lang="zh-CN" altLang="en-US" sz="1600" b="1" dirty="0" smtClean="0">
                <a:solidFill>
                  <a:srgbClr val="116797"/>
                </a:solidFill>
                <a:latin typeface="微软雅黑" panose="020B0503020204020204" pitchFamily="34" charset="-122"/>
                <a:ea typeface="微软雅黑" panose="020B0503020204020204" pitchFamily="34" charset="-122"/>
              </a:rPr>
              <a:t>要首先在本科创新</a:t>
            </a:r>
            <a:endParaRPr lang="zh-CN" altLang="en-US" sz="1600" b="1" dirty="0" smtClean="0">
              <a:solidFill>
                <a:srgbClr val="116797"/>
              </a:solidFill>
              <a:latin typeface="微软雅黑" panose="020B0503020204020204" pitchFamily="34" charset="-122"/>
              <a:ea typeface="微软雅黑" panose="020B0503020204020204" pitchFamily="34" charset="-122"/>
            </a:endParaRPr>
          </a:p>
          <a:p>
            <a:pPr>
              <a:lnSpc>
                <a:spcPct val="130000"/>
              </a:lnSpc>
              <a:spcBef>
                <a:spcPts val="0"/>
              </a:spcBef>
              <a:spcAft>
                <a:spcPts val="0"/>
              </a:spcAft>
            </a:pPr>
            <a:r>
              <a:rPr lang="zh-CN" altLang="en-US" sz="1600" b="1" dirty="0" smtClean="0">
                <a:latin typeface="微软雅黑" panose="020B0503020204020204" pitchFamily="34" charset="-122"/>
                <a:ea typeface="微软雅黑" panose="020B0503020204020204" pitchFamily="34" charset="-122"/>
              </a:rPr>
              <a:t> </a:t>
            </a:r>
            <a:r>
              <a:rPr lang="zh-CN" altLang="en-US" sz="1600" b="1" dirty="0" smtClean="0">
                <a:solidFill>
                  <a:srgbClr val="C00000"/>
                </a:solidFill>
                <a:latin typeface="微软雅黑" panose="020B0503020204020204" pitchFamily="34" charset="-122"/>
                <a:ea typeface="微软雅黑" panose="020B0503020204020204" pitchFamily="34" charset="-122"/>
              </a:rPr>
              <a:t>核心竞争力和教学质量</a:t>
            </a:r>
            <a:r>
              <a:rPr lang="zh-CN" altLang="en-US" sz="1600" b="1" dirty="0" smtClean="0">
                <a:solidFill>
                  <a:srgbClr val="116797"/>
                </a:solidFill>
                <a:latin typeface="微软雅黑" panose="020B0503020204020204" pitchFamily="34" charset="-122"/>
                <a:ea typeface="微软雅黑" panose="020B0503020204020204" pitchFamily="34" charset="-122"/>
              </a:rPr>
              <a:t>要首先在本科显现</a:t>
            </a:r>
            <a:endParaRPr lang="zh-CN" altLang="en-US" sz="1600" b="1" dirty="0" smtClean="0">
              <a:solidFill>
                <a:srgbClr val="116797"/>
              </a:solidFill>
              <a:latin typeface="微软雅黑" panose="020B0503020204020204" pitchFamily="34" charset="-122"/>
              <a:ea typeface="微软雅黑" panose="020B0503020204020204" pitchFamily="34" charset="-122"/>
            </a:endParaRPr>
          </a:p>
          <a:p>
            <a:pPr>
              <a:lnSpc>
                <a:spcPct val="130000"/>
              </a:lnSpc>
              <a:spcBef>
                <a:spcPts val="0"/>
              </a:spcBef>
              <a:spcAft>
                <a:spcPts val="0"/>
              </a:spcAft>
            </a:pPr>
            <a:r>
              <a:rPr lang="zh-CN" altLang="en-US" sz="1600" b="1" dirty="0" smtClean="0">
                <a:latin typeface="微软雅黑" panose="020B0503020204020204" pitchFamily="34" charset="-122"/>
                <a:ea typeface="微软雅黑" panose="020B0503020204020204" pitchFamily="34" charset="-122"/>
              </a:rPr>
              <a:t> </a:t>
            </a:r>
            <a:r>
              <a:rPr lang="zh-CN" altLang="en-US" sz="1600" b="1" dirty="0" smtClean="0">
                <a:solidFill>
                  <a:srgbClr val="C00000"/>
                </a:solidFill>
                <a:latin typeface="微软雅黑" panose="020B0503020204020204" pitchFamily="34" charset="-122"/>
                <a:ea typeface="微软雅黑" panose="020B0503020204020204" pitchFamily="34" charset="-122"/>
              </a:rPr>
              <a:t>发展战略和办学理念</a:t>
            </a:r>
            <a:r>
              <a:rPr lang="zh-CN" altLang="en-US" sz="1600" b="1" dirty="0" smtClean="0">
                <a:solidFill>
                  <a:srgbClr val="116797"/>
                </a:solidFill>
                <a:latin typeface="微软雅黑" panose="020B0503020204020204" pitchFamily="34" charset="-122"/>
                <a:ea typeface="微软雅黑" panose="020B0503020204020204" pitchFamily="34" charset="-122"/>
              </a:rPr>
              <a:t>要首先在本科实践</a:t>
            </a:r>
            <a:endParaRPr lang="zh-CN" altLang="en-US" sz="1600" b="1" dirty="0" smtClean="0">
              <a:solidFill>
                <a:srgbClr val="116797"/>
              </a:solidFill>
              <a:latin typeface="微软雅黑" panose="020B0503020204020204" pitchFamily="34" charset="-122"/>
              <a:ea typeface="微软雅黑" panose="020B0503020204020204" pitchFamily="34" charset="-122"/>
            </a:endParaRPr>
          </a:p>
          <a:p>
            <a:pPr>
              <a:lnSpc>
                <a:spcPct val="130000"/>
              </a:lnSpc>
              <a:spcBef>
                <a:spcPts val="0"/>
              </a:spcBef>
              <a:spcAft>
                <a:spcPts val="0"/>
              </a:spcAft>
            </a:pPr>
            <a:r>
              <a:rPr lang="zh-CN" altLang="en-US" sz="1600" b="1" dirty="0" smtClean="0">
                <a:latin typeface="微软雅黑" panose="020B0503020204020204" pitchFamily="34" charset="-122"/>
                <a:ea typeface="微软雅黑" panose="020B0503020204020204" pitchFamily="34" charset="-122"/>
              </a:rPr>
              <a:t> </a:t>
            </a:r>
            <a:r>
              <a:rPr lang="zh-CN" altLang="en-US" sz="1600" b="1" dirty="0" smtClean="0">
                <a:solidFill>
                  <a:srgbClr val="C00000"/>
                </a:solidFill>
                <a:latin typeface="微软雅黑" panose="020B0503020204020204" pitchFamily="34" charset="-122"/>
                <a:ea typeface="微软雅黑" panose="020B0503020204020204" pitchFamily="34" charset="-122"/>
              </a:rPr>
              <a:t>核心价值体系</a:t>
            </a:r>
            <a:r>
              <a:rPr lang="zh-CN" altLang="en-US" sz="1600" b="1" dirty="0" smtClean="0">
                <a:solidFill>
                  <a:srgbClr val="116797"/>
                </a:solidFill>
                <a:latin typeface="微软雅黑" panose="020B0503020204020204" pitchFamily="34" charset="-122"/>
                <a:ea typeface="微软雅黑" panose="020B0503020204020204" pitchFamily="34" charset="-122"/>
              </a:rPr>
              <a:t>要首先在本科确立</a:t>
            </a:r>
            <a:endParaRPr lang="zh-CN" altLang="en-US" sz="1600" b="1" dirty="0">
              <a:solidFill>
                <a:srgbClr val="116797"/>
              </a:solidFill>
              <a:latin typeface="微软雅黑" panose="020B0503020204020204" pitchFamily="34" charset="-122"/>
              <a:ea typeface="微软雅黑" panose="020B0503020204020204" pitchFamily="34" charset="-122"/>
            </a:endParaRPr>
          </a:p>
        </p:txBody>
      </p:sp>
      <p:sp>
        <p:nvSpPr>
          <p:cNvPr id="6" name="内容占位符 2"/>
          <p:cNvSpPr txBox="1"/>
          <p:nvPr/>
        </p:nvSpPr>
        <p:spPr>
          <a:xfrm>
            <a:off x="179512" y="1866918"/>
            <a:ext cx="3816424" cy="2907463"/>
          </a:xfrm>
          <a:prstGeom prst="rect">
            <a:avLst/>
          </a:prstGeom>
        </p:spPr>
        <p:style>
          <a:lnRef idx="1">
            <a:schemeClr val="accent1"/>
          </a:lnRef>
          <a:fillRef idx="2">
            <a:schemeClr val="accent1"/>
          </a:fillRef>
          <a:effectRef idx="1">
            <a:schemeClr val="accent1"/>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lnSpc>
                <a:spcPct val="130000"/>
              </a:lnSpc>
              <a:spcBef>
                <a:spcPts val="0"/>
              </a:spcBef>
              <a:spcAft>
                <a:spcPts val="600"/>
              </a:spcAft>
              <a:buFont typeface="Arial" panose="020B0604020202020204" pitchFamily="34" charset="0"/>
              <a:buNone/>
            </a:pPr>
            <a:r>
              <a:rPr lang="zh-CN" altLang="en-US" sz="1600" b="1" dirty="0" smtClean="0">
                <a:solidFill>
                  <a:srgbClr val="116797"/>
                </a:solidFill>
                <a:latin typeface="微软雅黑" panose="020B0503020204020204" pitchFamily="34" charset="-122"/>
                <a:ea typeface="微软雅黑" panose="020B0503020204020204" pitchFamily="34" charset="-122"/>
              </a:rPr>
              <a:t>“三个不合格”</a:t>
            </a:r>
            <a:endParaRPr lang="en-US" altLang="zh-CN" sz="1600" b="1" dirty="0" smtClean="0">
              <a:solidFill>
                <a:srgbClr val="116797"/>
              </a:solidFill>
              <a:latin typeface="微软雅黑" panose="020B0503020204020204" pitchFamily="34" charset="-122"/>
              <a:ea typeface="微软雅黑" panose="020B0503020204020204" pitchFamily="34" charset="-122"/>
            </a:endParaRPr>
          </a:p>
          <a:p>
            <a:pPr>
              <a:lnSpc>
                <a:spcPct val="150000"/>
              </a:lnSpc>
              <a:spcBef>
                <a:spcPts val="0"/>
              </a:spcBef>
              <a:spcAft>
                <a:spcPts val="600"/>
              </a:spcAft>
            </a:pPr>
            <a:r>
              <a:rPr lang="zh-CN" altLang="en-US" sz="1600" b="1" dirty="0" smtClean="0">
                <a:solidFill>
                  <a:srgbClr val="116797"/>
                </a:solidFill>
                <a:latin typeface="微软雅黑" panose="020B0503020204020204" pitchFamily="34" charset="-122"/>
                <a:ea typeface="微软雅黑" panose="020B0503020204020204" pitchFamily="34" charset="-122"/>
              </a:rPr>
              <a:t>不抓本科教育高校是不合格的</a:t>
            </a:r>
            <a:r>
              <a:rPr lang="zh-CN" altLang="en-US" sz="1600" b="1" dirty="0" smtClean="0">
                <a:solidFill>
                  <a:srgbClr val="C00000"/>
                </a:solidFill>
                <a:latin typeface="微软雅黑" panose="020B0503020204020204" pitchFamily="34" charset="-122"/>
                <a:ea typeface="微软雅黑" panose="020B0503020204020204" pitchFamily="34" charset="-122"/>
              </a:rPr>
              <a:t>高校</a:t>
            </a:r>
            <a:endParaRPr lang="zh-CN" altLang="en-US" sz="1600" b="1" dirty="0" smtClean="0">
              <a:solidFill>
                <a:srgbClr val="C00000"/>
              </a:solidFill>
              <a:latin typeface="微软雅黑" panose="020B0503020204020204" pitchFamily="34" charset="-122"/>
              <a:ea typeface="微软雅黑" panose="020B0503020204020204" pitchFamily="34" charset="-122"/>
            </a:endParaRPr>
          </a:p>
          <a:p>
            <a:pPr>
              <a:lnSpc>
                <a:spcPct val="150000"/>
              </a:lnSpc>
              <a:spcBef>
                <a:spcPts val="0"/>
              </a:spcBef>
              <a:spcAft>
                <a:spcPts val="600"/>
              </a:spcAft>
            </a:pPr>
            <a:r>
              <a:rPr lang="zh-CN" altLang="en-US" sz="1600" b="1" dirty="0" smtClean="0">
                <a:solidFill>
                  <a:srgbClr val="116797"/>
                </a:solidFill>
                <a:latin typeface="微软雅黑" panose="020B0503020204020204" pitchFamily="34" charset="-122"/>
                <a:ea typeface="微软雅黑" panose="020B0503020204020204" pitchFamily="34" charset="-122"/>
              </a:rPr>
              <a:t>不重视本科教育的书记校长是不合格的</a:t>
            </a:r>
            <a:r>
              <a:rPr lang="zh-CN" altLang="en-US" sz="1600" b="1" dirty="0" smtClean="0">
                <a:solidFill>
                  <a:srgbClr val="C00000"/>
                </a:solidFill>
                <a:latin typeface="微软雅黑" panose="020B0503020204020204" pitchFamily="34" charset="-122"/>
                <a:ea typeface="微软雅黑" panose="020B0503020204020204" pitchFamily="34" charset="-122"/>
              </a:rPr>
              <a:t>书记校长</a:t>
            </a:r>
            <a:endParaRPr lang="zh-CN" altLang="en-US" sz="1600" b="1" dirty="0" smtClean="0">
              <a:solidFill>
                <a:srgbClr val="C00000"/>
              </a:solidFill>
              <a:latin typeface="微软雅黑" panose="020B0503020204020204" pitchFamily="34" charset="-122"/>
              <a:ea typeface="微软雅黑" panose="020B0503020204020204" pitchFamily="34" charset="-122"/>
            </a:endParaRPr>
          </a:p>
          <a:p>
            <a:pPr>
              <a:lnSpc>
                <a:spcPct val="150000"/>
              </a:lnSpc>
              <a:spcBef>
                <a:spcPts val="0"/>
              </a:spcBef>
              <a:spcAft>
                <a:spcPts val="600"/>
              </a:spcAft>
            </a:pPr>
            <a:r>
              <a:rPr lang="zh-CN" altLang="en-US" sz="1600" b="1" dirty="0" smtClean="0">
                <a:solidFill>
                  <a:srgbClr val="116797"/>
                </a:solidFill>
                <a:latin typeface="微软雅黑" panose="020B0503020204020204" pitchFamily="34" charset="-122"/>
                <a:ea typeface="微软雅黑" panose="020B0503020204020204" pitchFamily="34" charset="-122"/>
              </a:rPr>
              <a:t>不参与本科教学的教授是不合格的</a:t>
            </a:r>
            <a:r>
              <a:rPr lang="zh-CN" altLang="en-US" sz="1600" b="1" dirty="0" smtClean="0">
                <a:solidFill>
                  <a:srgbClr val="C00000"/>
                </a:solidFill>
                <a:latin typeface="微软雅黑" panose="020B0503020204020204" pitchFamily="34" charset="-122"/>
                <a:ea typeface="微软雅黑" panose="020B0503020204020204" pitchFamily="34" charset="-122"/>
              </a:rPr>
              <a:t>教授</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7" name="矩形 6"/>
          <p:cNvSpPr/>
          <p:nvPr/>
        </p:nvSpPr>
        <p:spPr>
          <a:xfrm>
            <a:off x="35496" y="771550"/>
            <a:ext cx="9212778" cy="430887"/>
          </a:xfrm>
          <a:prstGeom prst="rect">
            <a:avLst/>
          </a:prstGeom>
        </p:spPr>
        <p:txBody>
          <a:bodyPr wrap="none">
            <a:spAutoFit/>
          </a:bodyPr>
          <a:lstStyle/>
          <a:p>
            <a:r>
              <a:rPr lang="zh-CN" altLang="en-US" sz="2200" b="1" dirty="0">
                <a:ln w="11430"/>
                <a:solidFill>
                  <a:srgbClr val="C00000"/>
                </a:solidFill>
                <a:latin typeface="微软雅黑" panose="020B0503020204020204" pitchFamily="34" charset="-122"/>
                <a:ea typeface="微软雅黑" panose="020B0503020204020204" pitchFamily="34" charset="-122"/>
              </a:rPr>
              <a:t>一个讲话</a:t>
            </a:r>
            <a:r>
              <a:rPr lang="zh-CN" altLang="en-US" sz="2200" b="1" dirty="0" smtClean="0">
                <a:ln w="11430"/>
                <a:solidFill>
                  <a:srgbClr val="C00000"/>
                </a:solidFill>
                <a:latin typeface="微软雅黑" panose="020B0503020204020204" pitchFamily="34" charset="-122"/>
                <a:ea typeface="微软雅黑" panose="020B0503020204020204" pitchFamily="34" charset="-122"/>
              </a:rPr>
              <a:t>：</a:t>
            </a:r>
            <a:r>
              <a:rPr lang="zh-CN" altLang="en-US" sz="2200" b="1" dirty="0">
                <a:solidFill>
                  <a:srgbClr val="C00000"/>
                </a:solidFill>
                <a:latin typeface="微软雅黑" panose="020B0503020204020204" pitchFamily="34" charset="-122"/>
                <a:ea typeface="微软雅黑" panose="020B0503020204020204" pitchFamily="34" charset="-122"/>
              </a:rPr>
              <a:t>陈宝生部长在新时代全国高等学校本科教育工作会议上的</a:t>
            </a:r>
            <a:r>
              <a:rPr lang="zh-CN" altLang="en-US" sz="2200" b="1" dirty="0" smtClean="0">
                <a:solidFill>
                  <a:srgbClr val="C00000"/>
                </a:solidFill>
                <a:latin typeface="微软雅黑" panose="020B0503020204020204" pitchFamily="34" charset="-122"/>
                <a:ea typeface="微软雅黑" panose="020B0503020204020204" pitchFamily="34" charset="-122"/>
              </a:rPr>
              <a:t>讲话</a:t>
            </a:r>
            <a:endParaRPr lang="en-US" altLang="zh-CN" sz="2200" b="1" dirty="0">
              <a:ln w="11430"/>
              <a:solidFill>
                <a:srgbClr val="C00000"/>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935596" y="-20538"/>
            <a:ext cx="4068452" cy="662554"/>
          </a:xfrm>
          <a:prstGeom prst="rect">
            <a:avLst/>
          </a:prstGeom>
          <a:noFill/>
          <a:ln>
            <a:noFill/>
          </a:ln>
        </p:spPr>
        <p:txBody>
          <a:bodyPr wrap="square" rtlCol="0">
            <a:spAutoFit/>
          </a:bodyPr>
          <a:lstStyle/>
          <a:p>
            <a:pPr eaLnBrk="0" hangingPunct="0">
              <a:lnSpc>
                <a:spcPct val="150000"/>
              </a:lnSpc>
            </a:pPr>
            <a:r>
              <a:rPr lang="en-US" altLang="zh-CN" sz="2800" b="1" dirty="0" smtClean="0">
                <a:ln w="11430"/>
                <a:solidFill>
                  <a:srgbClr val="116797"/>
                </a:solidFill>
                <a:latin typeface="微软雅黑" panose="020B0503020204020204" pitchFamily="34" charset="-122"/>
                <a:ea typeface="微软雅黑" panose="020B0503020204020204" pitchFamily="34" charset="-122"/>
              </a:rPr>
              <a:t>1.</a:t>
            </a:r>
            <a:r>
              <a:rPr lang="zh-CN" altLang="en-US" sz="2800" b="1" dirty="0" smtClean="0">
                <a:ln w="11430"/>
                <a:solidFill>
                  <a:srgbClr val="116797"/>
                </a:solidFill>
                <a:latin typeface="微软雅黑" panose="020B0503020204020204" pitchFamily="34" charset="-122"/>
                <a:ea typeface="微软雅黑" panose="020B0503020204020204" pitchFamily="34" charset="-122"/>
              </a:rPr>
              <a:t>全力开展一流本科建设</a:t>
            </a:r>
            <a:endParaRPr lang="zh-CN" altLang="en-US" sz="2800" b="1" dirty="0" smtClean="0">
              <a:ln w="11430"/>
              <a:solidFill>
                <a:srgbClr val="11679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7544" y="771550"/>
            <a:ext cx="4752528" cy="646331"/>
          </a:xfrm>
          <a:prstGeom prst="rect">
            <a:avLst/>
          </a:prstGeom>
        </p:spPr>
        <p:txBody>
          <a:bodyPr wrap="square">
            <a:spAutoFit/>
          </a:bodyPr>
          <a:lstStyle/>
          <a:p>
            <a:pPr eaLnBrk="0" hangingPunct="0">
              <a:lnSpc>
                <a:spcPct val="150000"/>
              </a:lnSpc>
            </a:pPr>
            <a:r>
              <a:rPr lang="zh-CN" altLang="en-US" sz="2400" b="1" dirty="0">
                <a:ln w="11430"/>
                <a:solidFill>
                  <a:srgbClr val="C00000"/>
                </a:solidFill>
                <a:latin typeface="微软雅黑" panose="020B0503020204020204" pitchFamily="34" charset="-122"/>
                <a:ea typeface="微软雅黑" panose="020B0503020204020204" pitchFamily="34" charset="-122"/>
              </a:rPr>
              <a:t>一个指导：</a:t>
            </a:r>
            <a:r>
              <a:rPr lang="zh-CN" altLang="en-US" sz="2400" b="1" dirty="0">
                <a:solidFill>
                  <a:srgbClr val="C00000"/>
                </a:solidFill>
                <a:latin typeface="微软雅黑" panose="020B0503020204020204" pitchFamily="34" charset="-122"/>
                <a:ea typeface="微软雅黑" panose="020B0503020204020204" pitchFamily="34" charset="-122"/>
              </a:rPr>
              <a:t>“新时代高教</a:t>
            </a:r>
            <a:r>
              <a:rPr lang="en-US" altLang="zh-CN" sz="2400" b="1" dirty="0">
                <a:solidFill>
                  <a:srgbClr val="C00000"/>
                </a:solidFill>
                <a:latin typeface="微软雅黑" panose="020B0503020204020204" pitchFamily="34" charset="-122"/>
                <a:ea typeface="微软雅黑" panose="020B0503020204020204" pitchFamily="34" charset="-122"/>
              </a:rPr>
              <a:t>40</a:t>
            </a:r>
            <a:r>
              <a:rPr lang="zh-CN" altLang="en-US" sz="2400" b="1" dirty="0">
                <a:solidFill>
                  <a:srgbClr val="C00000"/>
                </a:solidFill>
                <a:latin typeface="微软雅黑" panose="020B0503020204020204" pitchFamily="34" charset="-122"/>
                <a:ea typeface="微软雅黑" panose="020B0503020204020204" pitchFamily="34" charset="-122"/>
              </a:rPr>
              <a:t>条”</a:t>
            </a:r>
            <a:endParaRPr lang="en-US" altLang="zh-CN" sz="2400" b="1" dirty="0">
              <a:solidFill>
                <a:srgbClr val="C00000"/>
              </a:solidFill>
              <a:latin typeface="微软雅黑" panose="020B0503020204020204" pitchFamily="34" charset="-122"/>
              <a:ea typeface="微软雅黑" panose="020B0503020204020204" pitchFamily="34" charset="-122"/>
            </a:endParaRPr>
          </a:p>
        </p:txBody>
      </p:sp>
      <p:sp>
        <p:nvSpPr>
          <p:cNvPr id="6" name="矩形 4"/>
          <p:cNvSpPr>
            <a:spLocks noChangeArrowheads="1"/>
          </p:cNvSpPr>
          <p:nvPr/>
        </p:nvSpPr>
        <p:spPr bwMode="auto">
          <a:xfrm>
            <a:off x="827584" y="1491630"/>
            <a:ext cx="7704856" cy="430883"/>
          </a:xfrm>
          <a:prstGeom prst="rect">
            <a:avLst/>
          </a:prstGeom>
          <a:noFill/>
          <a:ln w="9525" cmpd="sng">
            <a:noFill/>
            <a:miter lim="800000"/>
          </a:ln>
        </p:spPr>
        <p:txBody>
          <a:bodyPr wrap="square" lIns="121917" tIns="60958" rIns="121917" bIns="60958">
            <a:spAutoFit/>
          </a:bodyPr>
          <a:lstStyle>
            <a:lvl1pPr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9pPr>
          </a:lstStyle>
          <a:p>
            <a:pPr algn="ctr"/>
            <a:r>
              <a:rPr lang="en-US" altLang="zh-CN" sz="2000" b="1" dirty="0" smtClean="0">
                <a:solidFill>
                  <a:srgbClr val="116797"/>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smtClean="0">
                <a:solidFill>
                  <a:srgbClr val="116797"/>
                </a:solidFill>
                <a:latin typeface="微软雅黑" panose="020B0503020204020204" pitchFamily="34" charset="-122"/>
                <a:ea typeface="微软雅黑" panose="020B0503020204020204" pitchFamily="34" charset="-122"/>
                <a:sym typeface="微软雅黑" panose="020B0503020204020204" pitchFamily="34" charset="-122"/>
              </a:rPr>
              <a:t>关于加快建设高水平本科教育   全面提高人才培养能力的意见</a:t>
            </a:r>
            <a:r>
              <a:rPr lang="en-US" altLang="zh-CN" sz="2000" b="1" dirty="0">
                <a:solidFill>
                  <a:srgbClr val="116797"/>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000" b="1" dirty="0">
              <a:solidFill>
                <a:srgbClr val="11679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内容占位符 2"/>
          <p:cNvSpPr txBox="1"/>
          <p:nvPr/>
        </p:nvSpPr>
        <p:spPr>
          <a:xfrm>
            <a:off x="1199456" y="2571750"/>
            <a:ext cx="3456384" cy="288032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600" indent="-609600">
              <a:lnSpc>
                <a:spcPct val="200000"/>
              </a:lnSpc>
              <a:spcBef>
                <a:spcPts val="0"/>
              </a:spcBef>
              <a:buFont typeface="+mj-lt"/>
              <a:buAutoNum type="arabicPeriod"/>
            </a:pPr>
            <a:r>
              <a:rPr lang="zh-CN" altLang="en-US" sz="1800" b="1" dirty="0" smtClean="0">
                <a:solidFill>
                  <a:srgbClr val="116797"/>
                </a:solidFill>
                <a:latin typeface="微软雅黑" panose="020B0503020204020204" pitchFamily="34" charset="-122"/>
                <a:ea typeface="微软雅黑" panose="020B0503020204020204" pitchFamily="34" charset="-122"/>
              </a:rPr>
              <a:t>落实一个根本任务</a:t>
            </a:r>
            <a:endParaRPr lang="en-US" altLang="zh-CN" sz="1800" b="1" dirty="0" smtClean="0">
              <a:solidFill>
                <a:srgbClr val="116797"/>
              </a:solidFill>
              <a:latin typeface="微软雅黑" panose="020B0503020204020204" pitchFamily="34" charset="-122"/>
              <a:ea typeface="微软雅黑" panose="020B0503020204020204" pitchFamily="34" charset="-122"/>
            </a:endParaRPr>
          </a:p>
          <a:p>
            <a:pPr marL="609600" indent="-609600">
              <a:lnSpc>
                <a:spcPct val="200000"/>
              </a:lnSpc>
              <a:spcBef>
                <a:spcPts val="0"/>
              </a:spcBef>
              <a:buFont typeface="+mj-lt"/>
              <a:buAutoNum type="arabicPeriod"/>
            </a:pPr>
            <a:r>
              <a:rPr lang="zh-CN" altLang="en-US" sz="1800" b="1" dirty="0" smtClean="0">
                <a:solidFill>
                  <a:srgbClr val="116797"/>
                </a:solidFill>
                <a:latin typeface="微软雅黑" panose="020B0503020204020204" pitchFamily="34" charset="-122"/>
                <a:ea typeface="微软雅黑" panose="020B0503020204020204" pitchFamily="34" charset="-122"/>
              </a:rPr>
              <a:t>坚持一个根本标准</a:t>
            </a:r>
            <a:endParaRPr lang="en-US" altLang="zh-CN" sz="1800" b="1" dirty="0" smtClean="0">
              <a:solidFill>
                <a:srgbClr val="116797"/>
              </a:solidFill>
              <a:latin typeface="微软雅黑" panose="020B0503020204020204" pitchFamily="34" charset="-122"/>
              <a:ea typeface="微软雅黑" panose="020B0503020204020204" pitchFamily="34" charset="-122"/>
            </a:endParaRPr>
          </a:p>
          <a:p>
            <a:pPr marL="609600" indent="-609600">
              <a:lnSpc>
                <a:spcPct val="200000"/>
              </a:lnSpc>
              <a:spcBef>
                <a:spcPts val="0"/>
              </a:spcBef>
              <a:buFont typeface="+mj-lt"/>
              <a:buAutoNum type="arabicPeriod"/>
            </a:pPr>
            <a:r>
              <a:rPr lang="zh-CN" altLang="en-US" sz="1800" b="1" dirty="0" smtClean="0">
                <a:solidFill>
                  <a:srgbClr val="116797"/>
                </a:solidFill>
                <a:latin typeface="微软雅黑" panose="020B0503020204020204" pitchFamily="34" charset="-122"/>
                <a:ea typeface="微软雅黑" panose="020B0503020204020204" pitchFamily="34" charset="-122"/>
              </a:rPr>
              <a:t>突出一个基础地位</a:t>
            </a:r>
            <a:endParaRPr lang="en-US" altLang="zh-CN" sz="1800" b="1" dirty="0" smtClean="0">
              <a:solidFill>
                <a:srgbClr val="116797"/>
              </a:solidFill>
              <a:latin typeface="微软雅黑" panose="020B0503020204020204" pitchFamily="34" charset="-122"/>
              <a:ea typeface="微软雅黑" panose="020B0503020204020204" pitchFamily="34" charset="-122"/>
            </a:endParaRPr>
          </a:p>
          <a:p>
            <a:pPr marL="609600" indent="-609600">
              <a:lnSpc>
                <a:spcPct val="200000"/>
              </a:lnSpc>
              <a:spcBef>
                <a:spcPts val="0"/>
              </a:spcBef>
              <a:buFont typeface="+mj-lt"/>
              <a:buAutoNum type="arabicPeriod"/>
            </a:pPr>
            <a:r>
              <a:rPr lang="zh-CN" altLang="en-US" sz="1800" b="1" dirty="0" smtClean="0">
                <a:solidFill>
                  <a:srgbClr val="116797"/>
                </a:solidFill>
                <a:latin typeface="微软雅黑" panose="020B0503020204020204" pitchFamily="34" charset="-122"/>
                <a:ea typeface="微软雅黑" panose="020B0503020204020204" pitchFamily="34" charset="-122"/>
              </a:rPr>
              <a:t>强化一个基本抓手</a:t>
            </a:r>
            <a:endParaRPr lang="en-US" altLang="zh-CN" sz="1800" b="1" dirty="0">
              <a:solidFill>
                <a:srgbClr val="116797"/>
              </a:solidFill>
              <a:latin typeface="微软雅黑" panose="020B0503020204020204" pitchFamily="34" charset="-122"/>
              <a:ea typeface="微软雅黑" panose="020B0503020204020204" pitchFamily="34" charset="-122"/>
            </a:endParaRPr>
          </a:p>
        </p:txBody>
      </p:sp>
      <p:sp>
        <p:nvSpPr>
          <p:cNvPr id="10" name="内容占位符 2"/>
          <p:cNvSpPr txBox="1"/>
          <p:nvPr/>
        </p:nvSpPr>
        <p:spPr bwMode="auto">
          <a:xfrm>
            <a:off x="4511824" y="2562522"/>
            <a:ext cx="3660576" cy="238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lang="zh-CN" altLang="en-US" sz="2800" kern="1200" dirty="0" smtClean="0">
                <a:solidFill>
                  <a:srgbClr val="002060"/>
                </a:solidFill>
                <a:latin typeface="黑体" panose="02010609060101010101" pitchFamily="49" charset="-122"/>
                <a:ea typeface="黑体" panose="02010609060101010101" pitchFamily="49" charset="-122"/>
                <a:cs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02060"/>
                </a:solidFill>
                <a:latin typeface="黑体" panose="02010609060101010101" pitchFamily="49" charset="-122"/>
                <a:ea typeface="黑体" panose="02010609060101010101" pitchFamily="49" charset="-122"/>
                <a:cs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609600" indent="-609600">
              <a:lnSpc>
                <a:spcPct val="200000"/>
              </a:lnSpc>
              <a:spcBef>
                <a:spcPts val="0"/>
              </a:spcBef>
              <a:spcAft>
                <a:spcPts val="0"/>
              </a:spcAft>
              <a:buFont typeface="+mj-lt"/>
              <a:buAutoNum type="arabicPeriod" startAt="5"/>
            </a:pPr>
            <a:r>
              <a:rPr lang="zh-CN" altLang="en-US" sz="1800" b="1" dirty="0">
                <a:solidFill>
                  <a:srgbClr val="116797"/>
                </a:solidFill>
                <a:latin typeface="微软雅黑" panose="020B0503020204020204" pitchFamily="34" charset="-122"/>
                <a:ea typeface="微软雅黑" panose="020B0503020204020204" pitchFamily="34" charset="-122"/>
              </a:rPr>
              <a:t>打造一支育人队伍</a:t>
            </a:r>
            <a:endParaRPr lang="en-US" altLang="zh-CN" sz="1800" b="1" dirty="0">
              <a:solidFill>
                <a:srgbClr val="116797"/>
              </a:solidFill>
              <a:latin typeface="微软雅黑" panose="020B0503020204020204" pitchFamily="34" charset="-122"/>
              <a:ea typeface="微软雅黑" panose="020B0503020204020204" pitchFamily="34" charset="-122"/>
            </a:endParaRPr>
          </a:p>
          <a:p>
            <a:pPr marL="609600" indent="-609600">
              <a:lnSpc>
                <a:spcPct val="200000"/>
              </a:lnSpc>
              <a:spcBef>
                <a:spcPts val="0"/>
              </a:spcBef>
              <a:spcAft>
                <a:spcPts val="0"/>
              </a:spcAft>
              <a:buFont typeface="+mj-lt"/>
              <a:buAutoNum type="arabicPeriod" startAt="5"/>
            </a:pPr>
            <a:r>
              <a:rPr lang="zh-CN" altLang="en-US" sz="1800" b="1" dirty="0">
                <a:solidFill>
                  <a:srgbClr val="116797"/>
                </a:solidFill>
                <a:latin typeface="微软雅黑" panose="020B0503020204020204" pitchFamily="34" charset="-122"/>
                <a:ea typeface="微软雅黑" panose="020B0503020204020204" pitchFamily="34" charset="-122"/>
              </a:rPr>
              <a:t>完善一套协同机制</a:t>
            </a:r>
            <a:endParaRPr lang="en-US" altLang="zh-CN" sz="1800" b="1" dirty="0">
              <a:solidFill>
                <a:srgbClr val="116797"/>
              </a:solidFill>
              <a:latin typeface="微软雅黑" panose="020B0503020204020204" pitchFamily="34" charset="-122"/>
              <a:ea typeface="微软雅黑" panose="020B0503020204020204" pitchFamily="34" charset="-122"/>
            </a:endParaRPr>
          </a:p>
          <a:p>
            <a:pPr marL="609600" indent="-609600">
              <a:lnSpc>
                <a:spcPct val="200000"/>
              </a:lnSpc>
              <a:spcBef>
                <a:spcPts val="0"/>
              </a:spcBef>
              <a:spcAft>
                <a:spcPts val="0"/>
              </a:spcAft>
              <a:buFont typeface="+mj-lt"/>
              <a:buAutoNum type="arabicPeriod" startAt="5"/>
            </a:pPr>
            <a:r>
              <a:rPr lang="zh-CN" altLang="en-US" sz="1800" b="1" dirty="0">
                <a:solidFill>
                  <a:srgbClr val="116797"/>
                </a:solidFill>
                <a:latin typeface="微软雅黑" panose="020B0503020204020204" pitchFamily="34" charset="-122"/>
                <a:ea typeface="微软雅黑" panose="020B0503020204020204" pitchFamily="34" charset="-122"/>
              </a:rPr>
              <a:t>下好一步“先手棋”</a:t>
            </a:r>
            <a:endParaRPr lang="en-US" altLang="zh-CN" sz="1800" b="1" dirty="0">
              <a:solidFill>
                <a:srgbClr val="116797"/>
              </a:solidFill>
              <a:latin typeface="微软雅黑" panose="020B0503020204020204" pitchFamily="34" charset="-122"/>
              <a:ea typeface="微软雅黑" panose="020B0503020204020204" pitchFamily="34" charset="-122"/>
            </a:endParaRPr>
          </a:p>
          <a:p>
            <a:pPr marL="609600" indent="-609600">
              <a:lnSpc>
                <a:spcPct val="200000"/>
              </a:lnSpc>
              <a:spcBef>
                <a:spcPts val="0"/>
              </a:spcBef>
              <a:spcAft>
                <a:spcPts val="0"/>
              </a:spcAft>
              <a:buFont typeface="+mj-lt"/>
              <a:buAutoNum type="arabicPeriod" startAt="5"/>
            </a:pPr>
            <a:r>
              <a:rPr lang="zh-CN" altLang="en-US" sz="1800" b="1" dirty="0">
                <a:solidFill>
                  <a:srgbClr val="116797"/>
                </a:solidFill>
                <a:latin typeface="微软雅黑" panose="020B0503020204020204" pitchFamily="34" charset="-122"/>
                <a:ea typeface="微软雅黑" panose="020B0503020204020204" pitchFamily="34" charset="-122"/>
              </a:rPr>
              <a:t>培育一流质量文化</a:t>
            </a:r>
            <a:endParaRPr lang="zh-CN" altLang="en-US" sz="1800" b="1" dirty="0">
              <a:solidFill>
                <a:srgbClr val="116797"/>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935596" y="-20538"/>
            <a:ext cx="4068452" cy="662554"/>
          </a:xfrm>
          <a:prstGeom prst="rect">
            <a:avLst/>
          </a:prstGeom>
          <a:noFill/>
          <a:ln>
            <a:noFill/>
          </a:ln>
        </p:spPr>
        <p:txBody>
          <a:bodyPr wrap="square" rtlCol="0">
            <a:spAutoFit/>
          </a:bodyPr>
          <a:lstStyle/>
          <a:p>
            <a:pPr eaLnBrk="0" hangingPunct="0">
              <a:lnSpc>
                <a:spcPct val="150000"/>
              </a:lnSpc>
            </a:pPr>
            <a:r>
              <a:rPr lang="en-US" altLang="zh-CN" sz="2800" b="1" dirty="0" smtClean="0">
                <a:ln w="11430"/>
                <a:solidFill>
                  <a:srgbClr val="116797"/>
                </a:solidFill>
                <a:latin typeface="微软雅黑" panose="020B0503020204020204" pitchFamily="34" charset="-122"/>
                <a:ea typeface="微软雅黑" panose="020B0503020204020204" pitchFamily="34" charset="-122"/>
              </a:rPr>
              <a:t>1.</a:t>
            </a:r>
            <a:r>
              <a:rPr lang="zh-CN" altLang="en-US" sz="2800" b="1" dirty="0" smtClean="0">
                <a:ln w="11430"/>
                <a:solidFill>
                  <a:srgbClr val="116797"/>
                </a:solidFill>
                <a:latin typeface="微软雅黑" panose="020B0503020204020204" pitchFamily="34" charset="-122"/>
                <a:ea typeface="微软雅黑" panose="020B0503020204020204" pitchFamily="34" charset="-122"/>
              </a:rPr>
              <a:t>全力开展一流本科建设</a:t>
            </a:r>
            <a:endParaRPr lang="zh-CN" altLang="en-US" sz="2800" b="1" dirty="0" smtClean="0">
              <a:ln w="11430"/>
              <a:solidFill>
                <a:srgbClr val="116797"/>
              </a:solidFill>
              <a:latin typeface="微软雅黑" panose="020B0503020204020204" pitchFamily="34" charset="-122"/>
              <a:ea typeface="微软雅黑" panose="020B0503020204020204" pitchFamily="34" charset="-122"/>
            </a:endParaRPr>
          </a:p>
        </p:txBody>
      </p:sp>
      <p:sp>
        <p:nvSpPr>
          <p:cNvPr id="8" name="圆角矩形 7"/>
          <p:cNvSpPr/>
          <p:nvPr/>
        </p:nvSpPr>
        <p:spPr>
          <a:xfrm>
            <a:off x="683568" y="2139702"/>
            <a:ext cx="7920880" cy="2736304"/>
          </a:xfrm>
          <a:prstGeom prst="roundRect">
            <a:avLst/>
          </a:prstGeom>
          <a:noFill/>
          <a:ln cmpd="dbl">
            <a:solidFill>
              <a:srgbClr val="C0000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779912" y="2067694"/>
            <a:ext cx="1440160" cy="587340"/>
          </a:xfrm>
          <a:prstGeom prst="rect">
            <a:avLst/>
          </a:prstGeom>
          <a:noFill/>
          <a:ln>
            <a:noFill/>
          </a:ln>
        </p:spPr>
        <p:txBody>
          <a:bodyPr wrap="square" rtlCol="0">
            <a:spAutoFit/>
          </a:bodyPr>
          <a:lstStyle/>
          <a:p>
            <a:pPr eaLnBrk="0" hangingPunct="0">
              <a:lnSpc>
                <a:spcPct val="150000"/>
              </a:lnSpc>
            </a:pPr>
            <a:r>
              <a:rPr lang="zh-CN" altLang="en-US" sz="2400" b="1" dirty="0" smtClean="0">
                <a:ln w="11430"/>
                <a:solidFill>
                  <a:srgbClr val="C00000"/>
                </a:solidFill>
                <a:ea typeface="微软雅黑" panose="020B0503020204020204" pitchFamily="34" charset="-122"/>
              </a:rPr>
              <a:t>目  标</a:t>
            </a:r>
            <a:endParaRPr lang="zh-CN" altLang="en-US" sz="2400" b="1" dirty="0" smtClean="0">
              <a:ln w="11430"/>
              <a:solidFill>
                <a:srgbClr val="C00000"/>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528" y="627534"/>
            <a:ext cx="3570208" cy="581057"/>
          </a:xfrm>
          <a:prstGeom prst="rect">
            <a:avLst/>
          </a:prstGeom>
        </p:spPr>
        <p:txBody>
          <a:bodyPr wrap="none">
            <a:spAutoFit/>
          </a:bodyPr>
          <a:lstStyle/>
          <a:p>
            <a:pPr eaLnBrk="0" hangingPunct="0">
              <a:lnSpc>
                <a:spcPct val="150000"/>
              </a:lnSpc>
            </a:pPr>
            <a:r>
              <a:rPr lang="zh-CN" altLang="en-US" sz="2400" b="1" dirty="0">
                <a:ln w="11430"/>
                <a:solidFill>
                  <a:srgbClr val="C00000"/>
                </a:solidFill>
                <a:latin typeface="微软雅黑" panose="020B0503020204020204" pitchFamily="34" charset="-122"/>
                <a:ea typeface="微软雅黑" panose="020B0503020204020204" pitchFamily="34" charset="-122"/>
              </a:rPr>
              <a:t>一个举措</a:t>
            </a:r>
            <a:r>
              <a:rPr lang="zh-CN" altLang="en-US" sz="2400" dirty="0">
                <a:solidFill>
                  <a:srgbClr val="C00000"/>
                </a:solidFill>
                <a:latin typeface="微软雅黑" panose="020B0503020204020204" pitchFamily="34" charset="-122"/>
                <a:ea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rPr>
              <a:t>狠抓教学秩序</a:t>
            </a:r>
            <a:endParaRPr lang="en-US" altLang="zh-CN" sz="2400" b="1" dirty="0">
              <a:solidFill>
                <a:srgbClr val="C00000"/>
              </a:solidFill>
              <a:latin typeface="微软雅黑" panose="020B0503020204020204" pitchFamily="34" charset="-122"/>
              <a:ea typeface="微软雅黑" panose="020B0503020204020204" pitchFamily="34" charset="-122"/>
            </a:endParaRPr>
          </a:p>
        </p:txBody>
      </p:sp>
      <p:sp>
        <p:nvSpPr>
          <p:cNvPr id="4" name="矩形 3"/>
          <p:cNvSpPr/>
          <p:nvPr/>
        </p:nvSpPr>
        <p:spPr>
          <a:xfrm>
            <a:off x="0" y="2119297"/>
            <a:ext cx="9075495" cy="3003895"/>
          </a:xfrm>
          <a:prstGeom prst="rect">
            <a:avLst/>
          </a:prstGeom>
        </p:spPr>
        <p:txBody>
          <a:bodyPr wrap="square" lIns="121917" tIns="60958" rIns="121917" bIns="60958">
            <a:spAutoFit/>
          </a:bodyPr>
          <a:lstStyle/>
          <a:p>
            <a:pPr marL="285750" indent="-285750">
              <a:lnSpc>
                <a:spcPct val="130000"/>
              </a:lnSpc>
              <a:buFont typeface="Wingdings" panose="05000000000000000000" pitchFamily="2" charset="2"/>
              <a:buChar char="Ø"/>
            </a:pPr>
            <a:r>
              <a:rPr lang="zh-CN" altLang="zh-CN" sz="1600" b="1" dirty="0" smtClean="0">
                <a:solidFill>
                  <a:srgbClr val="C00000"/>
                </a:solidFill>
                <a:latin typeface="微软雅黑" panose="020B0503020204020204" pitchFamily="34" charset="-122"/>
                <a:ea typeface="微软雅黑" panose="020B0503020204020204" pitchFamily="34" charset="-122"/>
              </a:rPr>
              <a:t>教育</a:t>
            </a:r>
            <a:r>
              <a:rPr lang="zh-CN" altLang="zh-CN" sz="1600" b="1" dirty="0">
                <a:solidFill>
                  <a:srgbClr val="C00000"/>
                </a:solidFill>
                <a:latin typeface="微软雅黑" panose="020B0503020204020204" pitchFamily="34" charset="-122"/>
                <a:ea typeface="微软雅黑" panose="020B0503020204020204" pitchFamily="34" charset="-122"/>
              </a:rPr>
              <a:t>思想大讨论：</a:t>
            </a:r>
            <a:r>
              <a:rPr lang="zh-CN" altLang="zh-CN" sz="1600" b="1" dirty="0">
                <a:solidFill>
                  <a:srgbClr val="116797"/>
                </a:solidFill>
                <a:latin typeface="微软雅黑" panose="020B0503020204020204" pitchFamily="34" charset="-122"/>
                <a:ea typeface="微软雅黑" panose="020B0503020204020204" pitchFamily="34" charset="-122"/>
              </a:rPr>
              <a:t>振兴本科（聚焦</a:t>
            </a:r>
            <a:r>
              <a:rPr lang="en-US" altLang="zh-CN" sz="1600" b="1" dirty="0">
                <a:solidFill>
                  <a:srgbClr val="116797"/>
                </a:solidFill>
                <a:latin typeface="微软雅黑" panose="020B0503020204020204" pitchFamily="34" charset="-122"/>
                <a:ea typeface="微软雅黑" panose="020B0503020204020204" pitchFamily="34" charset="-122"/>
              </a:rPr>
              <a:t>“</a:t>
            </a:r>
            <a:r>
              <a:rPr lang="zh-CN" altLang="zh-CN" sz="1600" b="1" dirty="0">
                <a:solidFill>
                  <a:srgbClr val="116797"/>
                </a:solidFill>
                <a:latin typeface="微软雅黑" panose="020B0503020204020204" pitchFamily="34" charset="-122"/>
                <a:ea typeface="微软雅黑" panose="020B0503020204020204" pitchFamily="34" charset="-122"/>
              </a:rPr>
              <a:t>两个根本</a:t>
            </a:r>
            <a:r>
              <a:rPr lang="en-US" altLang="zh-CN" sz="1600" b="1" dirty="0">
                <a:solidFill>
                  <a:srgbClr val="116797"/>
                </a:solidFill>
                <a:latin typeface="微软雅黑" panose="020B0503020204020204" pitchFamily="34" charset="-122"/>
                <a:ea typeface="微软雅黑" panose="020B0503020204020204" pitchFamily="34" charset="-122"/>
              </a:rPr>
              <a:t>”</a:t>
            </a:r>
            <a:r>
              <a:rPr lang="zh-CN" altLang="zh-CN" sz="1600" b="1" dirty="0">
                <a:solidFill>
                  <a:srgbClr val="116797"/>
                </a:solidFill>
                <a:latin typeface="微软雅黑" panose="020B0503020204020204" pitchFamily="34" charset="-122"/>
                <a:ea typeface="微软雅黑" panose="020B0503020204020204" pitchFamily="34" charset="-122"/>
              </a:rPr>
              <a:t>、 聚焦以本为本、聚焦四个回归</a:t>
            </a:r>
            <a:r>
              <a:rPr lang="zh-CN" altLang="zh-CN" sz="1600" b="1" dirty="0" smtClean="0">
                <a:solidFill>
                  <a:srgbClr val="116797"/>
                </a:solidFill>
                <a:latin typeface="微软雅黑" panose="020B0503020204020204" pitchFamily="34" charset="-122"/>
                <a:ea typeface="微软雅黑" panose="020B0503020204020204" pitchFamily="34" charset="-122"/>
              </a:rPr>
              <a:t>）</a:t>
            </a:r>
            <a:endParaRPr lang="en-US" altLang="zh-CN" sz="1600" b="1" dirty="0" smtClean="0">
              <a:solidFill>
                <a:srgbClr val="116797"/>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pitchFamily="2" charset="2"/>
              <a:buChar char="Ø"/>
            </a:pPr>
            <a:r>
              <a:rPr lang="zh-CN" altLang="zh-CN" sz="1600" b="1" dirty="0" smtClean="0">
                <a:solidFill>
                  <a:srgbClr val="C00000"/>
                </a:solidFill>
                <a:latin typeface="微软雅黑" panose="020B0503020204020204" pitchFamily="34" charset="-122"/>
                <a:ea typeface="微软雅黑" panose="020B0503020204020204" pitchFamily="34" charset="-122"/>
              </a:rPr>
              <a:t>坚持</a:t>
            </a:r>
            <a:r>
              <a:rPr lang="zh-CN" altLang="zh-CN" sz="1600" b="1" dirty="0">
                <a:solidFill>
                  <a:srgbClr val="C00000"/>
                </a:solidFill>
                <a:latin typeface="微软雅黑" panose="020B0503020204020204" pitchFamily="34" charset="-122"/>
                <a:ea typeface="微软雅黑" panose="020B0503020204020204" pitchFamily="34" charset="-122"/>
              </a:rPr>
              <a:t>问题导向：</a:t>
            </a:r>
            <a:r>
              <a:rPr lang="zh-CN" altLang="zh-CN" sz="1600" b="1" dirty="0">
                <a:solidFill>
                  <a:srgbClr val="116797"/>
                </a:solidFill>
                <a:latin typeface="微软雅黑" panose="020B0503020204020204" pitchFamily="34" charset="-122"/>
                <a:ea typeface="微软雅黑" panose="020B0503020204020204" pitchFamily="34" charset="-122"/>
              </a:rPr>
              <a:t>梳理问题（领导精力投入不到位、教师精力投入不到位、学生精力投入不到位、资源投入不到位</a:t>
            </a:r>
            <a:r>
              <a:rPr lang="zh-CN" altLang="zh-CN" sz="1600" b="1" dirty="0" smtClean="0">
                <a:solidFill>
                  <a:srgbClr val="116797"/>
                </a:solidFill>
                <a:latin typeface="微软雅黑" panose="020B0503020204020204" pitchFamily="34" charset="-122"/>
                <a:ea typeface="微软雅黑" panose="020B0503020204020204" pitchFamily="34" charset="-122"/>
              </a:rPr>
              <a:t>）</a:t>
            </a:r>
            <a:endParaRPr lang="en-US" altLang="zh-CN" sz="1600" b="1" dirty="0" smtClean="0">
              <a:solidFill>
                <a:srgbClr val="116797"/>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pitchFamily="2" charset="2"/>
              <a:buChar char="Ø"/>
            </a:pPr>
            <a:r>
              <a:rPr lang="zh-CN" altLang="zh-CN" sz="1600" b="1" dirty="0" smtClean="0">
                <a:solidFill>
                  <a:srgbClr val="C00000"/>
                </a:solidFill>
                <a:latin typeface="微软雅黑" panose="020B0503020204020204" pitchFamily="34" charset="-122"/>
                <a:ea typeface="微软雅黑" panose="020B0503020204020204" pitchFamily="34" charset="-122"/>
              </a:rPr>
              <a:t>制定</a:t>
            </a:r>
            <a:r>
              <a:rPr lang="zh-CN" altLang="zh-CN" sz="1600" b="1" dirty="0">
                <a:solidFill>
                  <a:srgbClr val="C00000"/>
                </a:solidFill>
                <a:latin typeface="微软雅黑" panose="020B0503020204020204" pitchFamily="34" charset="-122"/>
                <a:ea typeface="微软雅黑" panose="020B0503020204020204" pitchFamily="34" charset="-122"/>
              </a:rPr>
              <a:t>振兴本科专项计划：</a:t>
            </a:r>
            <a:r>
              <a:rPr lang="zh-CN" altLang="zh-CN" sz="1600" b="1" dirty="0">
                <a:solidFill>
                  <a:srgbClr val="116797"/>
                </a:solidFill>
                <a:latin typeface="微软雅黑" panose="020B0503020204020204" pitchFamily="34" charset="-122"/>
                <a:ea typeface="微软雅黑" panose="020B0503020204020204" pitchFamily="34" charset="-122"/>
              </a:rPr>
              <a:t>省级行动计划、高校实施</a:t>
            </a:r>
            <a:r>
              <a:rPr lang="zh-CN" altLang="zh-CN" sz="1600" b="1" dirty="0" smtClean="0">
                <a:solidFill>
                  <a:srgbClr val="116797"/>
                </a:solidFill>
                <a:latin typeface="微软雅黑" panose="020B0503020204020204" pitchFamily="34" charset="-122"/>
                <a:ea typeface="微软雅黑" panose="020B0503020204020204" pitchFamily="34" charset="-122"/>
              </a:rPr>
              <a:t>方案</a:t>
            </a:r>
            <a:endParaRPr lang="en-US" altLang="zh-CN" sz="1600" b="1" dirty="0" smtClean="0">
              <a:solidFill>
                <a:srgbClr val="116797"/>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pitchFamily="2" charset="2"/>
              <a:buChar char="Ø"/>
            </a:pPr>
            <a:r>
              <a:rPr lang="zh-CN" altLang="zh-CN" sz="1600" b="1" dirty="0" smtClean="0">
                <a:solidFill>
                  <a:srgbClr val="C00000"/>
                </a:solidFill>
                <a:latin typeface="微软雅黑" panose="020B0503020204020204" pitchFamily="34" charset="-122"/>
                <a:ea typeface="微软雅黑" panose="020B0503020204020204" pitchFamily="34" charset="-122"/>
              </a:rPr>
              <a:t>全面</a:t>
            </a:r>
            <a:r>
              <a:rPr lang="zh-CN" altLang="zh-CN" sz="1600" b="1" dirty="0">
                <a:solidFill>
                  <a:srgbClr val="C00000"/>
                </a:solidFill>
                <a:latin typeface="微软雅黑" panose="020B0503020204020204" pitchFamily="34" charset="-122"/>
                <a:ea typeface="微软雅黑" panose="020B0503020204020204" pitchFamily="34" charset="-122"/>
              </a:rPr>
              <a:t>整顿本科教育教学秩序：</a:t>
            </a:r>
            <a:r>
              <a:rPr lang="zh-CN" altLang="zh-CN" sz="1600" b="1" dirty="0">
                <a:solidFill>
                  <a:srgbClr val="116797"/>
                </a:solidFill>
                <a:latin typeface="微软雅黑" panose="020B0503020204020204" pitchFamily="34" charset="-122"/>
                <a:ea typeface="微软雅黑" panose="020B0503020204020204" pitchFamily="34" charset="-122"/>
              </a:rPr>
              <a:t>严格教学过程管理、加强学习过程管理、切实提高毕业论文质量、强化教师教学主体</a:t>
            </a:r>
            <a:r>
              <a:rPr lang="zh-CN" altLang="zh-CN" sz="1600" b="1" dirty="0" smtClean="0">
                <a:solidFill>
                  <a:srgbClr val="116797"/>
                </a:solidFill>
                <a:latin typeface="微软雅黑" panose="020B0503020204020204" pitchFamily="34" charset="-122"/>
                <a:ea typeface="微软雅黑" panose="020B0503020204020204" pitchFamily="34" charset="-122"/>
              </a:rPr>
              <a:t>责任</a:t>
            </a:r>
            <a:endParaRPr lang="en-US" altLang="zh-CN" sz="1600" b="1" dirty="0" smtClean="0">
              <a:solidFill>
                <a:srgbClr val="116797"/>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pitchFamily="2" charset="2"/>
              <a:buChar char="Ø"/>
            </a:pPr>
            <a:r>
              <a:rPr lang="zh-CN" altLang="zh-CN" sz="1600" b="1" dirty="0" smtClean="0">
                <a:solidFill>
                  <a:srgbClr val="C00000"/>
                </a:solidFill>
                <a:latin typeface="微软雅黑" panose="020B0503020204020204" pitchFamily="34" charset="-122"/>
                <a:ea typeface="微软雅黑" panose="020B0503020204020204" pitchFamily="34" charset="-122"/>
              </a:rPr>
              <a:t>建设</a:t>
            </a:r>
            <a:r>
              <a:rPr lang="zh-CN" altLang="zh-CN" sz="1600" b="1" dirty="0">
                <a:solidFill>
                  <a:srgbClr val="C00000"/>
                </a:solidFill>
                <a:latin typeface="微软雅黑" panose="020B0503020204020204" pitchFamily="34" charset="-122"/>
                <a:ea typeface="微软雅黑" panose="020B0503020204020204" pitchFamily="34" charset="-122"/>
              </a:rPr>
              <a:t>大学教学质量评价制度：</a:t>
            </a:r>
            <a:r>
              <a:rPr lang="zh-CN" altLang="zh-CN" sz="1600" b="1" dirty="0">
                <a:solidFill>
                  <a:srgbClr val="116797"/>
                </a:solidFill>
                <a:latin typeface="微软雅黑" panose="020B0503020204020204" pitchFamily="34" charset="-122"/>
                <a:ea typeface="微软雅黑" panose="020B0503020204020204" pitchFamily="34" charset="-122"/>
              </a:rPr>
              <a:t>完善自我评估制度，建立自律自查自纠的教学质量评价体系，推进国家专业质量认证体系建设</a:t>
            </a:r>
            <a:r>
              <a:rPr lang="zh-CN" altLang="zh-CN" sz="1600" b="1" dirty="0" smtClean="0">
                <a:solidFill>
                  <a:srgbClr val="116797"/>
                </a:solidFill>
                <a:latin typeface="微软雅黑" panose="020B0503020204020204" pitchFamily="34" charset="-122"/>
                <a:ea typeface="微软雅黑" panose="020B0503020204020204" pitchFamily="34" charset="-122"/>
              </a:rPr>
              <a:t>。</a:t>
            </a:r>
            <a:endParaRPr lang="en-US" altLang="zh-CN" sz="1600" b="1" dirty="0" smtClean="0">
              <a:solidFill>
                <a:srgbClr val="116797"/>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pitchFamily="2" charset="2"/>
              <a:buChar char="Ø"/>
            </a:pPr>
            <a:r>
              <a:rPr lang="zh-CN" altLang="en-US" sz="1600" b="1" dirty="0" smtClean="0">
                <a:solidFill>
                  <a:srgbClr val="C00000"/>
                </a:solidFill>
                <a:latin typeface="微软雅黑" panose="020B0503020204020204" pitchFamily="34" charset="-122"/>
                <a:ea typeface="微软雅黑" panose="020B0503020204020204" pitchFamily="34" charset="-122"/>
              </a:rPr>
              <a:t>引起社会广泛关注：</a:t>
            </a:r>
            <a:r>
              <a:rPr lang="zh-CN" altLang="en-US" sz="1600" b="1" dirty="0" smtClean="0">
                <a:solidFill>
                  <a:srgbClr val="116797"/>
                </a:solidFill>
                <a:latin typeface="微软雅黑" panose="020B0503020204020204" pitchFamily="34" charset="-122"/>
                <a:ea typeface="微软雅黑" panose="020B0503020204020204" pitchFamily="34" charset="-122"/>
              </a:rPr>
              <a:t>淘汰水课、打造金课、取消清考</a:t>
            </a:r>
            <a:endParaRPr lang="en-US" altLang="zh-CN" sz="1600" b="1" dirty="0" smtClean="0">
              <a:solidFill>
                <a:srgbClr val="116797"/>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935596" y="-20538"/>
            <a:ext cx="4068452" cy="662554"/>
          </a:xfrm>
          <a:prstGeom prst="rect">
            <a:avLst/>
          </a:prstGeom>
          <a:noFill/>
          <a:ln>
            <a:noFill/>
          </a:ln>
        </p:spPr>
        <p:txBody>
          <a:bodyPr wrap="square" rtlCol="0">
            <a:spAutoFit/>
          </a:bodyPr>
          <a:lstStyle/>
          <a:p>
            <a:pPr eaLnBrk="0" hangingPunct="0">
              <a:lnSpc>
                <a:spcPct val="150000"/>
              </a:lnSpc>
            </a:pPr>
            <a:r>
              <a:rPr lang="en-US" altLang="zh-CN" sz="2800" b="1" dirty="0" smtClean="0">
                <a:ln w="11430"/>
                <a:solidFill>
                  <a:srgbClr val="116797"/>
                </a:solidFill>
                <a:latin typeface="微软雅黑" panose="020B0503020204020204" pitchFamily="34" charset="-122"/>
                <a:ea typeface="微软雅黑" panose="020B0503020204020204" pitchFamily="34" charset="-122"/>
              </a:rPr>
              <a:t>1.</a:t>
            </a:r>
            <a:r>
              <a:rPr lang="zh-CN" altLang="en-US" sz="2800" b="1" dirty="0" smtClean="0">
                <a:ln w="11430"/>
                <a:solidFill>
                  <a:srgbClr val="116797"/>
                </a:solidFill>
                <a:latin typeface="微软雅黑" panose="020B0503020204020204" pitchFamily="34" charset="-122"/>
                <a:ea typeface="微软雅黑" panose="020B0503020204020204" pitchFamily="34" charset="-122"/>
              </a:rPr>
              <a:t>全力开展一流本科建设</a:t>
            </a:r>
            <a:endParaRPr lang="zh-CN" altLang="en-US" sz="2800" b="1" dirty="0" smtClean="0">
              <a:ln w="11430"/>
              <a:solidFill>
                <a:srgbClr val="116797"/>
              </a:solidFill>
              <a:latin typeface="微软雅黑" panose="020B0503020204020204" pitchFamily="34" charset="-122"/>
              <a:ea typeface="微软雅黑" panose="020B0503020204020204" pitchFamily="34" charset="-122"/>
            </a:endParaRPr>
          </a:p>
        </p:txBody>
      </p:sp>
      <p:sp>
        <p:nvSpPr>
          <p:cNvPr id="7" name="矩形 6"/>
          <p:cNvSpPr/>
          <p:nvPr/>
        </p:nvSpPr>
        <p:spPr>
          <a:xfrm>
            <a:off x="107504" y="2139702"/>
            <a:ext cx="8928992" cy="29523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51520" y="1203598"/>
            <a:ext cx="8496944" cy="923330"/>
          </a:xfrm>
          <a:prstGeom prst="rect">
            <a:avLst/>
          </a:prstGeom>
        </p:spPr>
        <p:txBody>
          <a:bodyPr wrap="square">
            <a:spAutoFit/>
          </a:bodyPr>
          <a:lstStyle/>
          <a:p>
            <a:pPr>
              <a:lnSpc>
                <a:spcPct val="150000"/>
              </a:lnSpc>
            </a:pPr>
            <a:r>
              <a:rPr lang="en-US" altLang="zh-CN" b="1" dirty="0" smtClean="0">
                <a:solidFill>
                  <a:srgbClr val="116797"/>
                </a:solidFill>
                <a:latin typeface="微软雅黑" panose="020B0503020204020204" pitchFamily="34" charset="-122"/>
                <a:ea typeface="微软雅黑" panose="020B0503020204020204" pitchFamily="34" charset="-122"/>
              </a:rPr>
              <a:t>《</a:t>
            </a:r>
            <a:r>
              <a:rPr lang="zh-CN" altLang="en-US" b="1" dirty="0" smtClean="0">
                <a:solidFill>
                  <a:srgbClr val="116797"/>
                </a:solidFill>
                <a:latin typeface="微软雅黑" panose="020B0503020204020204" pitchFamily="34" charset="-122"/>
                <a:ea typeface="微软雅黑" panose="020B0503020204020204" pitchFamily="34" charset="-122"/>
              </a:rPr>
              <a:t>教育部关于狠抓新时代全国高等学校本科教育工作会议精神落实的通知</a:t>
            </a:r>
            <a:r>
              <a:rPr lang="en-US" altLang="zh-CN" b="1" dirty="0" smtClean="0">
                <a:solidFill>
                  <a:srgbClr val="116797"/>
                </a:solidFill>
                <a:latin typeface="微软雅黑" panose="020B0503020204020204" pitchFamily="34" charset="-122"/>
                <a:ea typeface="微软雅黑" panose="020B0503020204020204" pitchFamily="34" charset="-122"/>
              </a:rPr>
              <a:t>》</a:t>
            </a:r>
            <a:r>
              <a:rPr lang="zh-CN" altLang="en-US" b="1" dirty="0" smtClean="0">
                <a:solidFill>
                  <a:srgbClr val="116797"/>
                </a:solidFill>
                <a:latin typeface="微软雅黑" panose="020B0503020204020204" pitchFamily="34" charset="-122"/>
                <a:ea typeface="微软雅黑" panose="020B0503020204020204" pitchFamily="34" charset="-122"/>
              </a:rPr>
              <a:t>（教高函</a:t>
            </a:r>
            <a:r>
              <a:rPr lang="en-US" altLang="zh-CN" b="1" dirty="0" smtClean="0">
                <a:solidFill>
                  <a:srgbClr val="116797"/>
                </a:solidFill>
                <a:latin typeface="微软雅黑" panose="020B0503020204020204" pitchFamily="34" charset="-122"/>
                <a:ea typeface="微软雅黑" panose="020B0503020204020204" pitchFamily="34" charset="-122"/>
              </a:rPr>
              <a:t>〔2018〕8</a:t>
            </a:r>
            <a:r>
              <a:rPr lang="zh-CN" altLang="en-US" b="1" dirty="0" smtClean="0">
                <a:solidFill>
                  <a:srgbClr val="116797"/>
                </a:solidFill>
                <a:latin typeface="微软雅黑" panose="020B0503020204020204" pitchFamily="34" charset="-122"/>
                <a:ea typeface="微软雅黑" panose="020B0503020204020204" pitchFamily="34" charset="-122"/>
              </a:rPr>
              <a:t>号）</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30"/>
          <p:cNvSpPr/>
          <p:nvPr/>
        </p:nvSpPr>
        <p:spPr>
          <a:xfrm>
            <a:off x="467544" y="2355726"/>
            <a:ext cx="576064" cy="1872208"/>
          </a:xfrm>
          <a:prstGeom prst="roundRect">
            <a:avLst/>
          </a:prstGeom>
          <a:ln w="508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5217" y="694549"/>
            <a:ext cx="5676554" cy="646331"/>
          </a:xfrm>
          <a:prstGeom prst="rect">
            <a:avLst/>
          </a:prstGeom>
        </p:spPr>
        <p:txBody>
          <a:bodyPr wrap="none">
            <a:spAutoFit/>
          </a:bodyPr>
          <a:lstStyle/>
          <a:p>
            <a:pPr eaLnBrk="0" hangingPunct="0">
              <a:lnSpc>
                <a:spcPct val="150000"/>
              </a:lnSpc>
            </a:pPr>
            <a:r>
              <a:rPr lang="zh-CN" altLang="en-US" sz="2400" b="1" dirty="0">
                <a:ln w="11430"/>
                <a:solidFill>
                  <a:srgbClr val="C00000"/>
                </a:solidFill>
                <a:latin typeface="微软雅黑" panose="020B0503020204020204" pitchFamily="34" charset="-122"/>
                <a:ea typeface="微软雅黑" panose="020B0503020204020204" pitchFamily="34" charset="-122"/>
              </a:rPr>
              <a:t>一个意见：</a:t>
            </a:r>
            <a:r>
              <a:rPr lang="zh-CN" altLang="en-US" sz="2400" b="1" dirty="0">
                <a:solidFill>
                  <a:srgbClr val="C00000"/>
                </a:solidFill>
                <a:latin typeface="微软雅黑" panose="020B0503020204020204" pitchFamily="34" charset="-122"/>
                <a:ea typeface="微软雅黑" panose="020B0503020204020204" pitchFamily="34" charset="-122"/>
              </a:rPr>
              <a:t>“新质量</a:t>
            </a:r>
            <a:r>
              <a:rPr lang="en-US" altLang="zh-CN" sz="2400" b="1" dirty="0">
                <a:solidFill>
                  <a:srgbClr val="C00000"/>
                </a:solidFill>
                <a:latin typeface="微软雅黑" panose="020B0503020204020204" pitchFamily="34" charset="-122"/>
                <a:ea typeface="微软雅黑" panose="020B0503020204020204" pitchFamily="34" charset="-122"/>
              </a:rPr>
              <a:t>22</a:t>
            </a:r>
            <a:r>
              <a:rPr lang="zh-CN" altLang="en-US" sz="2400" b="1" dirty="0">
                <a:solidFill>
                  <a:srgbClr val="C00000"/>
                </a:solidFill>
                <a:latin typeface="微软雅黑" panose="020B0503020204020204" pitchFamily="34" charset="-122"/>
                <a:ea typeface="微软雅黑" panose="020B0503020204020204" pitchFamily="34" charset="-122"/>
              </a:rPr>
              <a:t>条</a:t>
            </a:r>
            <a:r>
              <a:rPr lang="zh-CN" altLang="en-US" sz="2400" b="1" dirty="0" smtClean="0">
                <a:solidFill>
                  <a:srgbClr val="C00000"/>
                </a:solidFill>
                <a:latin typeface="微软雅黑" panose="020B0503020204020204" pitchFamily="34" charset="-122"/>
                <a:ea typeface="微软雅黑" panose="020B0503020204020204" pitchFamily="34" charset="-122"/>
              </a:rPr>
              <a:t>”（</a:t>
            </a:r>
            <a:r>
              <a:rPr lang="en-US" altLang="zh-CN" sz="2400" b="1" dirty="0" smtClean="0">
                <a:solidFill>
                  <a:srgbClr val="C00000"/>
                </a:solidFill>
                <a:latin typeface="微软雅黑" panose="020B0503020204020204" pitchFamily="34" charset="-122"/>
                <a:ea typeface="微软雅黑" panose="020B0503020204020204" pitchFamily="34" charset="-122"/>
              </a:rPr>
              <a:t>8</a:t>
            </a:r>
            <a:r>
              <a:rPr lang="zh-CN" altLang="en-US" sz="2400" b="1" dirty="0" smtClean="0">
                <a:solidFill>
                  <a:srgbClr val="C00000"/>
                </a:solidFill>
                <a:latin typeface="微软雅黑" panose="020B0503020204020204" pitchFamily="34" charset="-122"/>
                <a:ea typeface="微软雅黑" panose="020B0503020204020204" pitchFamily="34" charset="-122"/>
              </a:rPr>
              <a:t>个方面）</a:t>
            </a:r>
            <a:endParaRPr lang="en-US" altLang="zh-CN" sz="2400" b="1" dirty="0">
              <a:solidFill>
                <a:srgbClr val="C00000"/>
              </a:solidFill>
              <a:latin typeface="微软雅黑" panose="020B0503020204020204" pitchFamily="34" charset="-122"/>
              <a:ea typeface="微软雅黑" panose="020B0503020204020204" pitchFamily="34" charset="-122"/>
            </a:endParaRPr>
          </a:p>
        </p:txBody>
      </p:sp>
      <p:sp>
        <p:nvSpPr>
          <p:cNvPr id="20" name="Rectangle 15"/>
          <p:cNvSpPr>
            <a:spLocks noChangeArrowheads="1"/>
          </p:cNvSpPr>
          <p:nvPr/>
        </p:nvSpPr>
        <p:spPr bwMode="auto">
          <a:xfrm>
            <a:off x="1187624" y="2031588"/>
            <a:ext cx="7632848" cy="609398"/>
          </a:xfrm>
          <a:prstGeom prst="rect">
            <a:avLst/>
          </a:prstGeom>
          <a:gradFill rotWithShape="1">
            <a:gsLst>
              <a:gs pos="0">
                <a:srgbClr val="FFFFFF"/>
              </a:gs>
              <a:gs pos="100000">
                <a:srgbClr val="DDDDDD"/>
              </a:gs>
            </a:gsLst>
            <a:lin ang="2700000" scaled="1"/>
          </a:gradFill>
          <a:ln w="9525" algn="ctr">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903605">
              <a:defRPr>
                <a:solidFill>
                  <a:schemeClr val="tx1"/>
                </a:solidFill>
                <a:latin typeface="Arial" panose="020B0604020202020204" pitchFamily="34" charset="0"/>
                <a:ea typeface="宋体" panose="02010600030101010101" pitchFamily="2" charset="-122"/>
              </a:defRPr>
            </a:lvl2pPr>
            <a:lvl3pPr marL="1082675">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1400" b="1" dirty="0" smtClean="0">
                <a:solidFill>
                  <a:srgbClr val="C00000"/>
                </a:solidFill>
                <a:latin typeface="微软雅黑" panose="020B0503020204020204" pitchFamily="34" charset="-122"/>
                <a:ea typeface="微软雅黑" panose="020B0503020204020204" pitchFamily="34" charset="-122"/>
              </a:rPr>
              <a:t>强化思想政治教育：</a:t>
            </a:r>
            <a:r>
              <a:rPr lang="zh-CN" altLang="en-US" sz="1400" b="1" dirty="0" smtClean="0">
                <a:solidFill>
                  <a:srgbClr val="116797"/>
                </a:solidFill>
                <a:latin typeface="微软雅黑" panose="020B0503020204020204" pitchFamily="34" charset="-122"/>
                <a:ea typeface="微软雅黑" panose="020B0503020204020204" pitchFamily="34" charset="-122"/>
              </a:rPr>
              <a:t>把思政课程、课程思政作为落实立德树人根本任务的关键环节，加快构建高校思想政治工作体系，推动形成“三全育人”工作格局。</a:t>
            </a:r>
            <a:endParaRPr lang="zh-CN" altLang="en-US" sz="1400" b="1" dirty="0" smtClean="0">
              <a:solidFill>
                <a:srgbClr val="116797"/>
              </a:solidFill>
              <a:latin typeface="微软雅黑" panose="020B0503020204020204" pitchFamily="34" charset="-122"/>
              <a:ea typeface="微软雅黑" panose="020B0503020204020204" pitchFamily="34" charset="-122"/>
            </a:endParaRPr>
          </a:p>
        </p:txBody>
      </p:sp>
      <p:sp>
        <p:nvSpPr>
          <p:cNvPr id="21" name="Rectangle 16"/>
          <p:cNvSpPr>
            <a:spLocks noChangeArrowheads="1"/>
          </p:cNvSpPr>
          <p:nvPr/>
        </p:nvSpPr>
        <p:spPr bwMode="auto">
          <a:xfrm>
            <a:off x="1187624" y="2682432"/>
            <a:ext cx="7632848" cy="609398"/>
          </a:xfrm>
          <a:prstGeom prst="rect">
            <a:avLst/>
          </a:prstGeom>
          <a:gradFill rotWithShape="1">
            <a:gsLst>
              <a:gs pos="0">
                <a:srgbClr val="FFFFFF"/>
              </a:gs>
              <a:gs pos="100000">
                <a:srgbClr val="DDDDDD"/>
              </a:gs>
            </a:gsLst>
            <a:lin ang="2700000" scaled="1"/>
          </a:gradFill>
          <a:ln w="9525" algn="ctr">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903605">
              <a:defRPr>
                <a:solidFill>
                  <a:schemeClr val="tx1"/>
                </a:solidFill>
                <a:latin typeface="Arial" panose="020B0604020202020204" pitchFamily="34" charset="0"/>
                <a:ea typeface="宋体" panose="02010600030101010101" pitchFamily="2" charset="-122"/>
              </a:defRPr>
            </a:lvl2pPr>
            <a:lvl3pPr marL="1082675">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1400" b="1" dirty="0">
                <a:solidFill>
                  <a:srgbClr val="C00000"/>
                </a:solidFill>
                <a:latin typeface="微软雅黑" panose="020B0503020204020204" pitchFamily="34" charset="-122"/>
                <a:ea typeface="微软雅黑" panose="020B0503020204020204" pitchFamily="34" charset="-122"/>
              </a:rPr>
              <a:t>鼓励和引导学生刻苦</a:t>
            </a:r>
            <a:r>
              <a:rPr lang="zh-CN" altLang="en-US" sz="1400" b="1" dirty="0" smtClean="0">
                <a:solidFill>
                  <a:srgbClr val="C00000"/>
                </a:solidFill>
                <a:latin typeface="微软雅黑" panose="020B0503020204020204" pitchFamily="34" charset="-122"/>
                <a:ea typeface="微软雅黑" panose="020B0503020204020204" pitchFamily="34" charset="-122"/>
              </a:rPr>
              <a:t>学习：</a:t>
            </a:r>
            <a:r>
              <a:rPr lang="zh-CN" altLang="zh-CN" sz="1400" b="1" dirty="0" smtClean="0">
                <a:solidFill>
                  <a:srgbClr val="116797"/>
                </a:solidFill>
                <a:latin typeface="微软雅黑" panose="020B0503020204020204" pitchFamily="34" charset="-122"/>
                <a:ea typeface="微软雅黑" panose="020B0503020204020204" pitchFamily="34" charset="-122"/>
              </a:rPr>
              <a:t>切实加强学风建设，提升学业挑战度，强化人才培养方案、教学过程和教学考核等方面的质量要求。</a:t>
            </a:r>
            <a:endParaRPr lang="en-US" altLang="zh-CN" sz="1400" b="1" dirty="0">
              <a:solidFill>
                <a:srgbClr val="116797"/>
              </a:solidFill>
              <a:latin typeface="微软雅黑" panose="020B0503020204020204" pitchFamily="34" charset="-122"/>
              <a:ea typeface="微软雅黑" panose="020B0503020204020204" pitchFamily="34" charset="-122"/>
            </a:endParaRPr>
          </a:p>
        </p:txBody>
      </p:sp>
      <p:sp>
        <p:nvSpPr>
          <p:cNvPr id="23" name="Rectangle 19"/>
          <p:cNvSpPr>
            <a:spLocks noChangeArrowheads="1"/>
          </p:cNvSpPr>
          <p:nvPr/>
        </p:nvSpPr>
        <p:spPr bwMode="auto">
          <a:xfrm>
            <a:off x="1187624" y="3330504"/>
            <a:ext cx="7632847" cy="609398"/>
          </a:xfrm>
          <a:prstGeom prst="rect">
            <a:avLst/>
          </a:prstGeom>
          <a:gradFill rotWithShape="1">
            <a:gsLst>
              <a:gs pos="0">
                <a:srgbClr val="FFFFFF"/>
              </a:gs>
              <a:gs pos="100000">
                <a:srgbClr val="DDDDDD"/>
              </a:gs>
            </a:gsLst>
            <a:lin ang="2700000" scaled="1"/>
          </a:gradFill>
          <a:ln w="9525" algn="ctr">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903605">
              <a:defRPr>
                <a:solidFill>
                  <a:schemeClr val="tx1"/>
                </a:solidFill>
                <a:latin typeface="Arial" panose="020B0604020202020204" pitchFamily="34" charset="0"/>
                <a:ea typeface="宋体" panose="02010600030101010101" pitchFamily="2" charset="-122"/>
              </a:defRPr>
            </a:lvl2pPr>
            <a:lvl3pPr marL="1082675">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1400" b="1" dirty="0">
                <a:solidFill>
                  <a:srgbClr val="C00000"/>
                </a:solidFill>
                <a:latin typeface="微软雅黑" panose="020B0503020204020204" pitchFamily="34" charset="-122"/>
                <a:ea typeface="微软雅黑" panose="020B0503020204020204" pitchFamily="34" charset="-122"/>
              </a:rPr>
              <a:t>着力提高教育教学</a:t>
            </a:r>
            <a:r>
              <a:rPr lang="zh-CN" altLang="en-US" sz="1400" b="1" dirty="0" smtClean="0">
                <a:solidFill>
                  <a:srgbClr val="C00000"/>
                </a:solidFill>
                <a:latin typeface="微软雅黑" panose="020B0503020204020204" pitchFamily="34" charset="-122"/>
                <a:ea typeface="微软雅黑" panose="020B0503020204020204" pitchFamily="34" charset="-122"/>
              </a:rPr>
              <a:t>质量：</a:t>
            </a:r>
            <a:r>
              <a:rPr lang="zh-CN" altLang="zh-CN" sz="1400" b="1" dirty="0" smtClean="0">
                <a:solidFill>
                  <a:srgbClr val="116797"/>
                </a:solidFill>
                <a:latin typeface="微软雅黑" panose="020B0503020204020204" pitchFamily="34" charset="-122"/>
                <a:ea typeface="微软雅黑" panose="020B0503020204020204" pitchFamily="34" charset="-122"/>
              </a:rPr>
              <a:t>加强课程体系整体设计，提高课程建设规划性、系统性，实施 “双万计划”，着力打造一大批线下、线上、线上线下混合、虚拟仿真和社会实践“金课”。</a:t>
            </a:r>
            <a:endParaRPr lang="en-US" altLang="zh-CN" sz="1400" b="1" dirty="0">
              <a:solidFill>
                <a:srgbClr val="116797"/>
              </a:solidFill>
              <a:latin typeface="微软雅黑" panose="020B0503020204020204" pitchFamily="34" charset="-122"/>
              <a:ea typeface="微软雅黑" panose="020B0503020204020204" pitchFamily="34" charset="-122"/>
            </a:endParaRPr>
          </a:p>
        </p:txBody>
      </p:sp>
      <p:sp>
        <p:nvSpPr>
          <p:cNvPr id="24" name="Rectangle 19"/>
          <p:cNvSpPr>
            <a:spLocks noChangeArrowheads="1"/>
          </p:cNvSpPr>
          <p:nvPr/>
        </p:nvSpPr>
        <p:spPr bwMode="auto">
          <a:xfrm>
            <a:off x="1187624" y="4008076"/>
            <a:ext cx="7632848" cy="867930"/>
          </a:xfrm>
          <a:prstGeom prst="rect">
            <a:avLst/>
          </a:prstGeom>
          <a:gradFill rotWithShape="1">
            <a:gsLst>
              <a:gs pos="0">
                <a:srgbClr val="FFFFFF"/>
              </a:gs>
              <a:gs pos="100000">
                <a:srgbClr val="DDDDDD"/>
              </a:gs>
            </a:gsLst>
            <a:lin ang="2700000" scaled="1"/>
          </a:gradFill>
          <a:ln w="9525" algn="ctr">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903605">
              <a:defRPr>
                <a:solidFill>
                  <a:schemeClr val="tx1"/>
                </a:solidFill>
                <a:latin typeface="Arial" panose="020B0604020202020204" pitchFamily="34" charset="0"/>
                <a:ea typeface="宋体" panose="02010600030101010101" pitchFamily="2" charset="-122"/>
              </a:defRPr>
            </a:lvl2pPr>
            <a:lvl3pPr marL="1082675">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1400" b="1" dirty="0">
                <a:solidFill>
                  <a:srgbClr val="C00000"/>
                </a:solidFill>
                <a:latin typeface="微软雅黑" panose="020B0503020204020204" pitchFamily="34" charset="-122"/>
                <a:ea typeface="微软雅黑" panose="020B0503020204020204" pitchFamily="34" charset="-122"/>
              </a:rPr>
              <a:t>严把考试和毕业</a:t>
            </a:r>
            <a:r>
              <a:rPr lang="zh-CN" altLang="en-US" sz="1400" b="1" dirty="0" smtClean="0">
                <a:solidFill>
                  <a:srgbClr val="C00000"/>
                </a:solidFill>
                <a:latin typeface="微软雅黑" panose="020B0503020204020204" pitchFamily="34" charset="-122"/>
                <a:ea typeface="微软雅黑" panose="020B0503020204020204" pitchFamily="34" charset="-122"/>
              </a:rPr>
              <a:t>关：</a:t>
            </a:r>
            <a:r>
              <a:rPr lang="zh-CN" altLang="en-US" sz="1400" b="1" dirty="0" smtClean="0">
                <a:solidFill>
                  <a:srgbClr val="116797"/>
                </a:solidFill>
                <a:latin typeface="微软雅黑" panose="020B0503020204020204" pitchFamily="34" charset="-122"/>
                <a:ea typeface="微软雅黑" panose="020B0503020204020204" pitchFamily="34" charset="-122"/>
              </a:rPr>
              <a:t>完善过程性考核与结果性考核有机结合的学业考评制度，坚决取消毕业前补考等“清考”行为。合理制定本科毕业设计（论文）要求，严肃处理各类学术不端行为，严把学位授予关。</a:t>
            </a:r>
            <a:endParaRPr lang="zh-CN" altLang="en-US" sz="1400" b="1" dirty="0" smtClean="0">
              <a:solidFill>
                <a:srgbClr val="116797"/>
              </a:solidFill>
              <a:latin typeface="微软雅黑" panose="020B0503020204020204" pitchFamily="34" charset="-122"/>
              <a:ea typeface="微软雅黑" panose="020B0503020204020204" pitchFamily="34" charset="-122"/>
            </a:endParaRPr>
          </a:p>
        </p:txBody>
      </p:sp>
      <p:grpSp>
        <p:nvGrpSpPr>
          <p:cNvPr id="36" name="Group 67"/>
          <p:cNvGrpSpPr/>
          <p:nvPr/>
        </p:nvGrpSpPr>
        <p:grpSpPr bwMode="auto">
          <a:xfrm>
            <a:off x="5215842" y="3450902"/>
            <a:ext cx="1101398" cy="215807"/>
            <a:chOff x="2395" y="2655"/>
            <a:chExt cx="952" cy="188"/>
          </a:xfrm>
        </p:grpSpPr>
        <p:sp>
          <p:nvSpPr>
            <p:cNvPr id="37" name="AutoShape 68"/>
            <p:cNvSpPr>
              <a:spLocks noChangeArrowheads="1"/>
            </p:cNvSpPr>
            <p:nvPr/>
          </p:nvSpPr>
          <p:spPr bwMode="ltGray">
            <a:xfrm rot="3965706" flipH="1" flipV="1">
              <a:off x="2991" y="2437"/>
              <a:ext cx="138" cy="574"/>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sz="2400" b="1">
                <a:ea typeface="华文细黑" panose="02010600040101010101" pitchFamily="2" charset="-122"/>
              </a:endParaRPr>
            </a:p>
          </p:txBody>
        </p:sp>
        <p:sp>
          <p:nvSpPr>
            <p:cNvPr id="38" name="AutoShape 69"/>
            <p:cNvSpPr>
              <a:spLocks noChangeArrowheads="1"/>
            </p:cNvSpPr>
            <p:nvPr/>
          </p:nvSpPr>
          <p:spPr bwMode="ltGray">
            <a:xfrm rot="4780856" flipH="1" flipV="1">
              <a:off x="2902" y="2472"/>
              <a:ext cx="138" cy="573"/>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sz="2400" b="1">
                <a:ea typeface="华文细黑" panose="02010600040101010101" pitchFamily="2" charset="-122"/>
              </a:endParaRPr>
            </a:p>
          </p:txBody>
        </p:sp>
        <p:sp>
          <p:nvSpPr>
            <p:cNvPr id="39" name="AutoShape 70"/>
            <p:cNvSpPr>
              <a:spLocks noChangeArrowheads="1"/>
            </p:cNvSpPr>
            <p:nvPr/>
          </p:nvSpPr>
          <p:spPr bwMode="ltGray">
            <a:xfrm rot="5076502" flipH="1" flipV="1">
              <a:off x="2847" y="2480"/>
              <a:ext cx="138" cy="574"/>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sz="2400" b="1">
                <a:ea typeface="华文细黑" panose="02010600040101010101" pitchFamily="2" charset="-122"/>
              </a:endParaRPr>
            </a:p>
          </p:txBody>
        </p:sp>
        <p:sp>
          <p:nvSpPr>
            <p:cNvPr id="40" name="AutoShape 71"/>
            <p:cNvSpPr>
              <a:spLocks noChangeArrowheads="1"/>
            </p:cNvSpPr>
            <p:nvPr/>
          </p:nvSpPr>
          <p:spPr bwMode="ltGray">
            <a:xfrm rot="5608887" flipH="1" flipV="1">
              <a:off x="2782" y="2487"/>
              <a:ext cx="138" cy="574"/>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sz="2400" b="1">
                <a:ea typeface="华文细黑" panose="02010600040101010101" pitchFamily="2" charset="-122"/>
              </a:endParaRPr>
            </a:p>
          </p:txBody>
        </p:sp>
        <p:sp>
          <p:nvSpPr>
            <p:cNvPr id="41" name="AutoShape 72"/>
            <p:cNvSpPr>
              <a:spLocks noChangeArrowheads="1"/>
            </p:cNvSpPr>
            <p:nvPr/>
          </p:nvSpPr>
          <p:spPr bwMode="ltGray">
            <a:xfrm rot="5319246" flipH="1" flipV="1">
              <a:off x="2824" y="2487"/>
              <a:ext cx="138" cy="574"/>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sz="2400" b="1">
                <a:ea typeface="华文细黑" panose="02010600040101010101" pitchFamily="2" charset="-122"/>
              </a:endParaRPr>
            </a:p>
          </p:txBody>
        </p:sp>
        <p:sp>
          <p:nvSpPr>
            <p:cNvPr id="42" name="AutoShape 73"/>
            <p:cNvSpPr>
              <a:spLocks noChangeArrowheads="1"/>
            </p:cNvSpPr>
            <p:nvPr/>
          </p:nvSpPr>
          <p:spPr bwMode="ltGray">
            <a:xfrm rot="6134397" flipH="1" flipV="1">
              <a:off x="2729" y="2486"/>
              <a:ext cx="138" cy="573"/>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sz="2400" b="1">
                <a:ea typeface="华文细黑" panose="02010600040101010101" pitchFamily="2" charset="-122"/>
              </a:endParaRPr>
            </a:p>
          </p:txBody>
        </p:sp>
        <p:sp>
          <p:nvSpPr>
            <p:cNvPr id="43" name="AutoShape 74"/>
            <p:cNvSpPr>
              <a:spLocks noChangeArrowheads="1"/>
            </p:cNvSpPr>
            <p:nvPr/>
          </p:nvSpPr>
          <p:spPr bwMode="ltGray">
            <a:xfrm rot="6430042" flipH="1" flipV="1">
              <a:off x="2674" y="2472"/>
              <a:ext cx="139" cy="574"/>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sz="2400" b="1">
                <a:ea typeface="华文细黑" panose="02010600040101010101" pitchFamily="2" charset="-122"/>
              </a:endParaRPr>
            </a:p>
          </p:txBody>
        </p:sp>
        <p:sp>
          <p:nvSpPr>
            <p:cNvPr id="44" name="AutoShape 75"/>
            <p:cNvSpPr>
              <a:spLocks noChangeArrowheads="1"/>
            </p:cNvSpPr>
            <p:nvPr/>
          </p:nvSpPr>
          <p:spPr bwMode="ltGray">
            <a:xfrm rot="6962427" flipH="1" flipV="1">
              <a:off x="2613" y="2452"/>
              <a:ext cx="138" cy="574"/>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sz="2400" b="1">
                <a:ea typeface="华文细黑" panose="02010600040101010101" pitchFamily="2" charset="-122"/>
              </a:endParaRPr>
            </a:p>
          </p:txBody>
        </p:sp>
      </p:grpSp>
      <p:sp>
        <p:nvSpPr>
          <p:cNvPr id="45" name="WordArt 76"/>
          <p:cNvSpPr>
            <a:spLocks noChangeArrowheads="1" noChangeShapeType="1" noTextEdit="1"/>
          </p:cNvSpPr>
          <p:nvPr/>
        </p:nvSpPr>
        <p:spPr bwMode="auto">
          <a:xfrm>
            <a:off x="5305206" y="2864323"/>
            <a:ext cx="920346" cy="54984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endParaRPr lang="zh-CN" altLang="en-US" sz="1800" b="1" kern="10" dirty="0">
              <a:solidFill>
                <a:schemeClr val="bg1"/>
              </a:solidFill>
              <a:latin typeface="微软雅黑" panose="020B0503020204020204" pitchFamily="34" charset="-122"/>
              <a:ea typeface="微软雅黑" panose="020B0503020204020204" pitchFamily="34" charset="-122"/>
            </a:endParaRPr>
          </a:p>
        </p:txBody>
      </p:sp>
      <p:sp>
        <p:nvSpPr>
          <p:cNvPr id="46" name="文本框 7"/>
          <p:cNvSpPr txBox="1"/>
          <p:nvPr/>
        </p:nvSpPr>
        <p:spPr>
          <a:xfrm>
            <a:off x="899592" y="1379552"/>
            <a:ext cx="7704856" cy="400110"/>
          </a:xfrm>
          <a:prstGeom prst="rect">
            <a:avLst/>
          </a:prstGeom>
          <a:noFill/>
        </p:spPr>
        <p:txBody>
          <a:bodyPr wrap="square" rtlCol="0">
            <a:spAutoFit/>
          </a:bodyPr>
          <a:lstStyle/>
          <a:p>
            <a:pPr algn="ctr"/>
            <a:r>
              <a:rPr lang="en-US" altLang="zh-CN" sz="2000" b="1" dirty="0">
                <a:solidFill>
                  <a:srgbClr val="116797"/>
                </a:solidFill>
                <a:latin typeface="微软雅黑" panose="020B0503020204020204" pitchFamily="34" charset="-122"/>
                <a:ea typeface="微软雅黑" panose="020B0503020204020204" pitchFamily="34" charset="-122"/>
              </a:rPr>
              <a:t>《</a:t>
            </a:r>
            <a:r>
              <a:rPr lang="zh-CN" altLang="en-US" sz="2000" b="1" dirty="0">
                <a:solidFill>
                  <a:srgbClr val="116797"/>
                </a:solidFill>
                <a:latin typeface="微软雅黑" panose="020B0503020204020204" pitchFamily="34" charset="-122"/>
                <a:ea typeface="微软雅黑" panose="020B0503020204020204" pitchFamily="34" charset="-122"/>
              </a:rPr>
              <a:t>关于深化本科教育教学改革全面提高人才培养质量的意见</a:t>
            </a:r>
            <a:r>
              <a:rPr lang="en-US" altLang="zh-CN" sz="2000" b="1" dirty="0">
                <a:solidFill>
                  <a:srgbClr val="116797"/>
                </a:solidFill>
                <a:latin typeface="微软雅黑" panose="020B0503020204020204" pitchFamily="34" charset="-122"/>
                <a:ea typeface="微软雅黑" panose="020B0503020204020204" pitchFamily="34" charset="-122"/>
              </a:rPr>
              <a:t>》</a:t>
            </a:r>
            <a:endParaRPr lang="zh-CN" altLang="en-US" sz="2000" b="1" dirty="0">
              <a:solidFill>
                <a:srgbClr val="116797"/>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935596" y="-20538"/>
            <a:ext cx="4068452" cy="662554"/>
          </a:xfrm>
          <a:prstGeom prst="rect">
            <a:avLst/>
          </a:prstGeom>
          <a:noFill/>
          <a:ln>
            <a:noFill/>
          </a:ln>
        </p:spPr>
        <p:txBody>
          <a:bodyPr wrap="square" rtlCol="0">
            <a:spAutoFit/>
          </a:bodyPr>
          <a:lstStyle/>
          <a:p>
            <a:pPr eaLnBrk="0" hangingPunct="0">
              <a:lnSpc>
                <a:spcPct val="150000"/>
              </a:lnSpc>
            </a:pPr>
            <a:r>
              <a:rPr lang="en-US" altLang="zh-CN" sz="2800" b="1" dirty="0" smtClean="0">
                <a:ln w="11430"/>
                <a:solidFill>
                  <a:srgbClr val="116797"/>
                </a:solidFill>
                <a:latin typeface="微软雅黑" panose="020B0503020204020204" pitchFamily="34" charset="-122"/>
                <a:ea typeface="微软雅黑" panose="020B0503020204020204" pitchFamily="34" charset="-122"/>
              </a:rPr>
              <a:t>1.</a:t>
            </a:r>
            <a:r>
              <a:rPr lang="zh-CN" altLang="en-US" sz="2800" b="1" dirty="0" smtClean="0">
                <a:ln w="11430"/>
                <a:solidFill>
                  <a:srgbClr val="116797"/>
                </a:solidFill>
                <a:latin typeface="微软雅黑" panose="020B0503020204020204" pitchFamily="34" charset="-122"/>
                <a:ea typeface="微软雅黑" panose="020B0503020204020204" pitchFamily="34" charset="-122"/>
              </a:rPr>
              <a:t>全力开展一流本科建设</a:t>
            </a:r>
            <a:endParaRPr lang="zh-CN" altLang="en-US" sz="2800" b="1" dirty="0" smtClean="0">
              <a:ln w="11430"/>
              <a:solidFill>
                <a:srgbClr val="116797"/>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480318" y="2427734"/>
            <a:ext cx="923330" cy="1872208"/>
          </a:xfrm>
          <a:prstGeom prst="rect">
            <a:avLst/>
          </a:prstGeom>
          <a:noFill/>
          <a:ln>
            <a:noFill/>
          </a:ln>
        </p:spPr>
        <p:txBody>
          <a:bodyPr vert="eaVert" wrap="square" rtlCol="0">
            <a:spAutoFit/>
          </a:bodyPr>
          <a:lstStyle/>
          <a:p>
            <a:pPr eaLnBrk="0" hangingPunct="0">
              <a:lnSpc>
                <a:spcPct val="150000"/>
              </a:lnSpc>
            </a:pPr>
            <a:r>
              <a:rPr lang="zh-CN" altLang="en-US" sz="3200" b="1" dirty="0" smtClean="0">
                <a:ln w="11430"/>
                <a:solidFill>
                  <a:schemeClr val="bg1"/>
                </a:solidFill>
                <a:ea typeface="微软雅黑" panose="020B0503020204020204" pitchFamily="34" charset="-122"/>
              </a:rPr>
              <a:t>改革举措</a:t>
            </a:r>
            <a:endParaRPr lang="zh-CN" altLang="en-US" sz="3200" b="1" dirty="0" smtClean="0">
              <a:ln w="11430"/>
              <a:solidFill>
                <a:schemeClr val="bg1"/>
              </a:solidFill>
              <a:ea typeface="微软雅黑" panose="020B0503020204020204" pitchFamily="34" charset="-122"/>
            </a:endParaRPr>
          </a:p>
        </p:txBody>
      </p:sp>
      <p:sp>
        <p:nvSpPr>
          <p:cNvPr id="32" name="圆角矩形 31"/>
          <p:cNvSpPr/>
          <p:nvPr/>
        </p:nvSpPr>
        <p:spPr>
          <a:xfrm>
            <a:off x="323528" y="1923678"/>
            <a:ext cx="8640960" cy="3096344"/>
          </a:xfrm>
          <a:prstGeom prst="roundRect">
            <a:avLst/>
          </a:prstGeom>
          <a:noFill/>
          <a:ln cmpd="dbl">
            <a:solidFill>
              <a:srgbClr val="C0000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a:spLocks noChangeArrowheads="1"/>
          </p:cNvSpPr>
          <p:nvPr/>
        </p:nvSpPr>
        <p:spPr bwMode="auto">
          <a:xfrm>
            <a:off x="323529" y="4122592"/>
            <a:ext cx="7632848" cy="609398"/>
          </a:xfrm>
          <a:prstGeom prst="rect">
            <a:avLst/>
          </a:prstGeom>
          <a:gradFill rotWithShape="1">
            <a:gsLst>
              <a:gs pos="0">
                <a:srgbClr val="FFFFFF"/>
              </a:gs>
              <a:gs pos="100000">
                <a:srgbClr val="DDDDDD"/>
              </a:gs>
            </a:gsLst>
            <a:lin ang="2700000" scaled="1"/>
          </a:gradFill>
          <a:ln w="9525" algn="ctr">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903605">
              <a:defRPr>
                <a:solidFill>
                  <a:schemeClr val="tx1"/>
                </a:solidFill>
                <a:latin typeface="Arial" panose="020B0604020202020204" pitchFamily="34" charset="0"/>
                <a:ea typeface="宋体" panose="02010600030101010101" pitchFamily="2" charset="-122"/>
              </a:defRPr>
            </a:lvl2pPr>
            <a:lvl3pPr marL="1082675">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1400" b="1" dirty="0">
                <a:solidFill>
                  <a:srgbClr val="C00000"/>
                </a:solidFill>
                <a:latin typeface="微软雅黑" panose="020B0503020204020204" pitchFamily="34" charset="-122"/>
                <a:ea typeface="微软雅黑" panose="020B0503020204020204" pitchFamily="34" charset="-122"/>
              </a:rPr>
              <a:t>加强组织</a:t>
            </a:r>
            <a:r>
              <a:rPr lang="zh-CN" altLang="en-US" sz="1400" b="1" dirty="0" smtClean="0">
                <a:solidFill>
                  <a:srgbClr val="C00000"/>
                </a:solidFill>
                <a:latin typeface="微软雅黑" panose="020B0503020204020204" pitchFamily="34" charset="-122"/>
                <a:ea typeface="微软雅黑" panose="020B0503020204020204" pitchFamily="34" charset="-122"/>
              </a:rPr>
              <a:t>保障：</a:t>
            </a:r>
            <a:r>
              <a:rPr lang="zh-CN" altLang="en-US" sz="1400" b="1" dirty="0" smtClean="0">
                <a:solidFill>
                  <a:srgbClr val="116797"/>
                </a:solidFill>
                <a:latin typeface="微软雅黑" panose="020B0503020204020204" pitchFamily="34" charset="-122"/>
                <a:ea typeface="微软雅黑" panose="020B0503020204020204" pitchFamily="34" charset="-122"/>
              </a:rPr>
              <a:t>加强党对高校教育教学工作的全面领导、完善提高人才培养质量的保障机制，进一步落实高校建设主体责任和办学自主权，提升高校治理能力和治理水平。</a:t>
            </a:r>
            <a:endParaRPr lang="en-US" altLang="zh-CN" sz="1400" b="1" dirty="0">
              <a:solidFill>
                <a:srgbClr val="116797"/>
              </a:solidFill>
              <a:latin typeface="微软雅黑" panose="020B0503020204020204" pitchFamily="34" charset="-122"/>
              <a:ea typeface="微软雅黑" panose="020B0503020204020204" pitchFamily="34" charset="-122"/>
            </a:endParaRPr>
          </a:p>
        </p:txBody>
      </p:sp>
      <p:sp>
        <p:nvSpPr>
          <p:cNvPr id="4" name="Rectangle 19"/>
          <p:cNvSpPr>
            <a:spLocks noChangeArrowheads="1"/>
          </p:cNvSpPr>
          <p:nvPr/>
        </p:nvSpPr>
        <p:spPr bwMode="auto">
          <a:xfrm>
            <a:off x="303192" y="2139702"/>
            <a:ext cx="7653184" cy="350865"/>
          </a:xfrm>
          <a:prstGeom prst="rect">
            <a:avLst/>
          </a:prstGeom>
          <a:gradFill rotWithShape="1">
            <a:gsLst>
              <a:gs pos="0">
                <a:srgbClr val="FFFFFF"/>
              </a:gs>
              <a:gs pos="100000">
                <a:srgbClr val="DDDDDD"/>
              </a:gs>
            </a:gsLst>
            <a:lin ang="2700000" scaled="1"/>
          </a:gradFill>
          <a:ln w="9525" algn="ctr">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903605">
              <a:defRPr>
                <a:solidFill>
                  <a:schemeClr val="tx1"/>
                </a:solidFill>
                <a:latin typeface="Arial" panose="020B0604020202020204" pitchFamily="34" charset="0"/>
                <a:ea typeface="宋体" panose="02010600030101010101" pitchFamily="2" charset="-122"/>
              </a:defRPr>
            </a:lvl2pPr>
            <a:lvl3pPr marL="1082675">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1400" b="1" dirty="0">
                <a:solidFill>
                  <a:srgbClr val="C00000"/>
                </a:solidFill>
                <a:latin typeface="微软雅黑" panose="020B0503020204020204" pitchFamily="34" charset="-122"/>
                <a:ea typeface="微软雅黑" panose="020B0503020204020204" pitchFamily="34" charset="-122"/>
              </a:rPr>
              <a:t>完善学士学位</a:t>
            </a:r>
            <a:r>
              <a:rPr lang="zh-CN" altLang="en-US" sz="1400" b="1" dirty="0" smtClean="0">
                <a:solidFill>
                  <a:srgbClr val="C00000"/>
                </a:solidFill>
                <a:latin typeface="微软雅黑" panose="020B0503020204020204" pitchFamily="34" charset="-122"/>
                <a:ea typeface="微软雅黑" panose="020B0503020204020204" pitchFamily="34" charset="-122"/>
              </a:rPr>
              <a:t>制度：</a:t>
            </a:r>
            <a:r>
              <a:rPr lang="zh-CN" altLang="en-US" sz="1400" b="1" dirty="0" smtClean="0">
                <a:solidFill>
                  <a:srgbClr val="116797"/>
                </a:solidFill>
                <a:latin typeface="微软雅黑" panose="020B0503020204020204" pitchFamily="34" charset="-122"/>
                <a:ea typeface="微软雅黑" panose="020B0503020204020204" pitchFamily="34" charset="-122"/>
              </a:rPr>
              <a:t>支持符合条件高校创新人才培养模式，开展双学士学位人才培养项目试点。</a:t>
            </a:r>
            <a:endParaRPr lang="en-US" altLang="zh-CN" sz="1400" b="1" dirty="0">
              <a:solidFill>
                <a:srgbClr val="116797"/>
              </a:solidFill>
              <a:latin typeface="微软雅黑" panose="020B0503020204020204" pitchFamily="34" charset="-122"/>
              <a:ea typeface="微软雅黑" panose="020B0503020204020204" pitchFamily="34" charset="-122"/>
            </a:endParaRPr>
          </a:p>
        </p:txBody>
      </p:sp>
      <p:sp>
        <p:nvSpPr>
          <p:cNvPr id="5" name="Rectangle 19"/>
          <p:cNvSpPr>
            <a:spLocks noChangeArrowheads="1"/>
          </p:cNvSpPr>
          <p:nvPr/>
        </p:nvSpPr>
        <p:spPr bwMode="auto">
          <a:xfrm>
            <a:off x="323528" y="2529241"/>
            <a:ext cx="7632848" cy="609398"/>
          </a:xfrm>
          <a:prstGeom prst="rect">
            <a:avLst/>
          </a:prstGeom>
          <a:gradFill rotWithShape="1">
            <a:gsLst>
              <a:gs pos="0">
                <a:srgbClr val="FFFFFF"/>
              </a:gs>
              <a:gs pos="100000">
                <a:srgbClr val="DDDDDD"/>
              </a:gs>
            </a:gsLst>
            <a:lin ang="2700000" scaled="1"/>
          </a:gradFill>
          <a:ln w="9525" algn="ctr">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903605">
              <a:defRPr>
                <a:solidFill>
                  <a:schemeClr val="tx1"/>
                </a:solidFill>
                <a:latin typeface="Arial" panose="020B0604020202020204" pitchFamily="34" charset="0"/>
                <a:ea typeface="宋体" panose="02010600030101010101" pitchFamily="2" charset="-122"/>
              </a:defRPr>
            </a:lvl2pPr>
            <a:lvl3pPr marL="1082675">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1400" b="1" dirty="0">
                <a:solidFill>
                  <a:srgbClr val="C00000"/>
                </a:solidFill>
                <a:latin typeface="微软雅黑" panose="020B0503020204020204" pitchFamily="34" charset="-122"/>
                <a:ea typeface="微软雅黑" panose="020B0503020204020204" pitchFamily="34" charset="-122"/>
              </a:rPr>
              <a:t>全面推进质量文化</a:t>
            </a:r>
            <a:r>
              <a:rPr lang="zh-CN" altLang="en-US" sz="1400" b="1" dirty="0" smtClean="0">
                <a:solidFill>
                  <a:srgbClr val="C00000"/>
                </a:solidFill>
                <a:latin typeface="微软雅黑" panose="020B0503020204020204" pitchFamily="34" charset="-122"/>
                <a:ea typeface="微软雅黑" panose="020B0503020204020204" pitchFamily="34" charset="-122"/>
              </a:rPr>
              <a:t>建设：</a:t>
            </a:r>
            <a:r>
              <a:rPr lang="zh-CN" altLang="en-US" sz="1400" b="1" dirty="0" smtClean="0">
                <a:solidFill>
                  <a:srgbClr val="116797"/>
                </a:solidFill>
                <a:latin typeface="微软雅黑" panose="020B0503020204020204" pitchFamily="34" charset="-122"/>
                <a:ea typeface="微软雅黑" panose="020B0503020204020204" pitchFamily="34" charset="-122"/>
              </a:rPr>
              <a:t>开展本科专业三级认证工作，持续推进本科教学工作审核评估和合格评估，完善高校内部教学质量评价体系，构建自觉、自省、自律、自查、自纠的大学质量文化。</a:t>
            </a:r>
            <a:endParaRPr lang="en-US" altLang="zh-CN" sz="1400" b="1" dirty="0">
              <a:solidFill>
                <a:srgbClr val="116797"/>
              </a:solidFill>
              <a:latin typeface="微软雅黑" panose="020B0503020204020204" pitchFamily="34" charset="-122"/>
              <a:ea typeface="微软雅黑" panose="020B0503020204020204" pitchFamily="34" charset="-122"/>
            </a:endParaRPr>
          </a:p>
        </p:txBody>
      </p:sp>
      <p:sp>
        <p:nvSpPr>
          <p:cNvPr id="6" name="Rectangle 19"/>
          <p:cNvSpPr>
            <a:spLocks noChangeArrowheads="1"/>
          </p:cNvSpPr>
          <p:nvPr/>
        </p:nvSpPr>
        <p:spPr bwMode="auto">
          <a:xfrm>
            <a:off x="323529" y="3206813"/>
            <a:ext cx="7632848" cy="867930"/>
          </a:xfrm>
          <a:prstGeom prst="rect">
            <a:avLst/>
          </a:prstGeom>
          <a:gradFill rotWithShape="1">
            <a:gsLst>
              <a:gs pos="0">
                <a:srgbClr val="FFFFFF"/>
              </a:gs>
              <a:gs pos="100000">
                <a:srgbClr val="DDDDDD"/>
              </a:gs>
            </a:gsLst>
            <a:lin ang="2700000" scaled="1"/>
          </a:gradFill>
          <a:ln w="9525" algn="ctr">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903605">
              <a:defRPr>
                <a:solidFill>
                  <a:schemeClr val="tx1"/>
                </a:solidFill>
                <a:latin typeface="Arial" panose="020B0604020202020204" pitchFamily="34" charset="0"/>
                <a:ea typeface="宋体" panose="02010600030101010101" pitchFamily="2" charset="-122"/>
              </a:defRPr>
            </a:lvl2pPr>
            <a:lvl3pPr marL="1082675">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1400" b="1" dirty="0">
                <a:solidFill>
                  <a:srgbClr val="C00000"/>
                </a:solidFill>
                <a:latin typeface="微软雅黑" panose="020B0503020204020204" pitchFamily="34" charset="-122"/>
                <a:ea typeface="微软雅黑" panose="020B0503020204020204" pitchFamily="34" charset="-122"/>
              </a:rPr>
              <a:t>引导教师倾心</a:t>
            </a:r>
            <a:r>
              <a:rPr lang="zh-CN" altLang="en-US" sz="1400" b="1" dirty="0" smtClean="0">
                <a:solidFill>
                  <a:srgbClr val="C00000"/>
                </a:solidFill>
                <a:latin typeface="微软雅黑" panose="020B0503020204020204" pitchFamily="34" charset="-122"/>
                <a:ea typeface="微软雅黑" panose="020B0503020204020204" pitchFamily="34" charset="-122"/>
              </a:rPr>
              <a:t>育人：</a:t>
            </a:r>
            <a:r>
              <a:rPr lang="zh-CN" altLang="en-US" sz="1400" b="1" dirty="0" smtClean="0">
                <a:solidFill>
                  <a:srgbClr val="116797"/>
                </a:solidFill>
                <a:latin typeface="微软雅黑" panose="020B0503020204020204" pitchFamily="34" charset="-122"/>
                <a:ea typeface="微软雅黑" panose="020B0503020204020204" pitchFamily="34" charset="-122"/>
              </a:rPr>
              <a:t>完善高校教师评聘制度、加强基层教学组织建设，把教学管理队伍建设放在与教师队伍建设同等重要位置、完善教师培训与激励体系、健全教师考核评价制度、建立健全助教岗位制度。</a:t>
            </a:r>
            <a:endParaRPr lang="en-US" altLang="zh-CN" sz="1400" b="1" dirty="0">
              <a:solidFill>
                <a:srgbClr val="116797"/>
              </a:solidFill>
              <a:latin typeface="微软雅黑" panose="020B0503020204020204" pitchFamily="34" charset="-122"/>
              <a:ea typeface="微软雅黑" panose="020B0503020204020204" pitchFamily="34" charset="-122"/>
            </a:endParaRPr>
          </a:p>
        </p:txBody>
      </p:sp>
      <p:sp>
        <p:nvSpPr>
          <p:cNvPr id="7" name="矩形 6"/>
          <p:cNvSpPr/>
          <p:nvPr/>
        </p:nvSpPr>
        <p:spPr>
          <a:xfrm>
            <a:off x="465217" y="694549"/>
            <a:ext cx="5767926" cy="1135054"/>
          </a:xfrm>
          <a:prstGeom prst="rect">
            <a:avLst/>
          </a:prstGeom>
        </p:spPr>
        <p:txBody>
          <a:bodyPr wrap="none">
            <a:spAutoFit/>
          </a:bodyPr>
          <a:lstStyle/>
          <a:p>
            <a:pPr eaLnBrk="0" hangingPunct="0">
              <a:lnSpc>
                <a:spcPct val="150000"/>
              </a:lnSpc>
            </a:pPr>
            <a:r>
              <a:rPr lang="zh-CN" altLang="en-US" sz="2400" b="1" dirty="0">
                <a:ln w="11430"/>
                <a:solidFill>
                  <a:srgbClr val="C00000"/>
                </a:solidFill>
                <a:latin typeface="微软雅黑" panose="020B0503020204020204" pitchFamily="34" charset="-122"/>
                <a:ea typeface="微软雅黑" panose="020B0503020204020204" pitchFamily="34" charset="-122"/>
              </a:rPr>
              <a:t>一个意见：</a:t>
            </a:r>
            <a:r>
              <a:rPr lang="zh-CN" altLang="en-US" sz="2400" b="1" dirty="0">
                <a:solidFill>
                  <a:srgbClr val="C00000"/>
                </a:solidFill>
                <a:latin typeface="微软雅黑" panose="020B0503020204020204" pitchFamily="34" charset="-122"/>
                <a:ea typeface="微软雅黑" panose="020B0503020204020204" pitchFamily="34" charset="-122"/>
              </a:rPr>
              <a:t>“新质量</a:t>
            </a:r>
            <a:r>
              <a:rPr lang="en-US" altLang="zh-CN" sz="2400" b="1" dirty="0">
                <a:solidFill>
                  <a:srgbClr val="C00000"/>
                </a:solidFill>
                <a:latin typeface="微软雅黑" panose="020B0503020204020204" pitchFamily="34" charset="-122"/>
                <a:ea typeface="微软雅黑" panose="020B0503020204020204" pitchFamily="34" charset="-122"/>
              </a:rPr>
              <a:t>22</a:t>
            </a:r>
            <a:r>
              <a:rPr lang="zh-CN" altLang="en-US" sz="2400" b="1" dirty="0">
                <a:solidFill>
                  <a:srgbClr val="C00000"/>
                </a:solidFill>
                <a:latin typeface="微软雅黑" panose="020B0503020204020204" pitchFamily="34" charset="-122"/>
                <a:ea typeface="微软雅黑" panose="020B0503020204020204" pitchFamily="34" charset="-122"/>
              </a:rPr>
              <a:t>条</a:t>
            </a:r>
            <a:r>
              <a:rPr lang="zh-CN" altLang="en-US" sz="2400" b="1" dirty="0" smtClean="0">
                <a:solidFill>
                  <a:srgbClr val="C00000"/>
                </a:solidFill>
                <a:latin typeface="微软雅黑" panose="020B0503020204020204" pitchFamily="34" charset="-122"/>
                <a:ea typeface="微软雅黑" panose="020B0503020204020204" pitchFamily="34" charset="-122"/>
              </a:rPr>
              <a:t>” （</a:t>
            </a:r>
            <a:r>
              <a:rPr lang="en-US" altLang="zh-CN" sz="2400" b="1" dirty="0" smtClean="0">
                <a:solidFill>
                  <a:srgbClr val="C00000"/>
                </a:solidFill>
                <a:latin typeface="微软雅黑" panose="020B0503020204020204" pitchFamily="34" charset="-122"/>
                <a:ea typeface="微软雅黑" panose="020B0503020204020204" pitchFamily="34" charset="-122"/>
              </a:rPr>
              <a:t>8</a:t>
            </a:r>
            <a:r>
              <a:rPr lang="zh-CN" altLang="en-US" sz="2400" b="1" dirty="0" smtClean="0">
                <a:solidFill>
                  <a:srgbClr val="C00000"/>
                </a:solidFill>
                <a:latin typeface="微软雅黑" panose="020B0503020204020204" pitchFamily="34" charset="-122"/>
                <a:ea typeface="微软雅黑" panose="020B0503020204020204" pitchFamily="34" charset="-122"/>
              </a:rPr>
              <a:t>个方面）</a:t>
            </a:r>
            <a:endParaRPr lang="zh-CN" altLang="en-US" sz="2400" b="1" dirty="0" smtClean="0">
              <a:solidFill>
                <a:srgbClr val="C00000"/>
              </a:solidFill>
              <a:latin typeface="微软雅黑" panose="020B0503020204020204" pitchFamily="34" charset="-122"/>
              <a:ea typeface="微软雅黑" panose="020B0503020204020204" pitchFamily="34" charset="-122"/>
            </a:endParaRPr>
          </a:p>
          <a:p>
            <a:pPr eaLnBrk="0" hangingPunct="0">
              <a:lnSpc>
                <a:spcPct val="150000"/>
              </a:lnSpc>
            </a:pPr>
            <a:endParaRPr lang="en-US" altLang="zh-CN" sz="2400" b="1" dirty="0">
              <a:solidFill>
                <a:srgbClr val="C0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899592" y="1379552"/>
            <a:ext cx="7704856" cy="400110"/>
          </a:xfrm>
          <a:prstGeom prst="rect">
            <a:avLst/>
          </a:prstGeom>
          <a:noFill/>
        </p:spPr>
        <p:txBody>
          <a:bodyPr wrap="square" rtlCol="0">
            <a:spAutoFit/>
          </a:bodyPr>
          <a:lstStyle/>
          <a:p>
            <a:pPr algn="ctr"/>
            <a:r>
              <a:rPr lang="en-US" altLang="zh-CN" sz="2000" b="1" dirty="0">
                <a:solidFill>
                  <a:srgbClr val="116797"/>
                </a:solidFill>
                <a:latin typeface="微软雅黑" panose="020B0503020204020204" pitchFamily="34" charset="-122"/>
                <a:ea typeface="微软雅黑" panose="020B0503020204020204" pitchFamily="34" charset="-122"/>
              </a:rPr>
              <a:t>《</a:t>
            </a:r>
            <a:r>
              <a:rPr lang="zh-CN" altLang="en-US" sz="2000" b="1" dirty="0">
                <a:solidFill>
                  <a:srgbClr val="116797"/>
                </a:solidFill>
                <a:latin typeface="微软雅黑" panose="020B0503020204020204" pitchFamily="34" charset="-122"/>
                <a:ea typeface="微软雅黑" panose="020B0503020204020204" pitchFamily="34" charset="-122"/>
              </a:rPr>
              <a:t>关于深化本科教育教学改革全面提高人才培养质量的意见</a:t>
            </a:r>
            <a:r>
              <a:rPr lang="en-US" altLang="zh-CN" sz="2000" b="1" dirty="0">
                <a:solidFill>
                  <a:srgbClr val="116797"/>
                </a:solidFill>
                <a:latin typeface="微软雅黑" panose="020B0503020204020204" pitchFamily="34" charset="-122"/>
                <a:ea typeface="微软雅黑" panose="020B0503020204020204" pitchFamily="34" charset="-122"/>
              </a:rPr>
              <a:t>》</a:t>
            </a:r>
            <a:endParaRPr lang="zh-CN" altLang="en-US" sz="2000" b="1" dirty="0">
              <a:solidFill>
                <a:srgbClr val="116797"/>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935596" y="-20538"/>
            <a:ext cx="4068452" cy="662554"/>
          </a:xfrm>
          <a:prstGeom prst="rect">
            <a:avLst/>
          </a:prstGeom>
          <a:noFill/>
          <a:ln>
            <a:noFill/>
          </a:ln>
        </p:spPr>
        <p:txBody>
          <a:bodyPr wrap="square" rtlCol="0">
            <a:spAutoFit/>
          </a:bodyPr>
          <a:lstStyle/>
          <a:p>
            <a:pPr eaLnBrk="0" hangingPunct="0">
              <a:lnSpc>
                <a:spcPct val="150000"/>
              </a:lnSpc>
            </a:pPr>
            <a:r>
              <a:rPr lang="en-US" altLang="zh-CN" sz="2800" b="1" dirty="0" smtClean="0">
                <a:ln w="11430"/>
                <a:solidFill>
                  <a:srgbClr val="116797"/>
                </a:solidFill>
                <a:latin typeface="微软雅黑" panose="020B0503020204020204" pitchFamily="34" charset="-122"/>
                <a:ea typeface="微软雅黑" panose="020B0503020204020204" pitchFamily="34" charset="-122"/>
              </a:rPr>
              <a:t>1.</a:t>
            </a:r>
            <a:r>
              <a:rPr lang="zh-CN" altLang="en-US" sz="2800" b="1" dirty="0" smtClean="0">
                <a:ln w="11430"/>
                <a:solidFill>
                  <a:srgbClr val="116797"/>
                </a:solidFill>
                <a:latin typeface="微软雅黑" panose="020B0503020204020204" pitchFamily="34" charset="-122"/>
                <a:ea typeface="微软雅黑" panose="020B0503020204020204" pitchFamily="34" charset="-122"/>
              </a:rPr>
              <a:t>全力开展一流本科建设</a:t>
            </a:r>
            <a:endParaRPr lang="zh-CN" altLang="en-US" sz="2800" b="1" dirty="0" smtClean="0">
              <a:ln w="11430"/>
              <a:solidFill>
                <a:srgbClr val="116797"/>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8172400" y="2499742"/>
            <a:ext cx="936104" cy="1944216"/>
            <a:chOff x="7884368" y="2211710"/>
            <a:chExt cx="936104" cy="1944216"/>
          </a:xfrm>
        </p:grpSpPr>
        <p:sp>
          <p:nvSpPr>
            <p:cNvPr id="10" name="圆角矩形 9"/>
            <p:cNvSpPr/>
            <p:nvPr/>
          </p:nvSpPr>
          <p:spPr>
            <a:xfrm>
              <a:off x="7884368" y="2211710"/>
              <a:ext cx="576064" cy="1872208"/>
            </a:xfrm>
            <a:prstGeom prst="roundRect">
              <a:avLst/>
            </a:prstGeom>
            <a:ln w="508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7897142" y="2283718"/>
              <a:ext cx="923330" cy="1872208"/>
            </a:xfrm>
            <a:prstGeom prst="rect">
              <a:avLst/>
            </a:prstGeom>
            <a:noFill/>
            <a:ln>
              <a:noFill/>
            </a:ln>
          </p:spPr>
          <p:txBody>
            <a:bodyPr vert="eaVert" wrap="square" rtlCol="0">
              <a:spAutoFit/>
            </a:bodyPr>
            <a:lstStyle/>
            <a:p>
              <a:pPr eaLnBrk="0" hangingPunct="0">
                <a:lnSpc>
                  <a:spcPct val="150000"/>
                </a:lnSpc>
              </a:pPr>
              <a:r>
                <a:rPr lang="zh-CN" altLang="en-US" sz="3200" b="1" dirty="0" smtClean="0">
                  <a:ln w="11430"/>
                  <a:solidFill>
                    <a:schemeClr val="bg1"/>
                  </a:solidFill>
                  <a:ea typeface="微软雅黑" panose="020B0503020204020204" pitchFamily="34" charset="-122"/>
                </a:rPr>
                <a:t>改革举措</a:t>
              </a:r>
              <a:endParaRPr lang="zh-CN" altLang="en-US" sz="3200" b="1" dirty="0" smtClean="0">
                <a:ln w="11430"/>
                <a:solidFill>
                  <a:schemeClr val="bg1"/>
                </a:solidFill>
                <a:ea typeface="微软雅黑" panose="020B0503020204020204" pitchFamily="34" charset="-122"/>
              </a:endParaRPr>
            </a:p>
          </p:txBody>
        </p:sp>
      </p:grpSp>
      <p:sp>
        <p:nvSpPr>
          <p:cNvPr id="13" name="圆角矩形 12"/>
          <p:cNvSpPr/>
          <p:nvPr/>
        </p:nvSpPr>
        <p:spPr>
          <a:xfrm>
            <a:off x="107504" y="1923678"/>
            <a:ext cx="8856984" cy="3096344"/>
          </a:xfrm>
          <a:prstGeom prst="roundRect">
            <a:avLst/>
          </a:prstGeom>
          <a:noFill/>
          <a:ln cmpd="dbl">
            <a:solidFill>
              <a:srgbClr val="C0000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p:nvPr/>
        </p:nvSpPr>
        <p:spPr>
          <a:xfrm>
            <a:off x="395536" y="915566"/>
            <a:ext cx="8229600" cy="3960440"/>
          </a:xfrm>
          <a:prstGeom prst="rect">
            <a:avLst/>
          </a:prstGeom>
          <a:ln>
            <a:solidFill>
              <a:srgbClr val="C0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zh-CN" sz="1800" b="1" dirty="0" smtClean="0">
                <a:solidFill>
                  <a:srgbClr val="116797"/>
                </a:solidFill>
                <a:latin typeface="微软雅黑" panose="020B0503020204020204" pitchFamily="34" charset="-122"/>
                <a:ea typeface="微软雅黑" panose="020B0503020204020204" pitchFamily="34" charset="-122"/>
              </a:rPr>
              <a:t>专业是学校人才培养的基本单元。专业建设情况是学校办学水平直接体现，也直接决定着本科人才培养质量。有人把专业比作人的腰，只有腰硬了，人才能挺得起胸，才能抬得起头。</a:t>
            </a:r>
            <a:endParaRPr lang="zh-CN" altLang="zh-CN" sz="1800" b="1" dirty="0" smtClean="0">
              <a:solidFill>
                <a:srgbClr val="116797"/>
              </a:solidFill>
              <a:latin typeface="微软雅黑" panose="020B0503020204020204" pitchFamily="34" charset="-122"/>
              <a:ea typeface="微软雅黑" panose="020B0503020204020204" pitchFamily="34" charset="-122"/>
            </a:endParaRPr>
          </a:p>
          <a:p>
            <a:pPr>
              <a:lnSpc>
                <a:spcPct val="150000"/>
              </a:lnSpc>
            </a:pPr>
            <a:r>
              <a:rPr lang="zh-CN" altLang="zh-CN" sz="1800" b="1" dirty="0" smtClean="0">
                <a:solidFill>
                  <a:srgbClr val="116797"/>
                </a:solidFill>
                <a:latin typeface="微软雅黑" panose="020B0503020204020204" pitchFamily="34" charset="-122"/>
                <a:ea typeface="微软雅黑" panose="020B0503020204020204" pitchFamily="34" charset="-122"/>
              </a:rPr>
              <a:t>教育部历来都把专业建设作为教学改革的重中之重。</a:t>
            </a:r>
            <a:endParaRPr lang="en-US" altLang="zh-CN" sz="1800" b="1" dirty="0" smtClean="0">
              <a:solidFill>
                <a:srgbClr val="116797"/>
              </a:solidFill>
              <a:latin typeface="微软雅黑" panose="020B0503020204020204" pitchFamily="34" charset="-122"/>
              <a:ea typeface="微软雅黑" panose="020B0503020204020204" pitchFamily="34" charset="-122"/>
            </a:endParaRPr>
          </a:p>
          <a:p>
            <a:pPr>
              <a:lnSpc>
                <a:spcPct val="150000"/>
              </a:lnSpc>
            </a:pPr>
            <a:r>
              <a:rPr lang="en-US" altLang="zh-CN" sz="1800" b="1" dirty="0" smtClean="0">
                <a:solidFill>
                  <a:srgbClr val="116797"/>
                </a:solidFill>
                <a:latin typeface="微软雅黑" panose="020B0503020204020204" pitchFamily="34" charset="-122"/>
                <a:ea typeface="微软雅黑" panose="020B0503020204020204" pitchFamily="34" charset="-122"/>
              </a:rPr>
              <a:t>2006</a:t>
            </a:r>
            <a:r>
              <a:rPr lang="zh-CN" altLang="zh-CN" sz="1800" b="1" dirty="0" smtClean="0">
                <a:solidFill>
                  <a:srgbClr val="116797"/>
                </a:solidFill>
                <a:latin typeface="微软雅黑" panose="020B0503020204020204" pitchFamily="34" charset="-122"/>
                <a:ea typeface="微软雅黑" panose="020B0503020204020204" pitchFamily="34" charset="-122"/>
              </a:rPr>
              <a:t>年，国家设立第一个高校教学改革项目，“质量工程”，就设立了特色专业项目奖；</a:t>
            </a:r>
            <a:endParaRPr lang="en-US" altLang="zh-CN" sz="1800" b="1" dirty="0" smtClean="0">
              <a:solidFill>
                <a:srgbClr val="116797"/>
              </a:solidFill>
              <a:latin typeface="微软雅黑" panose="020B0503020204020204" pitchFamily="34" charset="-122"/>
              <a:ea typeface="微软雅黑" panose="020B0503020204020204" pitchFamily="34" charset="-122"/>
            </a:endParaRPr>
          </a:p>
          <a:p>
            <a:pPr>
              <a:lnSpc>
                <a:spcPct val="150000"/>
              </a:lnSpc>
            </a:pPr>
            <a:r>
              <a:rPr lang="en-US" altLang="zh-CN" sz="1800" b="1" dirty="0" smtClean="0">
                <a:solidFill>
                  <a:srgbClr val="116797"/>
                </a:solidFill>
                <a:latin typeface="微软雅黑" panose="020B0503020204020204" pitchFamily="34" charset="-122"/>
                <a:ea typeface="微软雅黑" panose="020B0503020204020204" pitchFamily="34" charset="-122"/>
              </a:rPr>
              <a:t>2011</a:t>
            </a:r>
            <a:r>
              <a:rPr lang="zh-CN" altLang="zh-CN" sz="1800" b="1" dirty="0" smtClean="0">
                <a:solidFill>
                  <a:srgbClr val="116797"/>
                </a:solidFill>
                <a:latin typeface="微软雅黑" panose="020B0503020204020204" pitchFamily="34" charset="-122"/>
                <a:ea typeface="微软雅黑" panose="020B0503020204020204" pitchFamily="34" charset="-122"/>
              </a:rPr>
              <a:t>年国家的“本科教学工程”，设立了专业综合改革项目；</a:t>
            </a:r>
            <a:endParaRPr lang="en-US" altLang="zh-CN" sz="1800" b="1" dirty="0" smtClean="0">
              <a:solidFill>
                <a:srgbClr val="116797"/>
              </a:solidFill>
              <a:latin typeface="微软雅黑" panose="020B0503020204020204" pitchFamily="34" charset="-122"/>
              <a:ea typeface="微软雅黑" panose="020B0503020204020204" pitchFamily="34" charset="-122"/>
            </a:endParaRPr>
          </a:p>
          <a:p>
            <a:pPr>
              <a:lnSpc>
                <a:spcPct val="150000"/>
              </a:lnSpc>
            </a:pPr>
            <a:r>
              <a:rPr lang="en-US" altLang="zh-CN" sz="1800" b="1" dirty="0" smtClean="0">
                <a:solidFill>
                  <a:srgbClr val="116797"/>
                </a:solidFill>
                <a:latin typeface="微软雅黑" panose="020B0503020204020204" pitchFamily="34" charset="-122"/>
                <a:ea typeface="微软雅黑" panose="020B0503020204020204" pitchFamily="34" charset="-122"/>
              </a:rPr>
              <a:t>2016</a:t>
            </a:r>
            <a:r>
              <a:rPr lang="zh-CN" altLang="zh-CN" sz="1800" b="1" dirty="0" smtClean="0">
                <a:solidFill>
                  <a:srgbClr val="116797"/>
                </a:solidFill>
                <a:latin typeface="微软雅黑" panose="020B0503020204020204" pitchFamily="34" charset="-122"/>
                <a:ea typeface="微软雅黑" panose="020B0503020204020204" pitchFamily="34" charset="-122"/>
              </a:rPr>
              <a:t>年国家“中央部门高校教改项目”，明确重点支持卓越工程师、卓越医生、卓越新闻等专业点建设。</a:t>
            </a:r>
            <a:endParaRPr lang="zh-CN" altLang="zh-CN" sz="1800" b="1" dirty="0" smtClean="0">
              <a:solidFill>
                <a:srgbClr val="116797"/>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935596" y="-20538"/>
            <a:ext cx="4068452" cy="669863"/>
          </a:xfrm>
          <a:prstGeom prst="rect">
            <a:avLst/>
          </a:prstGeom>
          <a:noFill/>
          <a:ln>
            <a:noFill/>
          </a:ln>
        </p:spPr>
        <p:txBody>
          <a:bodyPr wrap="square" rtlCol="0">
            <a:spAutoFit/>
          </a:bodyPr>
          <a:lstStyle/>
          <a:p>
            <a:pPr eaLnBrk="0" hangingPunct="0">
              <a:lnSpc>
                <a:spcPct val="150000"/>
              </a:lnSpc>
            </a:pPr>
            <a:r>
              <a:rPr lang="en-US" altLang="zh-CN" sz="2800" b="1" dirty="0" smtClean="0">
                <a:ln w="11430"/>
                <a:solidFill>
                  <a:srgbClr val="116797"/>
                </a:solidFill>
                <a:latin typeface="微软雅黑" panose="020B0503020204020204" pitchFamily="34" charset="-122"/>
                <a:ea typeface="微软雅黑" panose="020B0503020204020204" pitchFamily="34" charset="-122"/>
              </a:rPr>
              <a:t>2.</a:t>
            </a:r>
            <a:r>
              <a:rPr lang="zh-CN" altLang="en-US" sz="2800" b="1" dirty="0" smtClean="0">
                <a:ln w="11430"/>
                <a:solidFill>
                  <a:srgbClr val="116797"/>
                </a:solidFill>
                <a:latin typeface="微软雅黑" panose="020B0503020204020204" pitchFamily="34" charset="-122"/>
                <a:ea typeface="微软雅黑" panose="020B0503020204020204" pitchFamily="34" charset="-122"/>
              </a:rPr>
              <a:t>高位推进一流专业建设</a:t>
            </a:r>
            <a:endParaRPr lang="zh-CN" altLang="en-US" sz="2800" b="1" dirty="0" smtClean="0">
              <a:ln w="11430"/>
              <a:solidFill>
                <a:srgbClr val="11679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0" y="915566"/>
            <a:ext cx="8273748" cy="2308324"/>
          </a:xfrm>
          <a:prstGeom prst="rect">
            <a:avLst/>
          </a:prstGeom>
        </p:spPr>
        <p:txBody>
          <a:bodyPr wrap="square">
            <a:spAutoFit/>
          </a:bodyPr>
          <a:lstStyle/>
          <a:p>
            <a:pPr lvl="1">
              <a:lnSpc>
                <a:spcPct val="200000"/>
              </a:lnSpc>
            </a:pPr>
            <a:r>
              <a:rPr lang="en-US" altLang="zh-CN" sz="2400" b="1" dirty="0" smtClean="0">
                <a:solidFill>
                  <a:srgbClr val="C00000"/>
                </a:solidFill>
                <a:latin typeface="微软雅黑" panose="020B0503020204020204" pitchFamily="34" charset="-122"/>
                <a:ea typeface="微软雅黑" panose="020B0503020204020204" pitchFamily="34" charset="-122"/>
              </a:rPr>
              <a:t>（1）</a:t>
            </a:r>
            <a:r>
              <a:rPr lang="zh-CN" altLang="en-US" sz="2400" b="1" dirty="0" smtClean="0">
                <a:solidFill>
                  <a:srgbClr val="C00000"/>
                </a:solidFill>
                <a:latin typeface="微软雅黑" panose="020B0503020204020204" pitchFamily="34" charset="-122"/>
                <a:ea typeface="微软雅黑" panose="020B0503020204020204" pitchFamily="34" charset="-122"/>
              </a:rPr>
              <a:t>双万计划</a:t>
            </a:r>
            <a:endParaRPr lang="en-US" altLang="zh-CN" sz="2400" b="1" dirty="0" smtClean="0">
              <a:solidFill>
                <a:srgbClr val="C00000"/>
              </a:solidFill>
              <a:latin typeface="微软雅黑" panose="020B0503020204020204" pitchFamily="34" charset="-122"/>
              <a:ea typeface="微软雅黑" panose="020B0503020204020204" pitchFamily="34" charset="-122"/>
            </a:endParaRPr>
          </a:p>
          <a:p>
            <a:pPr lvl="1">
              <a:lnSpc>
                <a:spcPct val="200000"/>
              </a:lnSpc>
            </a:pPr>
            <a:r>
              <a:rPr lang="zh-CN" altLang="en-US" sz="2400" b="1" dirty="0" smtClean="0">
                <a:solidFill>
                  <a:srgbClr val="1688C8"/>
                </a:solidFill>
                <a:latin typeface="微软雅黑" panose="020B0503020204020204" pitchFamily="34" charset="-122"/>
                <a:ea typeface="微软雅黑" panose="020B0503020204020204" pitchFamily="34" charset="-122"/>
              </a:rPr>
              <a:t>    </a:t>
            </a:r>
            <a:r>
              <a:rPr lang="zh-CN" altLang="en-US" sz="2400" b="1" dirty="0" smtClean="0">
                <a:solidFill>
                  <a:srgbClr val="116797"/>
                </a:solidFill>
                <a:latin typeface="微软雅黑" panose="020B0503020204020204" pitchFamily="34" charset="-122"/>
                <a:ea typeface="微软雅黑" panose="020B0503020204020204" pitchFamily="34" charset="-122"/>
              </a:rPr>
              <a:t>总体目标：建设</a:t>
            </a:r>
            <a:r>
              <a:rPr lang="en-US" altLang="zh-CN" sz="2400" b="1" dirty="0">
                <a:solidFill>
                  <a:srgbClr val="C00000"/>
                </a:solidFill>
                <a:latin typeface="微软雅黑" panose="020B0503020204020204" pitchFamily="34" charset="-122"/>
                <a:ea typeface="微软雅黑" panose="020B0503020204020204" pitchFamily="34" charset="-122"/>
              </a:rPr>
              <a:t>10000</a:t>
            </a:r>
            <a:r>
              <a:rPr lang="zh-CN" altLang="en-US" sz="2400" b="1" dirty="0">
                <a:solidFill>
                  <a:srgbClr val="C00000"/>
                </a:solidFill>
                <a:latin typeface="微软雅黑" panose="020B0503020204020204" pitchFamily="34" charset="-122"/>
                <a:ea typeface="微软雅黑" panose="020B0503020204020204" pitchFamily="34" charset="-122"/>
              </a:rPr>
              <a:t>个</a:t>
            </a:r>
            <a:r>
              <a:rPr lang="zh-CN" altLang="en-US" sz="2400" b="1" dirty="0">
                <a:solidFill>
                  <a:srgbClr val="116797"/>
                </a:solidFill>
                <a:latin typeface="微软雅黑" panose="020B0503020204020204" pitchFamily="34" charset="-122"/>
                <a:ea typeface="微软雅黑" panose="020B0503020204020204" pitchFamily="34" charset="-122"/>
              </a:rPr>
              <a:t>国家级一流专业</a:t>
            </a:r>
            <a:r>
              <a:rPr lang="zh-CN" altLang="en-US" sz="2400" b="1" dirty="0" smtClean="0">
                <a:solidFill>
                  <a:srgbClr val="116797"/>
                </a:solidFill>
                <a:latin typeface="微软雅黑" panose="020B0503020204020204" pitchFamily="34" charset="-122"/>
                <a:ea typeface="微软雅黑" panose="020B0503020204020204" pitchFamily="34" charset="-122"/>
              </a:rPr>
              <a:t>点</a:t>
            </a:r>
            <a:endParaRPr lang="en-US" altLang="zh-CN" sz="2400" b="1" dirty="0" smtClean="0">
              <a:solidFill>
                <a:srgbClr val="116797"/>
              </a:solidFill>
              <a:latin typeface="微软雅黑" panose="020B0503020204020204" pitchFamily="34" charset="-122"/>
              <a:ea typeface="微软雅黑" panose="020B0503020204020204" pitchFamily="34" charset="-122"/>
            </a:endParaRPr>
          </a:p>
          <a:p>
            <a:pPr lvl="1">
              <a:lnSpc>
                <a:spcPct val="200000"/>
              </a:lnSpc>
            </a:pPr>
            <a:r>
              <a:rPr lang="zh-CN" altLang="en-US" sz="2400" b="1" dirty="0" smtClean="0">
                <a:solidFill>
                  <a:srgbClr val="1688C8"/>
                </a:solidFill>
                <a:latin typeface="微软雅黑" panose="020B0503020204020204" pitchFamily="34" charset="-122"/>
                <a:ea typeface="微软雅黑" panose="020B0503020204020204" pitchFamily="34" charset="-122"/>
              </a:rPr>
              <a:t>                     </a:t>
            </a:r>
            <a:r>
              <a:rPr lang="zh-CN" altLang="en-US" sz="2400" b="1" dirty="0" smtClean="0">
                <a:solidFill>
                  <a:srgbClr val="116797"/>
                </a:solidFill>
                <a:latin typeface="微软雅黑" panose="020B0503020204020204" pitchFamily="34" charset="-122"/>
                <a:ea typeface="微软雅黑" panose="020B0503020204020204" pitchFamily="34" charset="-122"/>
              </a:rPr>
              <a:t>建设</a:t>
            </a:r>
            <a:r>
              <a:rPr lang="en-US" altLang="zh-CN" sz="2400" b="1" dirty="0" smtClean="0">
                <a:solidFill>
                  <a:srgbClr val="C00000"/>
                </a:solidFill>
                <a:latin typeface="微软雅黑" panose="020B0503020204020204" pitchFamily="34" charset="-122"/>
                <a:ea typeface="微软雅黑" panose="020B0503020204020204" pitchFamily="34" charset="-122"/>
              </a:rPr>
              <a:t>10000</a:t>
            </a:r>
            <a:r>
              <a:rPr lang="zh-CN" altLang="en-US" sz="2400" b="1" dirty="0" smtClean="0">
                <a:solidFill>
                  <a:srgbClr val="C00000"/>
                </a:solidFill>
                <a:latin typeface="微软雅黑" panose="020B0503020204020204" pitchFamily="34" charset="-122"/>
                <a:ea typeface="微软雅黑" panose="020B0503020204020204" pitchFamily="34" charset="-122"/>
              </a:rPr>
              <a:t>个</a:t>
            </a:r>
            <a:r>
              <a:rPr lang="zh-CN" altLang="en-US" sz="2400" b="1" dirty="0" smtClean="0">
                <a:solidFill>
                  <a:srgbClr val="116797"/>
                </a:solidFill>
                <a:latin typeface="微软雅黑" panose="020B0503020204020204" pitchFamily="34" charset="-122"/>
                <a:ea typeface="微软雅黑" panose="020B0503020204020204" pitchFamily="34" charset="-122"/>
              </a:rPr>
              <a:t>省级一流专业点</a:t>
            </a:r>
            <a:endParaRPr lang="en-US" altLang="zh-CN" sz="2400" b="1" dirty="0" smtClean="0">
              <a:solidFill>
                <a:srgbClr val="116797"/>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648122" y="3675987"/>
            <a:ext cx="6877146" cy="695963"/>
          </a:xfrm>
          <a:prstGeom prst="round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2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两个全覆盖</a:t>
            </a:r>
            <a:r>
              <a:rPr lang="zh-CN" altLang="en-US" sz="2400" b="1" dirty="0">
                <a:solidFill>
                  <a:srgbClr val="C00000"/>
                </a:solidFill>
                <a:latin typeface="微软雅黑" panose="020B0503020204020204" pitchFamily="34" charset="-122"/>
                <a:ea typeface="微软雅黑" panose="020B0503020204020204" pitchFamily="34" charset="-122"/>
              </a:rPr>
              <a:t>：</a:t>
            </a:r>
            <a:r>
              <a:rPr lang="zh-CN" altLang="en-US" sz="2400" b="1" dirty="0">
                <a:solidFill>
                  <a:srgbClr val="116797"/>
                </a:solidFill>
                <a:latin typeface="微软雅黑" panose="020B0503020204020204" pitchFamily="34" charset="-122"/>
                <a:ea typeface="微软雅黑" panose="020B0503020204020204" pitchFamily="34" charset="-122"/>
              </a:rPr>
              <a:t>各类高校全覆盖、各个专业类全覆盖</a:t>
            </a:r>
            <a:endParaRPr lang="zh-CN" altLang="en-US" sz="2400" b="1" dirty="0">
              <a:solidFill>
                <a:srgbClr val="116797"/>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935596" y="-20538"/>
            <a:ext cx="4068452" cy="669863"/>
          </a:xfrm>
          <a:prstGeom prst="rect">
            <a:avLst/>
          </a:prstGeom>
          <a:noFill/>
          <a:ln>
            <a:noFill/>
          </a:ln>
        </p:spPr>
        <p:txBody>
          <a:bodyPr wrap="square" rtlCol="0">
            <a:spAutoFit/>
          </a:bodyPr>
          <a:lstStyle/>
          <a:p>
            <a:pPr eaLnBrk="0" hangingPunct="0">
              <a:lnSpc>
                <a:spcPct val="150000"/>
              </a:lnSpc>
            </a:pPr>
            <a:r>
              <a:rPr lang="en-US" altLang="zh-CN" sz="2800" b="1" dirty="0" smtClean="0">
                <a:ln w="11430"/>
                <a:solidFill>
                  <a:srgbClr val="116797"/>
                </a:solidFill>
                <a:latin typeface="微软雅黑" panose="020B0503020204020204" pitchFamily="34" charset="-122"/>
                <a:ea typeface="微软雅黑" panose="020B0503020204020204" pitchFamily="34" charset="-122"/>
              </a:rPr>
              <a:t>2.</a:t>
            </a:r>
            <a:r>
              <a:rPr lang="zh-CN" altLang="en-US" sz="2800" b="1" dirty="0" smtClean="0">
                <a:ln w="11430"/>
                <a:solidFill>
                  <a:srgbClr val="116797"/>
                </a:solidFill>
                <a:latin typeface="微软雅黑" panose="020B0503020204020204" pitchFamily="34" charset="-122"/>
                <a:ea typeface="微软雅黑" panose="020B0503020204020204" pitchFamily="34" charset="-122"/>
              </a:rPr>
              <a:t>高位推进一流专业建设</a:t>
            </a:r>
            <a:endParaRPr lang="zh-CN" altLang="en-US" sz="2800" b="1" dirty="0" smtClean="0">
              <a:ln w="11430"/>
              <a:solidFill>
                <a:srgbClr val="11679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内容占位符 2"/>
          <p:cNvSpPr txBox="1"/>
          <p:nvPr/>
        </p:nvSpPr>
        <p:spPr bwMode="auto">
          <a:xfrm>
            <a:off x="683568" y="1422753"/>
            <a:ext cx="8064896" cy="3453253"/>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Font typeface="Arial" panose="020B0604020202020204" pitchFamily="34" charset="0"/>
              <a:buChar char="•"/>
              <a:defRPr lang="zh-CN" altLang="en-US" sz="2800" kern="1200" dirty="0" smtClean="0">
                <a:solidFill>
                  <a:srgbClr val="002060"/>
                </a:solidFill>
                <a:latin typeface="黑体" panose="02010609060101010101" pitchFamily="49" charset="-122"/>
                <a:ea typeface="黑体" panose="02010609060101010101" pitchFamily="49" charset="-122"/>
                <a:cs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02060"/>
                </a:solidFill>
                <a:latin typeface="黑体" panose="02010609060101010101" pitchFamily="49" charset="-122"/>
                <a:ea typeface="黑体" panose="02010609060101010101" pitchFamily="49" charset="-122"/>
                <a:cs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114300" marR="0" lvl="1" indent="0" algn="l" defTabSz="914400" rtl="0" eaLnBrk="0" fontAlgn="base" latinLnBrk="0" hangingPunct="0">
              <a:lnSpc>
                <a:spcPct val="140000"/>
              </a:lnSpc>
              <a:spcBef>
                <a:spcPts val="0"/>
              </a:spcBef>
              <a:spcAft>
                <a:spcPct val="0"/>
              </a:spcAft>
              <a:buClrTx/>
              <a:buSzTx/>
              <a:buFont typeface="Arial" panose="020B0604020202020204" pitchFamily="34" charset="0"/>
              <a:buNone/>
              <a:defRPr/>
            </a:pPr>
            <a:r>
              <a:rPr kumimoji="0" lang="zh-CN" altLang="en-US" sz="22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面向各类高校：</a:t>
            </a:r>
            <a:endParaRPr kumimoji="0" lang="en-US" altLang="zh-CN" sz="22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endParaRPr>
          </a:p>
          <a:p>
            <a:pPr marL="514350" marR="0" lvl="2" indent="0" algn="l" defTabSz="914400" rtl="0" eaLnBrk="0" fontAlgn="base" latinLnBrk="0" hangingPunct="0">
              <a:lnSpc>
                <a:spcPct val="140000"/>
              </a:lnSpc>
              <a:spcBef>
                <a:spcPts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smtClean="0">
                <a:ln>
                  <a:noFill/>
                </a:ln>
                <a:solidFill>
                  <a:srgbClr val="116797"/>
                </a:solidFill>
                <a:effectLst/>
                <a:uLnTx/>
                <a:uFillTx/>
                <a:latin typeface="微软雅黑" panose="020B0503020204020204" pitchFamily="34" charset="-122"/>
                <a:ea typeface="微软雅黑" panose="020B0503020204020204" pitchFamily="34" charset="-122"/>
              </a:rPr>
              <a:t>突出专业建设，鼓励分类发展、特色发展，在不同类型高校建设一流专业（</a:t>
            </a:r>
            <a:r>
              <a:rPr kumimoji="0" lang="en-US" altLang="zh-CN" sz="1800" b="1" i="0" u="none" strike="noStrike" kern="1200" cap="none" spc="0" normalizeH="0" baseline="0" noProof="0" dirty="0" smtClean="0">
                <a:ln>
                  <a:noFill/>
                </a:ln>
                <a:solidFill>
                  <a:srgbClr val="116797"/>
                </a:solidFill>
                <a:effectLst/>
                <a:uLnTx/>
                <a:uFillTx/>
                <a:latin typeface="微软雅黑" panose="020B0503020204020204" pitchFamily="34" charset="-122"/>
                <a:ea typeface="微软雅黑" panose="020B0503020204020204" pitchFamily="34" charset="-122"/>
              </a:rPr>
              <a:t>2019</a:t>
            </a:r>
            <a:r>
              <a:rPr kumimoji="0" lang="zh-CN" altLang="en-US" sz="1800" b="1" i="0" u="none" strike="noStrike" kern="1200" cap="none" spc="0" normalizeH="0" baseline="0" noProof="0" dirty="0" smtClean="0">
                <a:ln>
                  <a:noFill/>
                </a:ln>
                <a:solidFill>
                  <a:srgbClr val="116797"/>
                </a:solidFill>
                <a:effectLst/>
                <a:uLnTx/>
                <a:uFillTx/>
                <a:latin typeface="微软雅黑" panose="020B0503020204020204" pitchFamily="34" charset="-122"/>
                <a:ea typeface="微软雅黑" panose="020B0503020204020204" pitchFamily="34" charset="-122"/>
              </a:rPr>
              <a:t>年：中央高校</a:t>
            </a:r>
            <a:r>
              <a:rPr kumimoji="0" lang="en-US" altLang="zh-CN" sz="1800" b="1" i="0" u="none" strike="noStrike" kern="1200" cap="none" spc="0" normalizeH="0" baseline="0" noProof="0" dirty="0" smtClean="0">
                <a:ln>
                  <a:noFill/>
                </a:ln>
                <a:solidFill>
                  <a:srgbClr val="116797"/>
                </a:solidFill>
                <a:effectLst/>
                <a:uLnTx/>
                <a:uFillTx/>
                <a:latin typeface="微软雅黑" panose="020B0503020204020204" pitchFamily="34" charset="-122"/>
                <a:ea typeface="微软雅黑" panose="020B0503020204020204" pitchFamily="34" charset="-122"/>
              </a:rPr>
              <a:t>1400</a:t>
            </a:r>
            <a:r>
              <a:rPr kumimoji="0" lang="zh-CN" altLang="en-US" sz="1800" b="1" i="0" u="none" strike="noStrike" kern="1200" cap="none" spc="0" normalizeH="0" baseline="0" noProof="0" dirty="0" smtClean="0">
                <a:ln>
                  <a:noFill/>
                </a:ln>
                <a:solidFill>
                  <a:srgbClr val="116797"/>
                </a:solidFill>
                <a:effectLst/>
                <a:uLnTx/>
                <a:uFillTx/>
                <a:latin typeface="微软雅黑" panose="020B0503020204020204" pitchFamily="34" charset="-122"/>
                <a:ea typeface="微软雅黑" panose="020B0503020204020204" pitchFamily="34" charset="-122"/>
              </a:rPr>
              <a:t>个专业点，地方高校</a:t>
            </a:r>
            <a:r>
              <a:rPr kumimoji="0" lang="en-US" altLang="zh-CN" sz="1800" b="1" i="0" u="none" strike="noStrike" kern="1200" cap="none" spc="0" normalizeH="0" baseline="0" noProof="0" dirty="0" smtClean="0">
                <a:ln>
                  <a:noFill/>
                </a:ln>
                <a:solidFill>
                  <a:srgbClr val="116797"/>
                </a:solidFill>
                <a:effectLst/>
                <a:uLnTx/>
                <a:uFillTx/>
                <a:latin typeface="微软雅黑" panose="020B0503020204020204" pitchFamily="34" charset="-122"/>
                <a:ea typeface="微软雅黑" panose="020B0503020204020204" pitchFamily="34" charset="-122"/>
              </a:rPr>
              <a:t>2000</a:t>
            </a:r>
            <a:r>
              <a:rPr kumimoji="0" lang="zh-CN" altLang="en-US" sz="1800" b="1" i="0" u="none" strike="noStrike" kern="1200" cap="none" spc="0" normalizeH="0" baseline="0" noProof="0" dirty="0" smtClean="0">
                <a:ln>
                  <a:noFill/>
                </a:ln>
                <a:solidFill>
                  <a:srgbClr val="116797"/>
                </a:solidFill>
                <a:effectLst/>
                <a:uLnTx/>
                <a:uFillTx/>
                <a:latin typeface="微软雅黑" panose="020B0503020204020204" pitchFamily="34" charset="-122"/>
                <a:ea typeface="微软雅黑" panose="020B0503020204020204" pitchFamily="34" charset="-122"/>
              </a:rPr>
              <a:t>个专业点）</a:t>
            </a:r>
            <a:endParaRPr kumimoji="0" lang="en-US" altLang="zh-CN" sz="1800" b="1" i="0" u="none" strike="noStrike" kern="1200" cap="none" spc="0" normalizeH="0" baseline="0" noProof="0" dirty="0" smtClean="0">
              <a:ln>
                <a:noFill/>
              </a:ln>
              <a:solidFill>
                <a:srgbClr val="116797"/>
              </a:solidFill>
              <a:effectLst/>
              <a:uLnTx/>
              <a:uFillTx/>
              <a:latin typeface="微软雅黑" panose="020B0503020204020204" pitchFamily="34" charset="-122"/>
              <a:ea typeface="微软雅黑" panose="020B0503020204020204" pitchFamily="34" charset="-122"/>
            </a:endParaRPr>
          </a:p>
          <a:p>
            <a:pPr marL="114300" marR="0" lvl="1" indent="0" algn="l" defTabSz="914400" rtl="0" eaLnBrk="0" fontAlgn="base" latinLnBrk="0" hangingPunct="0">
              <a:lnSpc>
                <a:spcPct val="140000"/>
              </a:lnSpc>
              <a:spcBef>
                <a:spcPts val="0"/>
              </a:spcBef>
              <a:spcAft>
                <a:spcPct val="0"/>
              </a:spcAft>
              <a:buClrTx/>
              <a:buSzTx/>
              <a:buFont typeface="Arial" panose="020B0604020202020204" pitchFamily="34" charset="0"/>
              <a:buNone/>
              <a:defRPr/>
            </a:pPr>
            <a:r>
              <a:rPr kumimoji="0" lang="zh-CN" altLang="en-US" sz="22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面向全部专业：</a:t>
            </a:r>
            <a:endParaRPr kumimoji="0" lang="en-US" altLang="zh-CN" sz="22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endParaRPr>
          </a:p>
          <a:p>
            <a:pPr marL="514350" marR="0" lvl="2" indent="0" algn="l" defTabSz="914400" rtl="0" eaLnBrk="0" fontAlgn="base" latinLnBrk="0" hangingPunct="0">
              <a:lnSpc>
                <a:spcPct val="140000"/>
              </a:lnSpc>
              <a:spcBef>
                <a:spcPts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smtClean="0">
                <a:ln>
                  <a:noFill/>
                </a:ln>
                <a:solidFill>
                  <a:srgbClr val="116797"/>
                </a:solidFill>
                <a:effectLst/>
                <a:uLnTx/>
                <a:uFillTx/>
                <a:latin typeface="微软雅黑" panose="020B0503020204020204" pitchFamily="34" charset="-122"/>
                <a:ea typeface="微软雅黑" panose="020B0503020204020204" pitchFamily="34" charset="-122"/>
              </a:rPr>
              <a:t>分批次启动，各专业比例基本平衡进行一流专业建设</a:t>
            </a:r>
            <a:r>
              <a:rPr kumimoji="0" lang="zh-CN" altLang="en-US" sz="12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a:t>
            </a:r>
            <a:r>
              <a:rPr kumimoji="0" lang="en-US" altLang="zh-CN" sz="12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20000/56821</a:t>
            </a:r>
            <a:r>
              <a:rPr kumimoji="0" lang="zh-CN" altLang="en-US" sz="12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a:t>
            </a:r>
            <a:endParaRPr kumimoji="0" lang="en-US" altLang="zh-CN" sz="12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endParaRPr>
          </a:p>
          <a:p>
            <a:pPr marL="114300" marR="0" lvl="1" indent="0" algn="l" defTabSz="914400" rtl="0" eaLnBrk="0" fontAlgn="base" latinLnBrk="0" hangingPunct="0">
              <a:lnSpc>
                <a:spcPct val="140000"/>
              </a:lnSpc>
              <a:spcBef>
                <a:spcPts val="0"/>
              </a:spcBef>
              <a:spcAft>
                <a:spcPct val="0"/>
              </a:spcAft>
              <a:buClrTx/>
              <a:buSzTx/>
              <a:buFont typeface="Arial" panose="020B0604020202020204" pitchFamily="34" charset="0"/>
              <a:buNone/>
              <a:defRPr/>
            </a:pPr>
            <a:r>
              <a:rPr kumimoji="0" lang="zh-CN" altLang="en-US" sz="22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突出示范领跑：</a:t>
            </a:r>
            <a:endParaRPr kumimoji="0" lang="en-US" altLang="zh-CN" sz="22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endParaRPr>
          </a:p>
          <a:p>
            <a:pPr marL="514350" marR="0" lvl="2" indent="0" algn="l" defTabSz="914400" rtl="0" eaLnBrk="0" fontAlgn="base" latinLnBrk="0" hangingPunct="0">
              <a:lnSpc>
                <a:spcPct val="140000"/>
              </a:lnSpc>
              <a:spcBef>
                <a:spcPts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smtClean="0">
                <a:ln>
                  <a:noFill/>
                </a:ln>
                <a:solidFill>
                  <a:srgbClr val="116797"/>
                </a:solidFill>
                <a:effectLst/>
                <a:uLnTx/>
                <a:uFillTx/>
                <a:latin typeface="微软雅黑" panose="020B0503020204020204" pitchFamily="34" charset="-122"/>
                <a:ea typeface="微软雅黑" panose="020B0503020204020204" pitchFamily="34" charset="-122"/>
              </a:rPr>
              <a:t>把一流专业建设“双万计划”作为调整优化专业结构的重要突破口大力发展</a:t>
            </a:r>
            <a:r>
              <a:rPr kumimoji="0" lang="zh-CN" altLang="en-US" sz="18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新工科、新医科、新农科、新文科</a:t>
            </a:r>
            <a:endParaRPr kumimoji="0" lang="en-US" altLang="zh-CN" sz="18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4" name="矩形 3"/>
          <p:cNvSpPr/>
          <p:nvPr/>
        </p:nvSpPr>
        <p:spPr>
          <a:xfrm>
            <a:off x="392750" y="588625"/>
            <a:ext cx="2682145" cy="719556"/>
          </a:xfrm>
          <a:prstGeom prst="rect">
            <a:avLst/>
          </a:prstGeom>
        </p:spPr>
        <p:txBody>
          <a:bodyPr wrap="none">
            <a:spAutoFit/>
          </a:bodyPr>
          <a:lstStyle/>
          <a:p>
            <a:pPr lvl="1">
              <a:lnSpc>
                <a:spcPct val="200000"/>
              </a:lnSpc>
            </a:pPr>
            <a:r>
              <a:rPr lang="en-US" altLang="zh-CN" sz="2400" b="1" dirty="0" smtClean="0">
                <a:solidFill>
                  <a:srgbClr val="C00000"/>
                </a:solidFill>
                <a:latin typeface="微软雅黑" panose="020B0503020204020204" pitchFamily="34" charset="-122"/>
                <a:ea typeface="微软雅黑" panose="020B0503020204020204" pitchFamily="34" charset="-122"/>
              </a:rPr>
              <a:t>（1）</a:t>
            </a:r>
            <a:r>
              <a:rPr lang="zh-CN" altLang="en-US" sz="2400" b="1" dirty="0" smtClean="0">
                <a:solidFill>
                  <a:srgbClr val="C00000"/>
                </a:solidFill>
                <a:latin typeface="微软雅黑" panose="020B0503020204020204" pitchFamily="34" charset="-122"/>
                <a:ea typeface="微软雅黑" panose="020B0503020204020204" pitchFamily="34" charset="-122"/>
              </a:rPr>
              <a:t>双万计划</a:t>
            </a:r>
            <a:endParaRPr lang="en-US" altLang="zh-CN" sz="2400" b="1" dirty="0" smtClean="0">
              <a:solidFill>
                <a:srgbClr val="C0000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935596" y="-20538"/>
            <a:ext cx="4068452" cy="669863"/>
          </a:xfrm>
          <a:prstGeom prst="rect">
            <a:avLst/>
          </a:prstGeom>
          <a:noFill/>
          <a:ln>
            <a:noFill/>
          </a:ln>
        </p:spPr>
        <p:txBody>
          <a:bodyPr wrap="square" rtlCol="0">
            <a:spAutoFit/>
          </a:bodyPr>
          <a:lstStyle/>
          <a:p>
            <a:pPr eaLnBrk="0" hangingPunct="0">
              <a:lnSpc>
                <a:spcPct val="150000"/>
              </a:lnSpc>
            </a:pPr>
            <a:r>
              <a:rPr lang="en-US" altLang="zh-CN" sz="2800" b="1" dirty="0" smtClean="0">
                <a:ln w="11430"/>
                <a:solidFill>
                  <a:srgbClr val="116797"/>
                </a:solidFill>
                <a:latin typeface="微软雅黑" panose="020B0503020204020204" pitchFamily="34" charset="-122"/>
                <a:ea typeface="微软雅黑" panose="020B0503020204020204" pitchFamily="34" charset="-122"/>
              </a:rPr>
              <a:t>2.</a:t>
            </a:r>
            <a:r>
              <a:rPr lang="zh-CN" altLang="en-US" sz="2800" b="1" dirty="0" smtClean="0">
                <a:ln w="11430"/>
                <a:solidFill>
                  <a:srgbClr val="116797"/>
                </a:solidFill>
                <a:latin typeface="微软雅黑" panose="020B0503020204020204" pitchFamily="34" charset="-122"/>
                <a:ea typeface="微软雅黑" panose="020B0503020204020204" pitchFamily="34" charset="-122"/>
              </a:rPr>
              <a:t>高位推进一流专业建设</a:t>
            </a:r>
            <a:endParaRPr lang="zh-CN" altLang="en-US" sz="2800" b="1" dirty="0" smtClean="0">
              <a:ln w="11430"/>
              <a:solidFill>
                <a:srgbClr val="11679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txBox="1"/>
          <p:nvPr/>
        </p:nvSpPr>
        <p:spPr>
          <a:xfrm>
            <a:off x="107504" y="1347614"/>
            <a:ext cx="5220072" cy="24688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Wingdings" panose="05000000000000000000" pitchFamily="2" charset="2"/>
              <a:buChar char="Ø"/>
            </a:pPr>
            <a:r>
              <a:rPr lang="zh-CN" altLang="en-US" sz="2000" b="1" dirty="0" smtClean="0">
                <a:solidFill>
                  <a:srgbClr val="C00000"/>
                </a:solidFill>
                <a:latin typeface="微软雅黑" panose="020B0503020204020204" pitchFamily="34" charset="-122"/>
                <a:ea typeface="微软雅黑" panose="020B0503020204020204" pitchFamily="34" charset="-122"/>
              </a:rPr>
              <a:t>保合格：</a:t>
            </a:r>
            <a:r>
              <a:rPr lang="zh-CN" altLang="en-US" sz="2000" b="1" dirty="0" smtClean="0">
                <a:solidFill>
                  <a:srgbClr val="116797"/>
                </a:solidFill>
                <a:latin typeface="微软雅黑" panose="020B0503020204020204" pitchFamily="34" charset="-122"/>
                <a:ea typeface="微软雅黑" panose="020B0503020204020204" pitchFamily="34" charset="-122"/>
              </a:rPr>
              <a:t>就是依据各校教学基本状态数据  </a:t>
            </a:r>
            <a:endParaRPr lang="en-US" altLang="zh-CN" sz="2000" b="1" dirty="0" smtClean="0">
              <a:solidFill>
                <a:srgbClr val="116797"/>
              </a:solidFill>
              <a:latin typeface="微软雅黑" panose="020B0503020204020204" pitchFamily="34" charset="-122"/>
              <a:ea typeface="微软雅黑" panose="020B0503020204020204" pitchFamily="34" charset="-122"/>
            </a:endParaRPr>
          </a:p>
          <a:p>
            <a:pPr>
              <a:spcBef>
                <a:spcPts val="0"/>
              </a:spcBef>
              <a:buNone/>
            </a:pPr>
            <a:r>
              <a:rPr lang="en-US" altLang="zh-CN" sz="2000" b="1" dirty="0" smtClean="0">
                <a:solidFill>
                  <a:srgbClr val="116797"/>
                </a:solidFill>
                <a:latin typeface="微软雅黑" panose="020B0503020204020204" pitchFamily="34" charset="-122"/>
                <a:ea typeface="微软雅黑" panose="020B0503020204020204" pitchFamily="34" charset="-122"/>
              </a:rPr>
              <a:t>                  </a:t>
            </a:r>
            <a:r>
              <a:rPr lang="zh-CN" altLang="en-US" sz="2000" b="1" dirty="0" smtClean="0">
                <a:solidFill>
                  <a:srgbClr val="116797"/>
                </a:solidFill>
                <a:latin typeface="微软雅黑" panose="020B0503020204020204" pitchFamily="34" charset="-122"/>
                <a:ea typeface="微软雅黑" panose="020B0503020204020204" pitchFamily="34" charset="-122"/>
              </a:rPr>
              <a:t>库情况，认证专业的基本质量、</a:t>
            </a:r>
            <a:endParaRPr lang="en-US" altLang="zh-CN" sz="2000" b="1" dirty="0" smtClean="0">
              <a:solidFill>
                <a:srgbClr val="116797"/>
              </a:solidFill>
              <a:latin typeface="微软雅黑" panose="020B0503020204020204" pitchFamily="34" charset="-122"/>
              <a:ea typeface="微软雅黑" panose="020B0503020204020204" pitchFamily="34" charset="-122"/>
            </a:endParaRPr>
          </a:p>
          <a:p>
            <a:pPr>
              <a:spcBef>
                <a:spcPts val="0"/>
              </a:spcBef>
              <a:buNone/>
            </a:pPr>
            <a:r>
              <a:rPr lang="en-US" altLang="zh-CN" sz="2000" b="1" dirty="0" smtClean="0">
                <a:solidFill>
                  <a:srgbClr val="116797"/>
                </a:solidFill>
                <a:latin typeface="微软雅黑" panose="020B0503020204020204" pitchFamily="34" charset="-122"/>
                <a:ea typeface="微软雅黑" panose="020B0503020204020204" pitchFamily="34" charset="-122"/>
              </a:rPr>
              <a:t>                  </a:t>
            </a:r>
            <a:r>
              <a:rPr lang="zh-CN" altLang="en-US" sz="2000" b="1" dirty="0" smtClean="0">
                <a:solidFill>
                  <a:srgbClr val="116797"/>
                </a:solidFill>
                <a:latin typeface="微软雅黑" panose="020B0503020204020204" pitchFamily="34" charset="-122"/>
                <a:ea typeface="微软雅黑" panose="020B0503020204020204" pitchFamily="34" charset="-122"/>
              </a:rPr>
              <a:t>基本条件、基本管理情况</a:t>
            </a:r>
            <a:endParaRPr lang="en-US" altLang="zh-CN" sz="2000" b="1" dirty="0" smtClean="0">
              <a:solidFill>
                <a:srgbClr val="116797"/>
              </a:solidFill>
              <a:latin typeface="微软雅黑" panose="020B0503020204020204" pitchFamily="34" charset="-122"/>
              <a:ea typeface="微软雅黑" panose="020B0503020204020204" pitchFamily="34" charset="-122"/>
            </a:endParaRPr>
          </a:p>
          <a:p>
            <a:pPr>
              <a:spcBef>
                <a:spcPts val="0"/>
              </a:spcBef>
              <a:buFont typeface="Wingdings" panose="05000000000000000000" pitchFamily="2" charset="2"/>
              <a:buChar char="Ø"/>
            </a:pPr>
            <a:r>
              <a:rPr lang="zh-CN" altLang="en-US" sz="2000" b="1" dirty="0" smtClean="0">
                <a:solidFill>
                  <a:srgbClr val="C00000"/>
                </a:solidFill>
                <a:latin typeface="微软雅黑" panose="020B0503020204020204" pitchFamily="34" charset="-122"/>
                <a:ea typeface="微软雅黑" panose="020B0503020204020204" pitchFamily="34" charset="-122"/>
              </a:rPr>
              <a:t>上水平：</a:t>
            </a:r>
            <a:r>
              <a:rPr lang="zh-CN" altLang="en-US" sz="2000" b="1" dirty="0" smtClean="0">
                <a:solidFill>
                  <a:srgbClr val="116797"/>
                </a:solidFill>
                <a:latin typeface="微软雅黑" panose="020B0503020204020204" pitchFamily="34" charset="-122"/>
                <a:ea typeface="微软雅黑" panose="020B0503020204020204" pitchFamily="34" charset="-122"/>
              </a:rPr>
              <a:t>依据</a:t>
            </a:r>
            <a:r>
              <a:rPr lang="en-US" altLang="zh-CN" sz="2000" b="1" dirty="0" smtClean="0">
                <a:solidFill>
                  <a:srgbClr val="116797"/>
                </a:solidFill>
                <a:latin typeface="微软雅黑" panose="020B0503020204020204" pitchFamily="34" charset="-122"/>
                <a:ea typeface="微软雅黑" panose="020B0503020204020204" pitchFamily="34" charset="-122"/>
              </a:rPr>
              <a:t>《</a:t>
            </a:r>
            <a:r>
              <a:rPr lang="zh-CN" altLang="en-US" sz="2000" b="1" dirty="0" smtClean="0">
                <a:solidFill>
                  <a:srgbClr val="116797"/>
                </a:solidFill>
                <a:latin typeface="微软雅黑" panose="020B0503020204020204" pitchFamily="34" charset="-122"/>
                <a:ea typeface="微软雅黑" panose="020B0503020204020204" pitchFamily="34" charset="-122"/>
              </a:rPr>
              <a:t>高等学校国家专业类教学</a:t>
            </a:r>
            <a:endParaRPr lang="en-US" altLang="zh-CN" sz="2000" b="1" dirty="0" smtClean="0">
              <a:solidFill>
                <a:srgbClr val="116797"/>
              </a:solidFill>
              <a:latin typeface="微软雅黑" panose="020B0503020204020204" pitchFamily="34" charset="-122"/>
              <a:ea typeface="微软雅黑" panose="020B0503020204020204" pitchFamily="34" charset="-122"/>
            </a:endParaRPr>
          </a:p>
          <a:p>
            <a:pPr>
              <a:spcBef>
                <a:spcPts val="0"/>
              </a:spcBef>
              <a:buNone/>
            </a:pPr>
            <a:r>
              <a:rPr lang="en-US" altLang="zh-CN" sz="2000" b="1" dirty="0" smtClean="0">
                <a:solidFill>
                  <a:srgbClr val="116797"/>
                </a:solidFill>
                <a:latin typeface="微软雅黑" panose="020B0503020204020204" pitchFamily="34" charset="-122"/>
                <a:ea typeface="微软雅黑" panose="020B0503020204020204" pitchFamily="34" charset="-122"/>
              </a:rPr>
              <a:t>                  </a:t>
            </a:r>
            <a:r>
              <a:rPr lang="zh-CN" altLang="en-US" sz="2000" b="1" dirty="0" smtClean="0">
                <a:solidFill>
                  <a:srgbClr val="116797"/>
                </a:solidFill>
                <a:latin typeface="微软雅黑" panose="020B0503020204020204" pitchFamily="34" charset="-122"/>
                <a:ea typeface="微软雅黑" panose="020B0503020204020204" pitchFamily="34" charset="-122"/>
              </a:rPr>
              <a:t>质量标准</a:t>
            </a:r>
            <a:r>
              <a:rPr lang="en-US" altLang="zh-CN" sz="2000" b="1" dirty="0" smtClean="0">
                <a:solidFill>
                  <a:srgbClr val="116797"/>
                </a:solidFill>
                <a:latin typeface="微软雅黑" panose="020B0503020204020204" pitchFamily="34" charset="-122"/>
                <a:ea typeface="微软雅黑" panose="020B0503020204020204" pitchFamily="34" charset="-122"/>
              </a:rPr>
              <a:t>》</a:t>
            </a:r>
            <a:r>
              <a:rPr lang="zh-CN" altLang="en-US" sz="2000" b="1" dirty="0" smtClean="0">
                <a:solidFill>
                  <a:srgbClr val="116797"/>
                </a:solidFill>
                <a:latin typeface="微软雅黑" panose="020B0503020204020204" pitchFamily="34" charset="-122"/>
                <a:ea typeface="微软雅黑" panose="020B0503020204020204" pitchFamily="34" charset="-122"/>
              </a:rPr>
              <a:t>，对照完善学校人才</a:t>
            </a:r>
            <a:endParaRPr lang="en-US" altLang="zh-CN" sz="2000" b="1" dirty="0" smtClean="0">
              <a:solidFill>
                <a:srgbClr val="116797"/>
              </a:solidFill>
              <a:latin typeface="微软雅黑" panose="020B0503020204020204" pitchFamily="34" charset="-122"/>
              <a:ea typeface="微软雅黑" panose="020B0503020204020204" pitchFamily="34" charset="-122"/>
            </a:endParaRPr>
          </a:p>
          <a:p>
            <a:pPr>
              <a:spcBef>
                <a:spcPts val="0"/>
              </a:spcBef>
              <a:buNone/>
            </a:pPr>
            <a:r>
              <a:rPr lang="en-US" altLang="zh-CN" sz="2000" b="1" dirty="0" smtClean="0">
                <a:solidFill>
                  <a:srgbClr val="116797"/>
                </a:solidFill>
                <a:latin typeface="微软雅黑" panose="020B0503020204020204" pitchFamily="34" charset="-122"/>
                <a:ea typeface="微软雅黑" panose="020B0503020204020204" pitchFamily="34" charset="-122"/>
              </a:rPr>
              <a:t>                  </a:t>
            </a:r>
            <a:r>
              <a:rPr lang="zh-CN" altLang="en-US" sz="2000" b="1" dirty="0" smtClean="0">
                <a:solidFill>
                  <a:srgbClr val="116797"/>
                </a:solidFill>
                <a:latin typeface="微软雅黑" panose="020B0503020204020204" pitchFamily="34" charset="-122"/>
                <a:ea typeface="微软雅黑" panose="020B0503020204020204" pitchFamily="34" charset="-122"/>
              </a:rPr>
              <a:t>培养方案，深化专业教学改革。</a:t>
            </a:r>
            <a:endParaRPr lang="zh-CN" altLang="en-US" sz="2000" b="1" dirty="0" smtClean="0">
              <a:solidFill>
                <a:srgbClr val="116797"/>
              </a:solidFill>
              <a:latin typeface="微软雅黑" panose="020B0503020204020204" pitchFamily="34" charset="-122"/>
              <a:ea typeface="微软雅黑" panose="020B0503020204020204" pitchFamily="34" charset="-122"/>
            </a:endParaRPr>
          </a:p>
          <a:p>
            <a:pPr marL="0" indent="0">
              <a:spcBef>
                <a:spcPts val="0"/>
              </a:spcBef>
              <a:buNone/>
            </a:pPr>
            <a:r>
              <a:rPr lang="zh-CN" altLang="en-US" sz="2000" b="1" dirty="0" smtClean="0">
                <a:solidFill>
                  <a:srgbClr val="116797"/>
                </a:solidFill>
                <a:latin typeface="微软雅黑" panose="020B0503020204020204" pitchFamily="34" charset="-122"/>
                <a:ea typeface="微软雅黑" panose="020B0503020204020204" pitchFamily="34" charset="-122"/>
              </a:rPr>
              <a:t>               “规矩”和“底线”</a:t>
            </a:r>
            <a:endParaRPr lang="zh-CN" altLang="en-US" sz="2000" b="1" dirty="0" smtClean="0">
              <a:solidFill>
                <a:srgbClr val="116797"/>
              </a:solidFill>
              <a:latin typeface="微软雅黑" panose="020B0503020204020204" pitchFamily="34" charset="-122"/>
              <a:ea typeface="微软雅黑" panose="020B0503020204020204" pitchFamily="34" charset="-122"/>
            </a:endParaRPr>
          </a:p>
          <a:p>
            <a:pPr marL="0" indent="0">
              <a:spcBef>
                <a:spcPts val="0"/>
              </a:spcBef>
              <a:buNone/>
            </a:pPr>
            <a:r>
              <a:rPr lang="zh-CN" altLang="en-US" sz="2000" b="1" dirty="0" smtClean="0">
                <a:solidFill>
                  <a:srgbClr val="116797"/>
                </a:solidFill>
                <a:latin typeface="微软雅黑" panose="020B0503020204020204" pitchFamily="34" charset="-122"/>
                <a:ea typeface="微软雅黑" panose="020B0503020204020204" pitchFamily="34" charset="-122"/>
              </a:rPr>
              <a:t>               “空间”和“目标”</a:t>
            </a:r>
            <a:endParaRPr lang="zh-CN" altLang="en-US" sz="2000" b="1" dirty="0" smtClean="0">
              <a:solidFill>
                <a:srgbClr val="116797"/>
              </a:solidFill>
              <a:latin typeface="微软雅黑" panose="020B0503020204020204" pitchFamily="34" charset="-122"/>
              <a:ea typeface="微软雅黑" panose="020B0503020204020204" pitchFamily="34" charset="-122"/>
            </a:endParaRPr>
          </a:p>
          <a:p>
            <a:pPr>
              <a:spcBef>
                <a:spcPts val="0"/>
              </a:spcBef>
              <a:buNone/>
            </a:pPr>
            <a:r>
              <a:rPr lang="zh-CN" altLang="en-US" sz="2000" b="1" dirty="0" smtClean="0">
                <a:solidFill>
                  <a:srgbClr val="116797"/>
                </a:solidFill>
                <a:latin typeface="微软雅黑" panose="020B0503020204020204" pitchFamily="34" charset="-122"/>
                <a:ea typeface="微软雅黑" panose="020B0503020204020204" pitchFamily="34" charset="-122"/>
              </a:rPr>
              <a:t>                  保底不封顶，促进专业特色发展。</a:t>
            </a:r>
            <a:endParaRPr lang="zh-CN" altLang="en-US" sz="2000" b="1" dirty="0" smtClean="0">
              <a:solidFill>
                <a:srgbClr val="116797"/>
              </a:solidFill>
              <a:latin typeface="微软雅黑" panose="020B0503020204020204" pitchFamily="34" charset="-122"/>
              <a:ea typeface="微软雅黑" panose="020B0503020204020204" pitchFamily="34" charset="-122"/>
            </a:endParaRPr>
          </a:p>
          <a:p>
            <a:pPr>
              <a:spcBef>
                <a:spcPts val="0"/>
              </a:spcBef>
              <a:buFont typeface="Wingdings" panose="05000000000000000000" pitchFamily="2" charset="2"/>
              <a:buChar char="Ø"/>
            </a:pPr>
            <a:r>
              <a:rPr lang="zh-CN" altLang="en-US" sz="2000" b="1" dirty="0" smtClean="0">
                <a:solidFill>
                  <a:srgbClr val="C00000"/>
                </a:solidFill>
                <a:latin typeface="微软雅黑" panose="020B0503020204020204" pitchFamily="34" charset="-122"/>
                <a:ea typeface="微软雅黑" panose="020B0503020204020204" pitchFamily="34" charset="-122"/>
              </a:rPr>
              <a:t>追卓越：</a:t>
            </a:r>
            <a:r>
              <a:rPr lang="zh-CN" altLang="en-US" sz="2000" b="1" dirty="0" smtClean="0">
                <a:solidFill>
                  <a:srgbClr val="116797"/>
                </a:solidFill>
                <a:latin typeface="微软雅黑" panose="020B0503020204020204" pitchFamily="34" charset="-122"/>
                <a:ea typeface="微软雅黑" panose="020B0503020204020204" pitchFamily="34" charset="-122"/>
              </a:rPr>
              <a:t>就是实施国际实质等效的专业认</a:t>
            </a:r>
            <a:endParaRPr lang="en-US" altLang="zh-CN" sz="2000" b="1" dirty="0" smtClean="0">
              <a:solidFill>
                <a:srgbClr val="116797"/>
              </a:solidFill>
              <a:latin typeface="微软雅黑" panose="020B0503020204020204" pitchFamily="34" charset="-122"/>
              <a:ea typeface="微软雅黑" panose="020B0503020204020204" pitchFamily="34" charset="-122"/>
            </a:endParaRPr>
          </a:p>
          <a:p>
            <a:pPr>
              <a:spcBef>
                <a:spcPts val="0"/>
              </a:spcBef>
              <a:buNone/>
            </a:pPr>
            <a:r>
              <a:rPr lang="en-US" altLang="zh-CN" sz="2000" b="1" dirty="0" smtClean="0">
                <a:solidFill>
                  <a:srgbClr val="116797"/>
                </a:solidFill>
                <a:latin typeface="微软雅黑" panose="020B0503020204020204" pitchFamily="34" charset="-122"/>
                <a:ea typeface="微软雅黑" panose="020B0503020204020204" pitchFamily="34" charset="-122"/>
              </a:rPr>
              <a:t>                  </a:t>
            </a:r>
            <a:r>
              <a:rPr lang="zh-CN" altLang="en-US" sz="2000" b="1" dirty="0" smtClean="0">
                <a:solidFill>
                  <a:srgbClr val="116797"/>
                </a:solidFill>
                <a:latin typeface="微软雅黑" panose="020B0503020204020204" pitchFamily="34" charset="-122"/>
                <a:ea typeface="微软雅黑" panose="020B0503020204020204" pitchFamily="34" charset="-122"/>
              </a:rPr>
              <a:t>证，以评促强，打造一流专业。</a:t>
            </a:r>
            <a:endParaRPr lang="zh-CN" altLang="en-US" sz="2000" b="1" dirty="0" smtClean="0">
              <a:solidFill>
                <a:srgbClr val="116797"/>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cstate="print"/>
          <a:stretch>
            <a:fillRect/>
          </a:stretch>
        </p:blipFill>
        <p:spPr>
          <a:xfrm>
            <a:off x="5399584" y="1975148"/>
            <a:ext cx="3564904" cy="2468810"/>
          </a:xfrm>
          <a:prstGeom prst="rect">
            <a:avLst/>
          </a:prstGeom>
        </p:spPr>
      </p:pic>
      <p:sp>
        <p:nvSpPr>
          <p:cNvPr id="10" name="矩形 9"/>
          <p:cNvSpPr/>
          <p:nvPr/>
        </p:nvSpPr>
        <p:spPr>
          <a:xfrm>
            <a:off x="176726" y="484042"/>
            <a:ext cx="2682145" cy="719556"/>
          </a:xfrm>
          <a:prstGeom prst="rect">
            <a:avLst/>
          </a:prstGeom>
        </p:spPr>
        <p:txBody>
          <a:bodyPr wrap="none">
            <a:spAutoFit/>
          </a:bodyPr>
          <a:lstStyle/>
          <a:p>
            <a:pPr lvl="1">
              <a:lnSpc>
                <a:spcPct val="200000"/>
              </a:lnSpc>
            </a:pPr>
            <a:r>
              <a:rPr lang="en-US" altLang="zh-CN" sz="2400" b="1" dirty="0" smtClean="0">
                <a:solidFill>
                  <a:srgbClr val="C00000"/>
                </a:solidFill>
                <a:latin typeface="微软雅黑" panose="020B0503020204020204" pitchFamily="34" charset="-122"/>
                <a:ea typeface="微软雅黑" panose="020B0503020204020204" pitchFamily="34" charset="-122"/>
              </a:rPr>
              <a:t>（2）</a:t>
            </a:r>
            <a:r>
              <a:rPr lang="zh-CN" altLang="en-US" sz="2400" b="1" dirty="0" smtClean="0">
                <a:solidFill>
                  <a:srgbClr val="C00000"/>
                </a:solidFill>
                <a:latin typeface="微软雅黑" panose="020B0503020204020204" pitchFamily="34" charset="-122"/>
                <a:ea typeface="微软雅黑" panose="020B0503020204020204" pitchFamily="34" charset="-122"/>
              </a:rPr>
              <a:t>三级认证</a:t>
            </a:r>
            <a:endParaRPr lang="en-US" altLang="zh-CN" sz="2400" b="1" dirty="0">
              <a:solidFill>
                <a:srgbClr val="C0000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935596" y="-20538"/>
            <a:ext cx="4068452" cy="669863"/>
          </a:xfrm>
          <a:prstGeom prst="rect">
            <a:avLst/>
          </a:prstGeom>
          <a:noFill/>
          <a:ln>
            <a:noFill/>
          </a:ln>
        </p:spPr>
        <p:txBody>
          <a:bodyPr wrap="square" rtlCol="0">
            <a:spAutoFit/>
          </a:bodyPr>
          <a:lstStyle/>
          <a:p>
            <a:pPr eaLnBrk="0" hangingPunct="0">
              <a:lnSpc>
                <a:spcPct val="150000"/>
              </a:lnSpc>
            </a:pPr>
            <a:r>
              <a:rPr lang="en-US" altLang="zh-CN" sz="2800" b="1" dirty="0" smtClean="0">
                <a:ln w="11430"/>
                <a:solidFill>
                  <a:srgbClr val="116797"/>
                </a:solidFill>
                <a:latin typeface="微软雅黑" panose="020B0503020204020204" pitchFamily="34" charset="-122"/>
                <a:ea typeface="微软雅黑" panose="020B0503020204020204" pitchFamily="34" charset="-122"/>
              </a:rPr>
              <a:t>2.</a:t>
            </a:r>
            <a:r>
              <a:rPr lang="zh-CN" altLang="en-US" sz="2800" b="1" dirty="0" smtClean="0">
                <a:ln w="11430"/>
                <a:solidFill>
                  <a:srgbClr val="116797"/>
                </a:solidFill>
                <a:latin typeface="微软雅黑" panose="020B0503020204020204" pitchFamily="34" charset="-122"/>
                <a:ea typeface="微软雅黑" panose="020B0503020204020204" pitchFamily="34" charset="-122"/>
              </a:rPr>
              <a:t>高位推进一流专业建设</a:t>
            </a:r>
            <a:endParaRPr lang="zh-CN" altLang="en-US" sz="2800" b="1" dirty="0" smtClean="0">
              <a:ln w="11430"/>
              <a:solidFill>
                <a:srgbClr val="116797"/>
              </a:solidFill>
              <a:latin typeface="微软雅黑" panose="020B0503020204020204" pitchFamily="34" charset="-122"/>
              <a:ea typeface="微软雅黑" panose="020B0503020204020204" pitchFamily="34" charset="-122"/>
            </a:endParaRPr>
          </a:p>
        </p:txBody>
      </p:sp>
      <p:sp>
        <p:nvSpPr>
          <p:cNvPr id="7" name="矩形 6"/>
          <p:cNvSpPr/>
          <p:nvPr/>
        </p:nvSpPr>
        <p:spPr>
          <a:xfrm>
            <a:off x="176726" y="1347614"/>
            <a:ext cx="5150850" cy="3456384"/>
          </a:xfrm>
          <a:prstGeom prst="rect">
            <a:avLst/>
          </a:prstGeom>
          <a:ln>
            <a:solidFill>
              <a:srgbClr val="C00000"/>
            </a:solidFill>
          </a:ln>
        </p:spPr>
        <p:txBody>
          <a:bodyPr wrap="square">
            <a:noAutofit/>
          </a:bodyPr>
          <a:lstStyle/>
          <a:p>
            <a:pPr>
              <a:lnSpc>
                <a:spcPct val="150000"/>
              </a:lnSpc>
            </a:pPr>
            <a:endParaRPr lang="zh-CN" altLang="en-US" sz="2000" b="1" dirty="0">
              <a:solidFill>
                <a:srgbClr val="11679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H_Others_2"/>
          <p:cNvSpPr/>
          <p:nvPr>
            <p:custDataLst>
              <p:tags r:id="rId1"/>
            </p:custDataLst>
          </p:nvPr>
        </p:nvSpPr>
        <p:spPr bwMode="auto">
          <a:xfrm>
            <a:off x="179512" y="1526425"/>
            <a:ext cx="1224136" cy="2341469"/>
          </a:xfrm>
          <a:custGeom>
            <a:avLst/>
            <a:gdLst>
              <a:gd name="T0" fmla="*/ 2147483646 w 3056"/>
              <a:gd name="T1" fmla="*/ 2147483646 h 5429"/>
              <a:gd name="T2" fmla="*/ 2147483646 w 3056"/>
              <a:gd name="T3" fmla="*/ 2147483646 h 5429"/>
              <a:gd name="T4" fmla="*/ 2147483646 w 3056"/>
              <a:gd name="T5" fmla="*/ 388832290 h 5429"/>
              <a:gd name="T6" fmla="*/ 2147483646 w 3056"/>
              <a:gd name="T7" fmla="*/ 345615213 h 5429"/>
              <a:gd name="T8" fmla="*/ 2147483646 w 3056"/>
              <a:gd name="T9" fmla="*/ 2147483646 h 5429"/>
              <a:gd name="T10" fmla="*/ 2147483646 w 3056"/>
              <a:gd name="T11" fmla="*/ 2147483646 h 5429"/>
              <a:gd name="T12" fmla="*/ 2147483646 w 3056"/>
              <a:gd name="T13" fmla="*/ 2147483646 h 5429"/>
              <a:gd name="T14" fmla="*/ 2147483646 w 3056"/>
              <a:gd name="T15" fmla="*/ 2147483646 h 5429"/>
              <a:gd name="T16" fmla="*/ 2147483646 w 3056"/>
              <a:gd name="T17" fmla="*/ 2147483646 h 5429"/>
              <a:gd name="T18" fmla="*/ 2147483646 w 3056"/>
              <a:gd name="T19" fmla="*/ 2147483646 h 5429"/>
              <a:gd name="T20" fmla="*/ 475747481 w 3056"/>
              <a:gd name="T21" fmla="*/ 2147483646 h 5429"/>
              <a:gd name="T22" fmla="*/ 432463999 w 3056"/>
              <a:gd name="T23" fmla="*/ 2147483646 h 5429"/>
              <a:gd name="T24" fmla="*/ 2147483646 w 3056"/>
              <a:gd name="T25" fmla="*/ 2147483646 h 5429"/>
              <a:gd name="T26" fmla="*/ 2147483646 w 3056"/>
              <a:gd name="T27" fmla="*/ 2147483646 h 5429"/>
              <a:gd name="T28" fmla="*/ 2147483646 w 3056"/>
              <a:gd name="T29" fmla="*/ 2147483646 h 5429"/>
              <a:gd name="T30" fmla="*/ 2147483646 w 3056"/>
              <a:gd name="T31" fmla="*/ 2147483646 h 5429"/>
              <a:gd name="T32" fmla="*/ 2147483646 w 3056"/>
              <a:gd name="T33" fmla="*/ 2147483646 h 5429"/>
              <a:gd name="T34" fmla="*/ 2147483646 w 3056"/>
              <a:gd name="T35" fmla="*/ 2147483646 h 5429"/>
              <a:gd name="T36" fmla="*/ 2147483646 w 3056"/>
              <a:gd name="T37" fmla="*/ 2147483646 h 5429"/>
              <a:gd name="T38" fmla="*/ 2147483646 w 3056"/>
              <a:gd name="T39" fmla="*/ 2147483646 h 5429"/>
              <a:gd name="T40" fmla="*/ 2147483646 w 3056"/>
              <a:gd name="T41" fmla="*/ 2147483646 h 5429"/>
              <a:gd name="T42" fmla="*/ 2147483646 w 3056"/>
              <a:gd name="T43" fmla="*/ 2147483646 h 5429"/>
              <a:gd name="T44" fmla="*/ 2147483646 w 3056"/>
              <a:gd name="T45" fmla="*/ 2147483646 h 5429"/>
              <a:gd name="T46" fmla="*/ 2147483646 w 3056"/>
              <a:gd name="T47" fmla="*/ 2147483646 h 5429"/>
              <a:gd name="T48" fmla="*/ 2147483646 w 3056"/>
              <a:gd name="T49" fmla="*/ 2147483646 h 5429"/>
              <a:gd name="T50" fmla="*/ 2147483646 w 3056"/>
              <a:gd name="T51" fmla="*/ 2147483646 h 5429"/>
              <a:gd name="T52" fmla="*/ 2147483646 w 3056"/>
              <a:gd name="T53" fmla="*/ 2147483646 h 5429"/>
              <a:gd name="T54" fmla="*/ 2147483646 w 3056"/>
              <a:gd name="T55" fmla="*/ 2147483646 h 5429"/>
              <a:gd name="T56" fmla="*/ 2147483646 w 3056"/>
              <a:gd name="T57" fmla="*/ 2147483646 h 5429"/>
              <a:gd name="T58" fmla="*/ 2147483646 w 3056"/>
              <a:gd name="T59" fmla="*/ 2147483646 h 5429"/>
              <a:gd name="T60" fmla="*/ 2147483646 w 3056"/>
              <a:gd name="T61" fmla="*/ 2147483646 h 5429"/>
              <a:gd name="T62" fmla="*/ 2147483646 w 3056"/>
              <a:gd name="T63" fmla="*/ 2147483646 h 5429"/>
              <a:gd name="T64" fmla="*/ 2147483646 w 3056"/>
              <a:gd name="T65" fmla="*/ 2147483646 h 5429"/>
              <a:gd name="T66" fmla="*/ 2147483646 w 3056"/>
              <a:gd name="T67" fmla="*/ 2147483646 h 5429"/>
              <a:gd name="T68" fmla="*/ 2147483646 w 3056"/>
              <a:gd name="T69" fmla="*/ 2147483646 h 5429"/>
              <a:gd name="T70" fmla="*/ 2147483646 w 3056"/>
              <a:gd name="T71" fmla="*/ 2147483646 h 5429"/>
              <a:gd name="T72" fmla="*/ 2147483646 w 3056"/>
              <a:gd name="T73" fmla="*/ 2147483646 h 5429"/>
              <a:gd name="T74" fmla="*/ 2147483646 w 3056"/>
              <a:gd name="T75" fmla="*/ 2147483646 h 5429"/>
              <a:gd name="T76" fmla="*/ 2147483646 w 3056"/>
              <a:gd name="T77" fmla="*/ 2147483646 h 5429"/>
              <a:gd name="T78" fmla="*/ 2147483646 w 3056"/>
              <a:gd name="T79" fmla="*/ 2147483646 h 5429"/>
              <a:gd name="T80" fmla="*/ 2147483646 w 3056"/>
              <a:gd name="T81" fmla="*/ 2147483646 h 5429"/>
              <a:gd name="T82" fmla="*/ 2147483646 w 3056"/>
              <a:gd name="T83" fmla="*/ 2147483646 h 5429"/>
              <a:gd name="T84" fmla="*/ 2147483646 w 3056"/>
              <a:gd name="T85" fmla="*/ 2147483646 h 5429"/>
              <a:gd name="T86" fmla="*/ 2147483646 w 3056"/>
              <a:gd name="T87" fmla="*/ 2147483646 h 5429"/>
              <a:gd name="T88" fmla="*/ 2147483646 w 3056"/>
              <a:gd name="T89" fmla="*/ 2147483646 h 5429"/>
              <a:gd name="T90" fmla="*/ 2147483646 w 3056"/>
              <a:gd name="T91" fmla="*/ 2147483646 h 5429"/>
              <a:gd name="T92" fmla="*/ 2147483646 w 3056"/>
              <a:gd name="T93" fmla="*/ 2147483646 h 5429"/>
              <a:gd name="T94" fmla="*/ 2147483646 w 3056"/>
              <a:gd name="T95" fmla="*/ 2147483646 h 5429"/>
              <a:gd name="T96" fmla="*/ 2147483646 w 3056"/>
              <a:gd name="T97" fmla="*/ 2147483646 h 5429"/>
              <a:gd name="T98" fmla="*/ 2147483646 w 3056"/>
              <a:gd name="T99" fmla="*/ 2147483646 h 5429"/>
              <a:gd name="T100" fmla="*/ 2147483646 w 3056"/>
              <a:gd name="T101" fmla="*/ 2147483646 h 5429"/>
              <a:gd name="T102" fmla="*/ 2147483646 w 3056"/>
              <a:gd name="T103" fmla="*/ 2147483646 h 5429"/>
              <a:gd name="T104" fmla="*/ 2147483646 w 3056"/>
              <a:gd name="T105" fmla="*/ 2147483646 h 5429"/>
              <a:gd name="T106" fmla="*/ 2147483646 w 3056"/>
              <a:gd name="T107" fmla="*/ 2147483646 h 5429"/>
              <a:gd name="T108" fmla="*/ 2147483646 w 3056"/>
              <a:gd name="T109" fmla="*/ 2147483646 h 5429"/>
              <a:gd name="T110" fmla="*/ 2147483646 w 3056"/>
              <a:gd name="T111" fmla="*/ 2147483646 h 5429"/>
              <a:gd name="T112" fmla="*/ 2147483646 w 3056"/>
              <a:gd name="T113" fmla="*/ 2147483646 h 5429"/>
              <a:gd name="T114" fmla="*/ 2147483646 w 3056"/>
              <a:gd name="T115" fmla="*/ 2147483646 h 5429"/>
              <a:gd name="T116" fmla="*/ 2147483646 w 3056"/>
              <a:gd name="T117" fmla="*/ 2147483646 h 5429"/>
              <a:gd name="T118" fmla="*/ 2147483646 w 3056"/>
              <a:gd name="T119" fmla="*/ 2147483646 h 5429"/>
              <a:gd name="T120" fmla="*/ 2147483646 w 3056"/>
              <a:gd name="T121" fmla="*/ 2147483646 h 54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56" h="5429">
                <a:moveTo>
                  <a:pt x="2609" y="448"/>
                </a:moveTo>
                <a:lnTo>
                  <a:pt x="2609" y="448"/>
                </a:lnTo>
                <a:lnTo>
                  <a:pt x="2575" y="415"/>
                </a:lnTo>
                <a:lnTo>
                  <a:pt x="2538" y="383"/>
                </a:lnTo>
                <a:lnTo>
                  <a:pt x="2503" y="352"/>
                </a:lnTo>
                <a:lnTo>
                  <a:pt x="2465" y="322"/>
                </a:lnTo>
                <a:lnTo>
                  <a:pt x="2426" y="293"/>
                </a:lnTo>
                <a:lnTo>
                  <a:pt x="2388" y="265"/>
                </a:lnTo>
                <a:lnTo>
                  <a:pt x="2348" y="239"/>
                </a:lnTo>
                <a:lnTo>
                  <a:pt x="2307" y="213"/>
                </a:lnTo>
                <a:lnTo>
                  <a:pt x="2266" y="190"/>
                </a:lnTo>
                <a:lnTo>
                  <a:pt x="2224" y="168"/>
                </a:lnTo>
                <a:lnTo>
                  <a:pt x="2182" y="146"/>
                </a:lnTo>
                <a:lnTo>
                  <a:pt x="2138" y="127"/>
                </a:lnTo>
                <a:lnTo>
                  <a:pt x="2095" y="108"/>
                </a:lnTo>
                <a:lnTo>
                  <a:pt x="2049" y="91"/>
                </a:lnTo>
                <a:lnTo>
                  <a:pt x="2005" y="75"/>
                </a:lnTo>
                <a:lnTo>
                  <a:pt x="1960" y="61"/>
                </a:lnTo>
                <a:lnTo>
                  <a:pt x="1907" y="46"/>
                </a:lnTo>
                <a:lnTo>
                  <a:pt x="1853" y="34"/>
                </a:lnTo>
                <a:lnTo>
                  <a:pt x="1800" y="24"/>
                </a:lnTo>
                <a:lnTo>
                  <a:pt x="1746" y="15"/>
                </a:lnTo>
                <a:lnTo>
                  <a:pt x="1692" y="9"/>
                </a:lnTo>
                <a:lnTo>
                  <a:pt x="1638" y="3"/>
                </a:lnTo>
                <a:lnTo>
                  <a:pt x="1582" y="1"/>
                </a:lnTo>
                <a:lnTo>
                  <a:pt x="1527" y="0"/>
                </a:lnTo>
                <a:lnTo>
                  <a:pt x="1490" y="0"/>
                </a:lnTo>
                <a:lnTo>
                  <a:pt x="1451" y="2"/>
                </a:lnTo>
                <a:lnTo>
                  <a:pt x="1413" y="4"/>
                </a:lnTo>
                <a:lnTo>
                  <a:pt x="1376" y="8"/>
                </a:lnTo>
                <a:lnTo>
                  <a:pt x="1338" y="11"/>
                </a:lnTo>
                <a:lnTo>
                  <a:pt x="1302" y="17"/>
                </a:lnTo>
                <a:lnTo>
                  <a:pt x="1264" y="22"/>
                </a:lnTo>
                <a:lnTo>
                  <a:pt x="1227" y="29"/>
                </a:lnTo>
                <a:lnTo>
                  <a:pt x="1191" y="36"/>
                </a:lnTo>
                <a:lnTo>
                  <a:pt x="1154" y="45"/>
                </a:lnTo>
                <a:lnTo>
                  <a:pt x="1118" y="55"/>
                </a:lnTo>
                <a:lnTo>
                  <a:pt x="1083" y="65"/>
                </a:lnTo>
                <a:lnTo>
                  <a:pt x="1047" y="76"/>
                </a:lnTo>
                <a:lnTo>
                  <a:pt x="1012" y="88"/>
                </a:lnTo>
                <a:lnTo>
                  <a:pt x="977" y="102"/>
                </a:lnTo>
                <a:lnTo>
                  <a:pt x="942" y="115"/>
                </a:lnTo>
                <a:lnTo>
                  <a:pt x="909" y="130"/>
                </a:lnTo>
                <a:lnTo>
                  <a:pt x="875" y="146"/>
                </a:lnTo>
                <a:lnTo>
                  <a:pt x="841" y="161"/>
                </a:lnTo>
                <a:lnTo>
                  <a:pt x="808" y="179"/>
                </a:lnTo>
                <a:lnTo>
                  <a:pt x="775" y="197"/>
                </a:lnTo>
                <a:lnTo>
                  <a:pt x="743" y="216"/>
                </a:lnTo>
                <a:lnTo>
                  <a:pt x="712" y="235"/>
                </a:lnTo>
                <a:lnTo>
                  <a:pt x="680" y="255"/>
                </a:lnTo>
                <a:lnTo>
                  <a:pt x="649" y="277"/>
                </a:lnTo>
                <a:lnTo>
                  <a:pt x="619" y="300"/>
                </a:lnTo>
                <a:lnTo>
                  <a:pt x="589" y="322"/>
                </a:lnTo>
                <a:lnTo>
                  <a:pt x="559" y="345"/>
                </a:lnTo>
                <a:lnTo>
                  <a:pt x="531" y="370"/>
                </a:lnTo>
                <a:lnTo>
                  <a:pt x="502" y="395"/>
                </a:lnTo>
                <a:lnTo>
                  <a:pt x="474" y="421"/>
                </a:lnTo>
                <a:lnTo>
                  <a:pt x="447" y="448"/>
                </a:lnTo>
                <a:lnTo>
                  <a:pt x="420" y="475"/>
                </a:lnTo>
                <a:lnTo>
                  <a:pt x="395" y="503"/>
                </a:lnTo>
                <a:lnTo>
                  <a:pt x="369" y="531"/>
                </a:lnTo>
                <a:lnTo>
                  <a:pt x="345" y="561"/>
                </a:lnTo>
                <a:lnTo>
                  <a:pt x="322" y="589"/>
                </a:lnTo>
                <a:lnTo>
                  <a:pt x="298" y="619"/>
                </a:lnTo>
                <a:lnTo>
                  <a:pt x="276" y="650"/>
                </a:lnTo>
                <a:lnTo>
                  <a:pt x="255" y="681"/>
                </a:lnTo>
                <a:lnTo>
                  <a:pt x="235" y="712"/>
                </a:lnTo>
                <a:lnTo>
                  <a:pt x="215" y="744"/>
                </a:lnTo>
                <a:lnTo>
                  <a:pt x="197" y="776"/>
                </a:lnTo>
                <a:lnTo>
                  <a:pt x="179" y="808"/>
                </a:lnTo>
                <a:lnTo>
                  <a:pt x="161" y="841"/>
                </a:lnTo>
                <a:lnTo>
                  <a:pt x="145" y="875"/>
                </a:lnTo>
                <a:lnTo>
                  <a:pt x="129" y="909"/>
                </a:lnTo>
                <a:lnTo>
                  <a:pt x="115" y="943"/>
                </a:lnTo>
                <a:lnTo>
                  <a:pt x="101" y="977"/>
                </a:lnTo>
                <a:lnTo>
                  <a:pt x="88" y="1012"/>
                </a:lnTo>
                <a:lnTo>
                  <a:pt x="76" y="1047"/>
                </a:lnTo>
                <a:lnTo>
                  <a:pt x="65" y="1082"/>
                </a:lnTo>
                <a:lnTo>
                  <a:pt x="55" y="1118"/>
                </a:lnTo>
                <a:lnTo>
                  <a:pt x="45" y="1154"/>
                </a:lnTo>
                <a:lnTo>
                  <a:pt x="36" y="1191"/>
                </a:lnTo>
                <a:lnTo>
                  <a:pt x="28" y="1227"/>
                </a:lnTo>
                <a:lnTo>
                  <a:pt x="22" y="1264"/>
                </a:lnTo>
                <a:lnTo>
                  <a:pt x="16" y="1301"/>
                </a:lnTo>
                <a:lnTo>
                  <a:pt x="11" y="1338"/>
                </a:lnTo>
                <a:lnTo>
                  <a:pt x="7" y="1376"/>
                </a:lnTo>
                <a:lnTo>
                  <a:pt x="4" y="1413"/>
                </a:lnTo>
                <a:lnTo>
                  <a:pt x="2" y="1452"/>
                </a:lnTo>
                <a:lnTo>
                  <a:pt x="0" y="1489"/>
                </a:lnTo>
                <a:lnTo>
                  <a:pt x="0" y="1527"/>
                </a:lnTo>
                <a:lnTo>
                  <a:pt x="6" y="1667"/>
                </a:lnTo>
                <a:lnTo>
                  <a:pt x="10" y="1707"/>
                </a:lnTo>
                <a:lnTo>
                  <a:pt x="15" y="1746"/>
                </a:lnTo>
                <a:lnTo>
                  <a:pt x="22" y="1785"/>
                </a:lnTo>
                <a:lnTo>
                  <a:pt x="28" y="1823"/>
                </a:lnTo>
                <a:lnTo>
                  <a:pt x="36" y="1862"/>
                </a:lnTo>
                <a:lnTo>
                  <a:pt x="45" y="1900"/>
                </a:lnTo>
                <a:lnTo>
                  <a:pt x="55" y="1937"/>
                </a:lnTo>
                <a:lnTo>
                  <a:pt x="66" y="1975"/>
                </a:lnTo>
                <a:lnTo>
                  <a:pt x="78" y="2012"/>
                </a:lnTo>
                <a:lnTo>
                  <a:pt x="92" y="2049"/>
                </a:lnTo>
                <a:lnTo>
                  <a:pt x="105" y="2085"/>
                </a:lnTo>
                <a:lnTo>
                  <a:pt x="119" y="2122"/>
                </a:lnTo>
                <a:lnTo>
                  <a:pt x="136" y="2157"/>
                </a:lnTo>
                <a:lnTo>
                  <a:pt x="152" y="2193"/>
                </a:lnTo>
                <a:lnTo>
                  <a:pt x="170" y="2228"/>
                </a:lnTo>
                <a:lnTo>
                  <a:pt x="189" y="2262"/>
                </a:lnTo>
                <a:lnTo>
                  <a:pt x="195" y="2277"/>
                </a:lnTo>
                <a:lnTo>
                  <a:pt x="213" y="2312"/>
                </a:lnTo>
                <a:lnTo>
                  <a:pt x="242" y="2366"/>
                </a:lnTo>
                <a:lnTo>
                  <a:pt x="278" y="2439"/>
                </a:lnTo>
                <a:lnTo>
                  <a:pt x="323" y="2528"/>
                </a:lnTo>
                <a:lnTo>
                  <a:pt x="371" y="2631"/>
                </a:lnTo>
                <a:lnTo>
                  <a:pt x="422" y="2743"/>
                </a:lnTo>
                <a:lnTo>
                  <a:pt x="450" y="2804"/>
                </a:lnTo>
                <a:lnTo>
                  <a:pt x="476" y="2867"/>
                </a:lnTo>
                <a:lnTo>
                  <a:pt x="503" y="2931"/>
                </a:lnTo>
                <a:lnTo>
                  <a:pt x="530" y="2998"/>
                </a:lnTo>
                <a:lnTo>
                  <a:pt x="556" y="3065"/>
                </a:lnTo>
                <a:lnTo>
                  <a:pt x="582" y="3134"/>
                </a:lnTo>
                <a:lnTo>
                  <a:pt x="607" y="3202"/>
                </a:lnTo>
                <a:lnTo>
                  <a:pt x="630" y="3273"/>
                </a:lnTo>
                <a:lnTo>
                  <a:pt x="653" y="3343"/>
                </a:lnTo>
                <a:lnTo>
                  <a:pt x="674" y="3413"/>
                </a:lnTo>
                <a:lnTo>
                  <a:pt x="693" y="3483"/>
                </a:lnTo>
                <a:lnTo>
                  <a:pt x="711" y="3553"/>
                </a:lnTo>
                <a:lnTo>
                  <a:pt x="726" y="3621"/>
                </a:lnTo>
                <a:lnTo>
                  <a:pt x="739" y="3690"/>
                </a:lnTo>
                <a:lnTo>
                  <a:pt x="750" y="3756"/>
                </a:lnTo>
                <a:lnTo>
                  <a:pt x="754" y="3788"/>
                </a:lnTo>
                <a:lnTo>
                  <a:pt x="757" y="3822"/>
                </a:lnTo>
                <a:lnTo>
                  <a:pt x="760" y="3854"/>
                </a:lnTo>
                <a:lnTo>
                  <a:pt x="762" y="3885"/>
                </a:lnTo>
                <a:lnTo>
                  <a:pt x="763" y="3915"/>
                </a:lnTo>
                <a:lnTo>
                  <a:pt x="764" y="3946"/>
                </a:lnTo>
                <a:lnTo>
                  <a:pt x="783" y="4137"/>
                </a:lnTo>
                <a:lnTo>
                  <a:pt x="789" y="4160"/>
                </a:lnTo>
                <a:lnTo>
                  <a:pt x="796" y="4181"/>
                </a:lnTo>
                <a:lnTo>
                  <a:pt x="804" y="4202"/>
                </a:lnTo>
                <a:lnTo>
                  <a:pt x="813" y="4220"/>
                </a:lnTo>
                <a:lnTo>
                  <a:pt x="823" y="4237"/>
                </a:lnTo>
                <a:lnTo>
                  <a:pt x="833" y="4253"/>
                </a:lnTo>
                <a:lnTo>
                  <a:pt x="844" y="4267"/>
                </a:lnTo>
                <a:lnTo>
                  <a:pt x="855" y="4280"/>
                </a:lnTo>
                <a:lnTo>
                  <a:pt x="867" y="4291"/>
                </a:lnTo>
                <a:lnTo>
                  <a:pt x="880" y="4301"/>
                </a:lnTo>
                <a:lnTo>
                  <a:pt x="895" y="4309"/>
                </a:lnTo>
                <a:lnTo>
                  <a:pt x="909" y="4316"/>
                </a:lnTo>
                <a:lnTo>
                  <a:pt x="924" y="4321"/>
                </a:lnTo>
                <a:lnTo>
                  <a:pt x="941" y="4325"/>
                </a:lnTo>
                <a:lnTo>
                  <a:pt x="959" y="4328"/>
                </a:lnTo>
                <a:lnTo>
                  <a:pt x="976" y="4328"/>
                </a:lnTo>
                <a:lnTo>
                  <a:pt x="2079" y="4328"/>
                </a:lnTo>
                <a:lnTo>
                  <a:pt x="2097" y="4328"/>
                </a:lnTo>
                <a:lnTo>
                  <a:pt x="2114" y="4325"/>
                </a:lnTo>
                <a:lnTo>
                  <a:pt x="2130" y="4321"/>
                </a:lnTo>
                <a:lnTo>
                  <a:pt x="2145" y="4316"/>
                </a:lnTo>
                <a:lnTo>
                  <a:pt x="2161" y="4309"/>
                </a:lnTo>
                <a:lnTo>
                  <a:pt x="2174" y="4301"/>
                </a:lnTo>
                <a:lnTo>
                  <a:pt x="2187" y="4291"/>
                </a:lnTo>
                <a:lnTo>
                  <a:pt x="2201" y="4280"/>
                </a:lnTo>
                <a:lnTo>
                  <a:pt x="2212" y="4267"/>
                </a:lnTo>
                <a:lnTo>
                  <a:pt x="2223" y="4253"/>
                </a:lnTo>
                <a:lnTo>
                  <a:pt x="2233" y="4237"/>
                </a:lnTo>
                <a:lnTo>
                  <a:pt x="2243" y="4220"/>
                </a:lnTo>
                <a:lnTo>
                  <a:pt x="2251" y="4202"/>
                </a:lnTo>
                <a:lnTo>
                  <a:pt x="2259" y="4181"/>
                </a:lnTo>
                <a:lnTo>
                  <a:pt x="2266" y="4160"/>
                </a:lnTo>
                <a:lnTo>
                  <a:pt x="2272" y="4137"/>
                </a:lnTo>
                <a:lnTo>
                  <a:pt x="2291" y="3946"/>
                </a:lnTo>
                <a:lnTo>
                  <a:pt x="2293" y="3915"/>
                </a:lnTo>
                <a:lnTo>
                  <a:pt x="2294" y="3885"/>
                </a:lnTo>
                <a:lnTo>
                  <a:pt x="2295" y="3854"/>
                </a:lnTo>
                <a:lnTo>
                  <a:pt x="2298" y="3822"/>
                </a:lnTo>
                <a:lnTo>
                  <a:pt x="2301" y="3788"/>
                </a:lnTo>
                <a:lnTo>
                  <a:pt x="2306" y="3756"/>
                </a:lnTo>
                <a:lnTo>
                  <a:pt x="2316" y="3690"/>
                </a:lnTo>
                <a:lnTo>
                  <a:pt x="2329" y="3621"/>
                </a:lnTo>
                <a:lnTo>
                  <a:pt x="2345" y="3553"/>
                </a:lnTo>
                <a:lnTo>
                  <a:pt x="2362" y="3483"/>
                </a:lnTo>
                <a:lnTo>
                  <a:pt x="2381" y="3413"/>
                </a:lnTo>
                <a:lnTo>
                  <a:pt x="2402" y="3343"/>
                </a:lnTo>
                <a:lnTo>
                  <a:pt x="2425" y="3273"/>
                </a:lnTo>
                <a:lnTo>
                  <a:pt x="2449" y="3202"/>
                </a:lnTo>
                <a:lnTo>
                  <a:pt x="2474" y="3134"/>
                </a:lnTo>
                <a:lnTo>
                  <a:pt x="2499" y="3065"/>
                </a:lnTo>
                <a:lnTo>
                  <a:pt x="2526" y="2998"/>
                </a:lnTo>
                <a:lnTo>
                  <a:pt x="2552" y="2931"/>
                </a:lnTo>
                <a:lnTo>
                  <a:pt x="2579" y="2867"/>
                </a:lnTo>
                <a:lnTo>
                  <a:pt x="2607" y="2804"/>
                </a:lnTo>
                <a:lnTo>
                  <a:pt x="2633" y="2743"/>
                </a:lnTo>
                <a:lnTo>
                  <a:pt x="2685" y="2631"/>
                </a:lnTo>
                <a:lnTo>
                  <a:pt x="2735" y="2528"/>
                </a:lnTo>
                <a:lnTo>
                  <a:pt x="2778" y="2439"/>
                </a:lnTo>
                <a:lnTo>
                  <a:pt x="2816" y="2366"/>
                </a:lnTo>
                <a:lnTo>
                  <a:pt x="2846" y="2312"/>
                </a:lnTo>
                <a:lnTo>
                  <a:pt x="2872" y="2262"/>
                </a:lnTo>
                <a:lnTo>
                  <a:pt x="2890" y="2228"/>
                </a:lnTo>
                <a:lnTo>
                  <a:pt x="2906" y="2193"/>
                </a:lnTo>
                <a:lnTo>
                  <a:pt x="2923" y="2157"/>
                </a:lnTo>
                <a:lnTo>
                  <a:pt x="2937" y="2122"/>
                </a:lnTo>
                <a:lnTo>
                  <a:pt x="2952" y="2085"/>
                </a:lnTo>
                <a:lnTo>
                  <a:pt x="2965" y="2049"/>
                </a:lnTo>
                <a:lnTo>
                  <a:pt x="2978" y="2012"/>
                </a:lnTo>
                <a:lnTo>
                  <a:pt x="2989" y="1975"/>
                </a:lnTo>
                <a:lnTo>
                  <a:pt x="3000" y="1937"/>
                </a:lnTo>
                <a:lnTo>
                  <a:pt x="3010" y="1900"/>
                </a:lnTo>
                <a:lnTo>
                  <a:pt x="3019" y="1862"/>
                </a:lnTo>
                <a:lnTo>
                  <a:pt x="3027" y="1823"/>
                </a:lnTo>
                <a:lnTo>
                  <a:pt x="3034" y="1785"/>
                </a:lnTo>
                <a:lnTo>
                  <a:pt x="3040" y="1746"/>
                </a:lnTo>
                <a:lnTo>
                  <a:pt x="3045" y="1707"/>
                </a:lnTo>
                <a:lnTo>
                  <a:pt x="3049" y="1667"/>
                </a:lnTo>
                <a:lnTo>
                  <a:pt x="3056" y="1527"/>
                </a:lnTo>
                <a:lnTo>
                  <a:pt x="3055" y="1489"/>
                </a:lnTo>
                <a:lnTo>
                  <a:pt x="3054" y="1452"/>
                </a:lnTo>
                <a:lnTo>
                  <a:pt x="3051" y="1413"/>
                </a:lnTo>
                <a:lnTo>
                  <a:pt x="3048" y="1376"/>
                </a:lnTo>
                <a:lnTo>
                  <a:pt x="3044" y="1338"/>
                </a:lnTo>
                <a:lnTo>
                  <a:pt x="3039" y="1301"/>
                </a:lnTo>
                <a:lnTo>
                  <a:pt x="3034" y="1264"/>
                </a:lnTo>
                <a:lnTo>
                  <a:pt x="3026" y="1227"/>
                </a:lnTo>
                <a:lnTo>
                  <a:pt x="3018" y="1191"/>
                </a:lnTo>
                <a:lnTo>
                  <a:pt x="3010" y="1154"/>
                </a:lnTo>
                <a:lnTo>
                  <a:pt x="3000" y="1118"/>
                </a:lnTo>
                <a:lnTo>
                  <a:pt x="2990" y="1082"/>
                </a:lnTo>
                <a:lnTo>
                  <a:pt x="2979" y="1047"/>
                </a:lnTo>
                <a:lnTo>
                  <a:pt x="2967" y="1012"/>
                </a:lnTo>
                <a:lnTo>
                  <a:pt x="2954" y="977"/>
                </a:lnTo>
                <a:lnTo>
                  <a:pt x="2941" y="943"/>
                </a:lnTo>
                <a:lnTo>
                  <a:pt x="2925" y="909"/>
                </a:lnTo>
                <a:lnTo>
                  <a:pt x="2910" y="875"/>
                </a:lnTo>
                <a:lnTo>
                  <a:pt x="2894" y="841"/>
                </a:lnTo>
                <a:lnTo>
                  <a:pt x="2877" y="808"/>
                </a:lnTo>
                <a:lnTo>
                  <a:pt x="2859" y="776"/>
                </a:lnTo>
                <a:lnTo>
                  <a:pt x="2840" y="744"/>
                </a:lnTo>
                <a:lnTo>
                  <a:pt x="2820" y="712"/>
                </a:lnTo>
                <a:lnTo>
                  <a:pt x="2800" y="681"/>
                </a:lnTo>
                <a:lnTo>
                  <a:pt x="2779" y="650"/>
                </a:lnTo>
                <a:lnTo>
                  <a:pt x="2757" y="619"/>
                </a:lnTo>
                <a:lnTo>
                  <a:pt x="2734" y="589"/>
                </a:lnTo>
                <a:lnTo>
                  <a:pt x="2711" y="561"/>
                </a:lnTo>
                <a:lnTo>
                  <a:pt x="2686" y="531"/>
                </a:lnTo>
                <a:lnTo>
                  <a:pt x="2661" y="503"/>
                </a:lnTo>
                <a:lnTo>
                  <a:pt x="2635" y="475"/>
                </a:lnTo>
                <a:lnTo>
                  <a:pt x="2609" y="448"/>
                </a:lnTo>
                <a:close/>
                <a:moveTo>
                  <a:pt x="2661" y="1641"/>
                </a:moveTo>
                <a:lnTo>
                  <a:pt x="2661" y="1641"/>
                </a:lnTo>
                <a:lnTo>
                  <a:pt x="2658" y="1669"/>
                </a:lnTo>
                <a:lnTo>
                  <a:pt x="2654" y="1697"/>
                </a:lnTo>
                <a:lnTo>
                  <a:pt x="2650" y="1725"/>
                </a:lnTo>
                <a:lnTo>
                  <a:pt x="2644" y="1753"/>
                </a:lnTo>
                <a:lnTo>
                  <a:pt x="2639" y="1781"/>
                </a:lnTo>
                <a:lnTo>
                  <a:pt x="2632" y="1809"/>
                </a:lnTo>
                <a:lnTo>
                  <a:pt x="2624" y="1837"/>
                </a:lnTo>
                <a:lnTo>
                  <a:pt x="2617" y="1863"/>
                </a:lnTo>
                <a:lnTo>
                  <a:pt x="2608" y="1891"/>
                </a:lnTo>
                <a:lnTo>
                  <a:pt x="2599" y="1918"/>
                </a:lnTo>
                <a:lnTo>
                  <a:pt x="2589" y="1945"/>
                </a:lnTo>
                <a:lnTo>
                  <a:pt x="2579" y="1972"/>
                </a:lnTo>
                <a:lnTo>
                  <a:pt x="2567" y="1998"/>
                </a:lnTo>
                <a:lnTo>
                  <a:pt x="2556" y="2025"/>
                </a:lnTo>
                <a:lnTo>
                  <a:pt x="2543" y="2051"/>
                </a:lnTo>
                <a:lnTo>
                  <a:pt x="2529" y="2078"/>
                </a:lnTo>
                <a:lnTo>
                  <a:pt x="2485" y="2158"/>
                </a:lnTo>
                <a:lnTo>
                  <a:pt x="2450" y="2227"/>
                </a:lnTo>
                <a:lnTo>
                  <a:pt x="2408" y="2311"/>
                </a:lnTo>
                <a:lnTo>
                  <a:pt x="2359" y="2409"/>
                </a:lnTo>
                <a:lnTo>
                  <a:pt x="2307" y="2519"/>
                </a:lnTo>
                <a:lnTo>
                  <a:pt x="2253" y="2641"/>
                </a:lnTo>
                <a:lnTo>
                  <a:pt x="2225" y="2705"/>
                </a:lnTo>
                <a:lnTo>
                  <a:pt x="2197" y="2771"/>
                </a:lnTo>
                <a:lnTo>
                  <a:pt x="2170" y="2838"/>
                </a:lnTo>
                <a:lnTo>
                  <a:pt x="2142" y="2908"/>
                </a:lnTo>
                <a:lnTo>
                  <a:pt x="2116" y="2979"/>
                </a:lnTo>
                <a:lnTo>
                  <a:pt x="2090" y="3051"/>
                </a:lnTo>
                <a:lnTo>
                  <a:pt x="2065" y="3124"/>
                </a:lnTo>
                <a:lnTo>
                  <a:pt x="2040" y="3198"/>
                </a:lnTo>
                <a:lnTo>
                  <a:pt x="2018" y="3272"/>
                </a:lnTo>
                <a:lnTo>
                  <a:pt x="1996" y="3346"/>
                </a:lnTo>
                <a:lnTo>
                  <a:pt x="1977" y="3420"/>
                </a:lnTo>
                <a:lnTo>
                  <a:pt x="1960" y="3494"/>
                </a:lnTo>
                <a:lnTo>
                  <a:pt x="1944" y="3568"/>
                </a:lnTo>
                <a:lnTo>
                  <a:pt x="1930" y="3641"/>
                </a:lnTo>
                <a:lnTo>
                  <a:pt x="1919" y="3714"/>
                </a:lnTo>
                <a:lnTo>
                  <a:pt x="1911" y="3785"/>
                </a:lnTo>
                <a:lnTo>
                  <a:pt x="1908" y="3820"/>
                </a:lnTo>
                <a:lnTo>
                  <a:pt x="1905" y="3856"/>
                </a:lnTo>
                <a:lnTo>
                  <a:pt x="1903" y="3890"/>
                </a:lnTo>
                <a:lnTo>
                  <a:pt x="1902" y="3924"/>
                </a:lnTo>
                <a:lnTo>
                  <a:pt x="1901" y="3939"/>
                </a:lnTo>
                <a:lnTo>
                  <a:pt x="1722" y="3939"/>
                </a:lnTo>
                <a:lnTo>
                  <a:pt x="1722" y="3230"/>
                </a:lnTo>
                <a:lnTo>
                  <a:pt x="1333" y="3230"/>
                </a:lnTo>
                <a:lnTo>
                  <a:pt x="1333" y="3939"/>
                </a:lnTo>
                <a:lnTo>
                  <a:pt x="1154" y="3939"/>
                </a:lnTo>
                <a:lnTo>
                  <a:pt x="1152" y="3924"/>
                </a:lnTo>
                <a:lnTo>
                  <a:pt x="1151" y="3873"/>
                </a:lnTo>
                <a:lnTo>
                  <a:pt x="1148" y="3820"/>
                </a:lnTo>
                <a:lnTo>
                  <a:pt x="1142" y="3767"/>
                </a:lnTo>
                <a:lnTo>
                  <a:pt x="1136" y="3714"/>
                </a:lnTo>
                <a:lnTo>
                  <a:pt x="1128" y="3659"/>
                </a:lnTo>
                <a:lnTo>
                  <a:pt x="1118" y="3604"/>
                </a:lnTo>
                <a:lnTo>
                  <a:pt x="1108" y="3547"/>
                </a:lnTo>
                <a:lnTo>
                  <a:pt x="1096" y="3491"/>
                </a:lnTo>
                <a:lnTo>
                  <a:pt x="1081" y="3434"/>
                </a:lnTo>
                <a:lnTo>
                  <a:pt x="1067" y="3377"/>
                </a:lnTo>
                <a:lnTo>
                  <a:pt x="1052" y="3319"/>
                </a:lnTo>
                <a:lnTo>
                  <a:pt x="1035" y="3261"/>
                </a:lnTo>
                <a:lnTo>
                  <a:pt x="1016" y="3203"/>
                </a:lnTo>
                <a:lnTo>
                  <a:pt x="997" y="3145"/>
                </a:lnTo>
                <a:lnTo>
                  <a:pt x="977" y="3086"/>
                </a:lnTo>
                <a:lnTo>
                  <a:pt x="958" y="3029"/>
                </a:lnTo>
                <a:lnTo>
                  <a:pt x="937" y="2970"/>
                </a:lnTo>
                <a:lnTo>
                  <a:pt x="914" y="2911"/>
                </a:lnTo>
                <a:lnTo>
                  <a:pt x="868" y="2796"/>
                </a:lnTo>
                <a:lnTo>
                  <a:pt x="820" y="2681"/>
                </a:lnTo>
                <a:lnTo>
                  <a:pt x="771" y="2570"/>
                </a:lnTo>
                <a:lnTo>
                  <a:pt x="721" y="2459"/>
                </a:lnTo>
                <a:lnTo>
                  <a:pt x="669" y="2353"/>
                </a:lnTo>
                <a:lnTo>
                  <a:pt x="618" y="2249"/>
                </a:lnTo>
                <a:lnTo>
                  <a:pt x="568" y="2150"/>
                </a:lnTo>
                <a:lnTo>
                  <a:pt x="567" y="2144"/>
                </a:lnTo>
                <a:lnTo>
                  <a:pt x="530" y="2075"/>
                </a:lnTo>
                <a:lnTo>
                  <a:pt x="515" y="2050"/>
                </a:lnTo>
                <a:lnTo>
                  <a:pt x="503" y="2024"/>
                </a:lnTo>
                <a:lnTo>
                  <a:pt x="491" y="1998"/>
                </a:lnTo>
                <a:lnTo>
                  <a:pt x="479" y="1972"/>
                </a:lnTo>
                <a:lnTo>
                  <a:pt x="468" y="1945"/>
                </a:lnTo>
                <a:lnTo>
                  <a:pt x="458" y="1918"/>
                </a:lnTo>
                <a:lnTo>
                  <a:pt x="449" y="1892"/>
                </a:lnTo>
                <a:lnTo>
                  <a:pt x="440" y="1864"/>
                </a:lnTo>
                <a:lnTo>
                  <a:pt x="431" y="1838"/>
                </a:lnTo>
                <a:lnTo>
                  <a:pt x="424" y="1810"/>
                </a:lnTo>
                <a:lnTo>
                  <a:pt x="418" y="1782"/>
                </a:lnTo>
                <a:lnTo>
                  <a:pt x="411" y="1754"/>
                </a:lnTo>
                <a:lnTo>
                  <a:pt x="406" y="1726"/>
                </a:lnTo>
                <a:lnTo>
                  <a:pt x="401" y="1697"/>
                </a:lnTo>
                <a:lnTo>
                  <a:pt x="398" y="1670"/>
                </a:lnTo>
                <a:lnTo>
                  <a:pt x="395" y="1641"/>
                </a:lnTo>
                <a:lnTo>
                  <a:pt x="389" y="1519"/>
                </a:lnTo>
                <a:lnTo>
                  <a:pt x="389" y="1492"/>
                </a:lnTo>
                <a:lnTo>
                  <a:pt x="390" y="1463"/>
                </a:lnTo>
                <a:lnTo>
                  <a:pt x="392" y="1435"/>
                </a:lnTo>
                <a:lnTo>
                  <a:pt x="395" y="1408"/>
                </a:lnTo>
                <a:lnTo>
                  <a:pt x="398" y="1380"/>
                </a:lnTo>
                <a:lnTo>
                  <a:pt x="402" y="1352"/>
                </a:lnTo>
                <a:lnTo>
                  <a:pt x="407" y="1325"/>
                </a:lnTo>
                <a:lnTo>
                  <a:pt x="412" y="1298"/>
                </a:lnTo>
                <a:lnTo>
                  <a:pt x="418" y="1270"/>
                </a:lnTo>
                <a:lnTo>
                  <a:pt x="424" y="1244"/>
                </a:lnTo>
                <a:lnTo>
                  <a:pt x="431" y="1217"/>
                </a:lnTo>
                <a:lnTo>
                  <a:pt x="439" y="1191"/>
                </a:lnTo>
                <a:lnTo>
                  <a:pt x="448" y="1165"/>
                </a:lnTo>
                <a:lnTo>
                  <a:pt x="457" y="1139"/>
                </a:lnTo>
                <a:lnTo>
                  <a:pt x="466" y="1113"/>
                </a:lnTo>
                <a:lnTo>
                  <a:pt x="476" y="1088"/>
                </a:lnTo>
                <a:lnTo>
                  <a:pt x="487" y="1063"/>
                </a:lnTo>
                <a:lnTo>
                  <a:pt x="499" y="1038"/>
                </a:lnTo>
                <a:lnTo>
                  <a:pt x="511" y="1013"/>
                </a:lnTo>
                <a:lnTo>
                  <a:pt x="524" y="989"/>
                </a:lnTo>
                <a:lnTo>
                  <a:pt x="537" y="965"/>
                </a:lnTo>
                <a:lnTo>
                  <a:pt x="551" y="941"/>
                </a:lnTo>
                <a:lnTo>
                  <a:pt x="565" y="918"/>
                </a:lnTo>
                <a:lnTo>
                  <a:pt x="580" y="895"/>
                </a:lnTo>
                <a:lnTo>
                  <a:pt x="596" y="871"/>
                </a:lnTo>
                <a:lnTo>
                  <a:pt x="612" y="849"/>
                </a:lnTo>
                <a:lnTo>
                  <a:pt x="629" y="827"/>
                </a:lnTo>
                <a:lnTo>
                  <a:pt x="647" y="806"/>
                </a:lnTo>
                <a:lnTo>
                  <a:pt x="664" y="784"/>
                </a:lnTo>
                <a:lnTo>
                  <a:pt x="683" y="763"/>
                </a:lnTo>
                <a:lnTo>
                  <a:pt x="702" y="743"/>
                </a:lnTo>
                <a:lnTo>
                  <a:pt x="722" y="723"/>
                </a:lnTo>
                <a:lnTo>
                  <a:pt x="743" y="703"/>
                </a:lnTo>
                <a:lnTo>
                  <a:pt x="764" y="683"/>
                </a:lnTo>
                <a:lnTo>
                  <a:pt x="785" y="665"/>
                </a:lnTo>
                <a:lnTo>
                  <a:pt x="806" y="647"/>
                </a:lnTo>
                <a:lnTo>
                  <a:pt x="828" y="629"/>
                </a:lnTo>
                <a:lnTo>
                  <a:pt x="850" y="611"/>
                </a:lnTo>
                <a:lnTo>
                  <a:pt x="874" y="596"/>
                </a:lnTo>
                <a:lnTo>
                  <a:pt x="896" y="579"/>
                </a:lnTo>
                <a:lnTo>
                  <a:pt x="920" y="565"/>
                </a:lnTo>
                <a:lnTo>
                  <a:pt x="943" y="550"/>
                </a:lnTo>
                <a:lnTo>
                  <a:pt x="968" y="536"/>
                </a:lnTo>
                <a:lnTo>
                  <a:pt x="992" y="523"/>
                </a:lnTo>
                <a:lnTo>
                  <a:pt x="1016" y="510"/>
                </a:lnTo>
                <a:lnTo>
                  <a:pt x="1041" y="498"/>
                </a:lnTo>
                <a:lnTo>
                  <a:pt x="1066" y="486"/>
                </a:lnTo>
                <a:lnTo>
                  <a:pt x="1091" y="475"/>
                </a:lnTo>
                <a:lnTo>
                  <a:pt x="1117" y="464"/>
                </a:lnTo>
                <a:lnTo>
                  <a:pt x="1143" y="456"/>
                </a:lnTo>
                <a:lnTo>
                  <a:pt x="1170" y="446"/>
                </a:lnTo>
                <a:lnTo>
                  <a:pt x="1195" y="438"/>
                </a:lnTo>
                <a:lnTo>
                  <a:pt x="1223" y="430"/>
                </a:lnTo>
                <a:lnTo>
                  <a:pt x="1250" y="423"/>
                </a:lnTo>
                <a:lnTo>
                  <a:pt x="1276" y="417"/>
                </a:lnTo>
                <a:lnTo>
                  <a:pt x="1304" y="411"/>
                </a:lnTo>
                <a:lnTo>
                  <a:pt x="1331" y="406"/>
                </a:lnTo>
                <a:lnTo>
                  <a:pt x="1359" y="401"/>
                </a:lnTo>
                <a:lnTo>
                  <a:pt x="1387" y="398"/>
                </a:lnTo>
                <a:lnTo>
                  <a:pt x="1414" y="395"/>
                </a:lnTo>
                <a:lnTo>
                  <a:pt x="1443" y="392"/>
                </a:lnTo>
                <a:lnTo>
                  <a:pt x="1471" y="390"/>
                </a:lnTo>
                <a:lnTo>
                  <a:pt x="1500" y="389"/>
                </a:lnTo>
                <a:lnTo>
                  <a:pt x="1527" y="389"/>
                </a:lnTo>
                <a:lnTo>
                  <a:pt x="1569" y="389"/>
                </a:lnTo>
                <a:lnTo>
                  <a:pt x="1610" y="391"/>
                </a:lnTo>
                <a:lnTo>
                  <a:pt x="1651" y="396"/>
                </a:lnTo>
                <a:lnTo>
                  <a:pt x="1691" y="400"/>
                </a:lnTo>
                <a:lnTo>
                  <a:pt x="1732" y="407"/>
                </a:lnTo>
                <a:lnTo>
                  <a:pt x="1771" y="415"/>
                </a:lnTo>
                <a:lnTo>
                  <a:pt x="1810" y="423"/>
                </a:lnTo>
                <a:lnTo>
                  <a:pt x="1849" y="435"/>
                </a:lnTo>
                <a:lnTo>
                  <a:pt x="1882" y="444"/>
                </a:lnTo>
                <a:lnTo>
                  <a:pt x="1917" y="457"/>
                </a:lnTo>
                <a:lnTo>
                  <a:pt x="1950" y="470"/>
                </a:lnTo>
                <a:lnTo>
                  <a:pt x="1983" y="483"/>
                </a:lnTo>
                <a:lnTo>
                  <a:pt x="2015" y="498"/>
                </a:lnTo>
                <a:lnTo>
                  <a:pt x="2047" y="514"/>
                </a:lnTo>
                <a:lnTo>
                  <a:pt x="2078" y="531"/>
                </a:lnTo>
                <a:lnTo>
                  <a:pt x="2109" y="548"/>
                </a:lnTo>
                <a:lnTo>
                  <a:pt x="2139" y="567"/>
                </a:lnTo>
                <a:lnTo>
                  <a:pt x="2169" y="586"/>
                </a:lnTo>
                <a:lnTo>
                  <a:pt x="2197" y="607"/>
                </a:lnTo>
                <a:lnTo>
                  <a:pt x="2226" y="628"/>
                </a:lnTo>
                <a:lnTo>
                  <a:pt x="2254" y="650"/>
                </a:lnTo>
                <a:lnTo>
                  <a:pt x="2281" y="673"/>
                </a:lnTo>
                <a:lnTo>
                  <a:pt x="2308" y="698"/>
                </a:lnTo>
                <a:lnTo>
                  <a:pt x="2333" y="723"/>
                </a:lnTo>
                <a:lnTo>
                  <a:pt x="2353" y="743"/>
                </a:lnTo>
                <a:lnTo>
                  <a:pt x="2372" y="763"/>
                </a:lnTo>
                <a:lnTo>
                  <a:pt x="2391" y="784"/>
                </a:lnTo>
                <a:lnTo>
                  <a:pt x="2409" y="806"/>
                </a:lnTo>
                <a:lnTo>
                  <a:pt x="2426" y="827"/>
                </a:lnTo>
                <a:lnTo>
                  <a:pt x="2443" y="849"/>
                </a:lnTo>
                <a:lnTo>
                  <a:pt x="2460" y="872"/>
                </a:lnTo>
                <a:lnTo>
                  <a:pt x="2475" y="895"/>
                </a:lnTo>
                <a:lnTo>
                  <a:pt x="2489" y="918"/>
                </a:lnTo>
                <a:lnTo>
                  <a:pt x="2505" y="941"/>
                </a:lnTo>
                <a:lnTo>
                  <a:pt x="2518" y="965"/>
                </a:lnTo>
                <a:lnTo>
                  <a:pt x="2531" y="989"/>
                </a:lnTo>
                <a:lnTo>
                  <a:pt x="2545" y="1013"/>
                </a:lnTo>
                <a:lnTo>
                  <a:pt x="2557" y="1038"/>
                </a:lnTo>
                <a:lnTo>
                  <a:pt x="2568" y="1063"/>
                </a:lnTo>
                <a:lnTo>
                  <a:pt x="2579" y="1088"/>
                </a:lnTo>
                <a:lnTo>
                  <a:pt x="2589" y="1113"/>
                </a:lnTo>
                <a:lnTo>
                  <a:pt x="2599" y="1139"/>
                </a:lnTo>
                <a:lnTo>
                  <a:pt x="2608" y="1164"/>
                </a:lnTo>
                <a:lnTo>
                  <a:pt x="2617" y="1191"/>
                </a:lnTo>
                <a:lnTo>
                  <a:pt x="2624" y="1217"/>
                </a:lnTo>
                <a:lnTo>
                  <a:pt x="2631" y="1244"/>
                </a:lnTo>
                <a:lnTo>
                  <a:pt x="2638" y="1270"/>
                </a:lnTo>
                <a:lnTo>
                  <a:pt x="2643" y="1297"/>
                </a:lnTo>
                <a:lnTo>
                  <a:pt x="2649" y="1325"/>
                </a:lnTo>
                <a:lnTo>
                  <a:pt x="2653" y="1352"/>
                </a:lnTo>
                <a:lnTo>
                  <a:pt x="2658" y="1379"/>
                </a:lnTo>
                <a:lnTo>
                  <a:pt x="2660" y="1406"/>
                </a:lnTo>
                <a:lnTo>
                  <a:pt x="2663" y="1435"/>
                </a:lnTo>
                <a:lnTo>
                  <a:pt x="2664" y="1463"/>
                </a:lnTo>
                <a:lnTo>
                  <a:pt x="2666" y="1491"/>
                </a:lnTo>
                <a:lnTo>
                  <a:pt x="2666" y="1519"/>
                </a:lnTo>
                <a:lnTo>
                  <a:pt x="2661" y="1641"/>
                </a:lnTo>
                <a:close/>
                <a:moveTo>
                  <a:pt x="907" y="4981"/>
                </a:moveTo>
                <a:lnTo>
                  <a:pt x="2149" y="4981"/>
                </a:lnTo>
                <a:lnTo>
                  <a:pt x="2149" y="4592"/>
                </a:lnTo>
                <a:lnTo>
                  <a:pt x="907" y="4592"/>
                </a:lnTo>
                <a:lnTo>
                  <a:pt x="907" y="4981"/>
                </a:lnTo>
                <a:close/>
                <a:moveTo>
                  <a:pt x="1177" y="5429"/>
                </a:moveTo>
                <a:lnTo>
                  <a:pt x="1879" y="5429"/>
                </a:lnTo>
                <a:lnTo>
                  <a:pt x="1879" y="5209"/>
                </a:lnTo>
                <a:lnTo>
                  <a:pt x="1177" y="5209"/>
                </a:lnTo>
                <a:lnTo>
                  <a:pt x="1177" y="5429"/>
                </a:lnTo>
                <a:close/>
              </a:path>
            </a:pathLst>
          </a:custGeom>
          <a:solidFill>
            <a:srgbClr val="1688C8"/>
          </a:solidFill>
          <a:ln>
            <a:noFill/>
          </a:ln>
        </p:spPr>
        <p:txBody>
          <a:bodyPr wrap="square" lIns="0" tIns="0" rIns="0" bIns="1152000" anchor="ctr">
            <a:noAutofit/>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3000" b="1" i="0" u="none" strike="noStrike" kern="0" cap="none" spc="0" normalizeH="0" baseline="0" noProof="0" dirty="0" smtClean="0">
              <a:ln>
                <a:noFill/>
              </a:ln>
              <a:solidFill>
                <a:srgbClr val="1688C8"/>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000" b="1" i="0" u="none" strike="noStrike" kern="0" cap="none" spc="0" normalizeH="0" baseline="0" noProof="0" dirty="0" smtClean="0">
                <a:ln>
                  <a:noFill/>
                </a:ln>
                <a:solidFill>
                  <a:srgbClr val="1688C8"/>
                </a:solidFill>
                <a:effectLst/>
                <a:uLnTx/>
                <a:uFillTx/>
                <a:latin typeface="微软雅黑" panose="020B0503020204020204" pitchFamily="34" charset="-122"/>
                <a:ea typeface="微软雅黑" panose="020B0503020204020204" pitchFamily="34" charset="-122"/>
              </a:rPr>
              <a:t>目</a:t>
            </a:r>
            <a:endParaRPr kumimoji="0" lang="en-US" altLang="zh-CN" sz="3000" b="1" i="0" u="none" strike="noStrike" kern="0" cap="none" spc="0" normalizeH="0" baseline="0" noProof="0" dirty="0" smtClean="0">
              <a:ln>
                <a:noFill/>
              </a:ln>
              <a:solidFill>
                <a:srgbClr val="1688C8"/>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000" b="1" i="0" u="none" strike="noStrike" kern="0" cap="none" spc="0" normalizeH="0" baseline="0" noProof="0" dirty="0" smtClean="0">
                <a:ln>
                  <a:noFill/>
                </a:ln>
                <a:solidFill>
                  <a:srgbClr val="1688C8"/>
                </a:solidFill>
                <a:effectLst/>
                <a:uLnTx/>
                <a:uFillTx/>
                <a:latin typeface="微软雅黑" panose="020B0503020204020204" pitchFamily="34" charset="-122"/>
                <a:ea typeface="微软雅黑" panose="020B0503020204020204" pitchFamily="34" charset="-122"/>
              </a:rPr>
              <a:t>录</a:t>
            </a:r>
            <a:endParaRPr kumimoji="0" lang="zh-CN" altLang="en-US" sz="3000" b="1" i="0" u="none" strike="noStrike" kern="0" cap="none" spc="0" normalizeH="0" baseline="0" noProof="0" dirty="0">
              <a:ln>
                <a:noFill/>
              </a:ln>
              <a:solidFill>
                <a:srgbClr val="1688C8"/>
              </a:solidFill>
              <a:effectLst/>
              <a:uLnTx/>
              <a:uFillTx/>
              <a:latin typeface="微软雅黑" panose="020B0503020204020204" pitchFamily="34" charset="-122"/>
              <a:ea typeface="微软雅黑" panose="020B0503020204020204" pitchFamily="34" charset="-122"/>
            </a:endParaRPr>
          </a:p>
        </p:txBody>
      </p:sp>
      <p:sp>
        <p:nvSpPr>
          <p:cNvPr id="25" name="MH_Others_13"/>
          <p:cNvSpPr txBox="1"/>
          <p:nvPr>
            <p:custDataLst>
              <p:tags r:id="rId2"/>
            </p:custDataLst>
          </p:nvPr>
        </p:nvSpPr>
        <p:spPr>
          <a:xfrm>
            <a:off x="1057857" y="123478"/>
            <a:ext cx="2578039" cy="535258"/>
          </a:xfrm>
          <a:prstGeom prst="rect">
            <a:avLst/>
          </a:prstGeom>
          <a:noFill/>
        </p:spPr>
        <p:txBody>
          <a:bodyPr wrap="square" rtlCol="0">
            <a:noAutofit/>
          </a:bodyPr>
          <a:lstStyle/>
          <a:p>
            <a:r>
              <a:rPr lang="en-US" altLang="zh-CN" sz="2800" b="1" dirty="0">
                <a:solidFill>
                  <a:srgbClr val="1688C8"/>
                </a:solidFill>
                <a:latin typeface="微软雅黑" panose="020B0503020204020204" pitchFamily="34" charset="-122"/>
                <a:ea typeface="微软雅黑" panose="020B0503020204020204" pitchFamily="34" charset="-122"/>
                <a:cs typeface="Arial" panose="020B0604020202020204" pitchFamily="34" charset="0"/>
              </a:rPr>
              <a:t>CONTENTS</a:t>
            </a:r>
            <a:endParaRPr lang="zh-CN" altLang="en-US" sz="2800" b="1" dirty="0">
              <a:solidFill>
                <a:srgbClr val="1688C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MH_Entry_1">
            <a:hlinkClick r:id="rId3" action="ppaction://hlinksldjump"/>
          </p:cNvPr>
          <p:cNvSpPr txBox="1"/>
          <p:nvPr>
            <p:custDataLst>
              <p:tags r:id="rId4"/>
            </p:custDataLst>
          </p:nvPr>
        </p:nvSpPr>
        <p:spPr>
          <a:xfrm>
            <a:off x="2627784" y="1494584"/>
            <a:ext cx="6192688" cy="544277"/>
          </a:xfrm>
          <a:prstGeom prst="rect">
            <a:avLst/>
          </a:prstGeom>
          <a:noFill/>
        </p:spPr>
        <p:txBody>
          <a:bodyPr wrap="square" lIns="0" tIns="0" rIns="0" bIns="0" rtlCol="0" anchor="ctr" anchorCtr="0">
            <a:noAutofit/>
          </a:bodyPr>
          <a:lstStyle/>
          <a:p>
            <a:r>
              <a:rPr lang="zh-CN" altLang="en-US" sz="2600" b="1" dirty="0" smtClean="0">
                <a:solidFill>
                  <a:srgbClr val="116797"/>
                </a:solidFill>
                <a:latin typeface="微软雅黑" panose="020B0503020204020204" pitchFamily="34" charset="-122"/>
                <a:ea typeface="微软雅黑" panose="020B0503020204020204" pitchFamily="34" charset="-122"/>
              </a:rPr>
              <a:t>新时期我国高等教育新部署</a:t>
            </a:r>
            <a:endParaRPr lang="zh-CN" altLang="en-US" sz="2600" b="1" dirty="0">
              <a:solidFill>
                <a:srgbClr val="116797"/>
              </a:solidFill>
              <a:latin typeface="微软雅黑" panose="020B0503020204020204" pitchFamily="34" charset="-122"/>
              <a:ea typeface="微软雅黑" panose="020B0503020204020204" pitchFamily="34" charset="-122"/>
            </a:endParaRPr>
          </a:p>
        </p:txBody>
      </p:sp>
      <p:sp>
        <p:nvSpPr>
          <p:cNvPr id="18" name="MH_Entry_3">
            <a:hlinkClick r:id="" action="ppaction://noaction"/>
          </p:cNvPr>
          <p:cNvSpPr txBox="1"/>
          <p:nvPr>
            <p:custDataLst>
              <p:tags r:id="rId5"/>
            </p:custDataLst>
          </p:nvPr>
        </p:nvSpPr>
        <p:spPr>
          <a:xfrm>
            <a:off x="2411760" y="2387513"/>
            <a:ext cx="6408712" cy="544277"/>
          </a:xfrm>
          <a:prstGeom prst="rect">
            <a:avLst/>
          </a:prstGeom>
          <a:noFill/>
        </p:spPr>
        <p:txBody>
          <a:bodyPr wrap="square" lIns="0" tIns="0" rIns="0" bIns="0" rtlCol="0" anchor="ctr" anchorCtr="0">
            <a:noAutofit/>
          </a:bodyPr>
          <a:lstStyle>
            <a:defPPr>
              <a:defRPr lang="zh-CN"/>
            </a:defPPr>
            <a:lvl1pPr>
              <a:defRPr sz="1600">
                <a:solidFill>
                  <a:srgbClr val="333333"/>
                </a:solidFill>
                <a:latin typeface="华文细黑" panose="02010600040101010101" pitchFamily="2" charset="-122"/>
                <a:ea typeface="华文细黑" panose="02010600040101010101" pitchFamily="2" charset="-122"/>
              </a:defRPr>
            </a:lvl1pPr>
          </a:lstStyle>
          <a:p>
            <a:r>
              <a:rPr lang="zh-CN" altLang="en-US" sz="2600" b="1" dirty="0" smtClean="0">
                <a:solidFill>
                  <a:srgbClr val="116797"/>
                </a:solidFill>
                <a:latin typeface="微软雅黑" panose="020B0503020204020204" pitchFamily="34" charset="-122"/>
                <a:ea typeface="微软雅黑" panose="020B0503020204020204" pitchFamily="34" charset="-122"/>
              </a:rPr>
              <a:t>“五位一体” 本科教育教学评估制度</a:t>
            </a:r>
            <a:endParaRPr lang="zh-CN" altLang="en-US" sz="2600" b="1" dirty="0" smtClean="0">
              <a:solidFill>
                <a:srgbClr val="116797"/>
              </a:solidFill>
              <a:latin typeface="微软雅黑" panose="020B0503020204020204" pitchFamily="34" charset="-122"/>
              <a:ea typeface="微软雅黑" panose="020B0503020204020204" pitchFamily="34" charset="-122"/>
            </a:endParaRPr>
          </a:p>
        </p:txBody>
      </p:sp>
      <p:sp>
        <p:nvSpPr>
          <p:cNvPr id="19" name="MH_Number_1">
            <a:hlinkClick r:id="rId3" action="ppaction://hlinksldjump"/>
          </p:cNvPr>
          <p:cNvSpPr txBox="1"/>
          <p:nvPr>
            <p:custDataLst>
              <p:tags r:id="rId6"/>
            </p:custDataLst>
          </p:nvPr>
        </p:nvSpPr>
        <p:spPr>
          <a:xfrm>
            <a:off x="1648247" y="1561868"/>
            <a:ext cx="567169" cy="410393"/>
          </a:xfrm>
          <a:prstGeom prst="rect">
            <a:avLst/>
          </a:prstGeom>
          <a:noFill/>
        </p:spPr>
        <p:txBody>
          <a:bodyPr wrap="square" lIns="0" tIns="0" rIns="0" bIns="0" rtlCol="0" anchor="ctr" anchorCtr="0">
            <a:noAutofit/>
          </a:bodyPr>
          <a:lstStyle/>
          <a:p>
            <a:pPr algn="ctr"/>
            <a:r>
              <a:rPr lang="en-US" altLang="zh-CN" sz="3300" b="1" dirty="0" smtClean="0">
                <a:latin typeface="微软雅黑" panose="020B0503020204020204" pitchFamily="34" charset="-122"/>
                <a:ea typeface="微软雅黑" panose="020B0503020204020204" pitchFamily="34" charset="-122"/>
              </a:rPr>
              <a:t>01</a:t>
            </a:r>
            <a:endParaRPr lang="zh-CN" altLang="en-US" sz="3300" b="1" dirty="0">
              <a:latin typeface="微软雅黑" panose="020B0503020204020204" pitchFamily="34" charset="-122"/>
              <a:ea typeface="微软雅黑" panose="020B0503020204020204" pitchFamily="34" charset="-122"/>
            </a:endParaRPr>
          </a:p>
        </p:txBody>
      </p:sp>
      <p:sp>
        <p:nvSpPr>
          <p:cNvPr id="20" name="MH_Number_2">
            <a:hlinkClick r:id="" action="ppaction://noaction"/>
          </p:cNvPr>
          <p:cNvSpPr txBox="1"/>
          <p:nvPr>
            <p:custDataLst>
              <p:tags r:id="rId7"/>
            </p:custDataLst>
          </p:nvPr>
        </p:nvSpPr>
        <p:spPr>
          <a:xfrm>
            <a:off x="1619672" y="2454456"/>
            <a:ext cx="567169" cy="410393"/>
          </a:xfrm>
          <a:prstGeom prst="rect">
            <a:avLst/>
          </a:prstGeom>
          <a:noFill/>
        </p:spPr>
        <p:txBody>
          <a:bodyPr wrap="square" lIns="0" tIns="0" rIns="0" bIns="0" rtlCol="0" anchor="ctr" anchorCtr="0">
            <a:noAutofit/>
          </a:bodyPr>
          <a:lstStyle>
            <a:defPPr>
              <a:defRPr lang="zh-CN"/>
            </a:defPPr>
            <a:lvl1pPr algn="ctr">
              <a:defRPr sz="2000">
                <a:solidFill>
                  <a:srgbClr val="00B0F0"/>
                </a:solidFill>
                <a:latin typeface="华文中宋" panose="02010600040101010101" pitchFamily="2" charset="-122"/>
                <a:ea typeface="华文中宋" panose="02010600040101010101" pitchFamily="2" charset="-122"/>
              </a:defRPr>
            </a:lvl1pPr>
          </a:lstStyle>
          <a:p>
            <a:r>
              <a:rPr lang="en-US" altLang="zh-CN" sz="3300" b="1" dirty="0" smtClean="0">
                <a:solidFill>
                  <a:schemeClr val="tx1"/>
                </a:solidFill>
                <a:latin typeface="微软雅黑" panose="020B0503020204020204" pitchFamily="34" charset="-122"/>
                <a:ea typeface="微软雅黑" panose="020B0503020204020204" pitchFamily="34" charset="-122"/>
              </a:rPr>
              <a:t>02</a:t>
            </a:r>
            <a:endParaRPr lang="zh-CN" altLang="en-US" sz="3300" b="1" dirty="0">
              <a:solidFill>
                <a:schemeClr val="tx1"/>
              </a:solidFill>
              <a:latin typeface="微软雅黑" panose="020B0503020204020204" pitchFamily="34" charset="-122"/>
              <a:ea typeface="微软雅黑" panose="020B0503020204020204" pitchFamily="34" charset="-122"/>
            </a:endParaRPr>
          </a:p>
        </p:txBody>
      </p:sp>
      <p:cxnSp>
        <p:nvCxnSpPr>
          <p:cNvPr id="21" name="MH_Others_1"/>
          <p:cNvCxnSpPr/>
          <p:nvPr>
            <p:custDataLst>
              <p:tags r:id="rId8"/>
            </p:custDataLst>
          </p:nvPr>
        </p:nvCxnSpPr>
        <p:spPr>
          <a:xfrm>
            <a:off x="2339752" y="1679166"/>
            <a:ext cx="0" cy="240767"/>
          </a:xfrm>
          <a:prstGeom prst="line">
            <a:avLst/>
          </a:prstGeom>
          <a:noFill/>
          <a:ln w="25400" cap="flat" cmpd="sng" algn="ctr">
            <a:solidFill>
              <a:srgbClr val="D1D1D1"/>
            </a:solidFill>
            <a:prstDash val="solid"/>
            <a:miter lim="800000"/>
          </a:ln>
          <a:effectLst/>
        </p:spPr>
      </p:cxnSp>
      <p:cxnSp>
        <p:nvCxnSpPr>
          <p:cNvPr id="26" name="MH_Others_2"/>
          <p:cNvCxnSpPr/>
          <p:nvPr>
            <p:custDataLst>
              <p:tags r:id="rId9"/>
            </p:custDataLst>
          </p:nvPr>
        </p:nvCxnSpPr>
        <p:spPr>
          <a:xfrm>
            <a:off x="2339752" y="2572355"/>
            <a:ext cx="0" cy="240767"/>
          </a:xfrm>
          <a:prstGeom prst="line">
            <a:avLst/>
          </a:prstGeom>
          <a:noFill/>
          <a:ln w="25400" cap="flat" cmpd="sng" algn="ctr">
            <a:solidFill>
              <a:srgbClr val="D1D1D1"/>
            </a:solidFill>
            <a:prstDash val="solid"/>
            <a:miter lim="800000"/>
          </a:ln>
          <a:effectLst/>
        </p:spPr>
      </p:cxnSp>
      <p:sp>
        <p:nvSpPr>
          <p:cNvPr id="27" name="MH_Number_3">
            <a:hlinkClick r:id="" action="ppaction://noaction"/>
          </p:cNvPr>
          <p:cNvSpPr txBox="1"/>
          <p:nvPr>
            <p:custDataLst>
              <p:tags r:id="rId10"/>
            </p:custDataLst>
          </p:nvPr>
        </p:nvSpPr>
        <p:spPr>
          <a:xfrm>
            <a:off x="1619672" y="3281698"/>
            <a:ext cx="567169" cy="410393"/>
          </a:xfrm>
          <a:prstGeom prst="rect">
            <a:avLst/>
          </a:prstGeom>
          <a:noFill/>
        </p:spPr>
        <p:txBody>
          <a:bodyPr wrap="square" lIns="0" tIns="0" rIns="0" bIns="0" rtlCol="0" anchor="ctr" anchorCtr="0">
            <a:noAutofit/>
          </a:bodyPr>
          <a:lstStyle>
            <a:defPPr>
              <a:defRPr lang="zh-CN"/>
            </a:defPPr>
            <a:lvl1pPr algn="ctr">
              <a:defRPr sz="2000">
                <a:solidFill>
                  <a:srgbClr val="00B0F0"/>
                </a:solidFill>
                <a:latin typeface="华文中宋" panose="02010600040101010101" pitchFamily="2" charset="-122"/>
                <a:ea typeface="华文中宋" panose="02010600040101010101" pitchFamily="2" charset="-122"/>
              </a:defRPr>
            </a:lvl1pPr>
          </a:lstStyle>
          <a:p>
            <a:r>
              <a:rPr lang="en-US" altLang="zh-CN" sz="3300" b="1" dirty="0" smtClean="0">
                <a:solidFill>
                  <a:schemeClr val="tx1"/>
                </a:solidFill>
                <a:latin typeface="微软雅黑" panose="020B0503020204020204" pitchFamily="34" charset="-122"/>
                <a:ea typeface="微软雅黑" panose="020B0503020204020204" pitchFamily="34" charset="-122"/>
              </a:rPr>
              <a:t>03</a:t>
            </a:r>
            <a:endParaRPr lang="zh-CN" altLang="en-US" sz="3300" b="1" dirty="0">
              <a:solidFill>
                <a:schemeClr val="tx1"/>
              </a:solidFill>
              <a:latin typeface="微软雅黑" panose="020B0503020204020204" pitchFamily="34" charset="-122"/>
              <a:ea typeface="微软雅黑" panose="020B0503020204020204" pitchFamily="34" charset="-122"/>
            </a:endParaRPr>
          </a:p>
        </p:txBody>
      </p:sp>
      <p:cxnSp>
        <p:nvCxnSpPr>
          <p:cNvPr id="28" name="MH_Others_3"/>
          <p:cNvCxnSpPr/>
          <p:nvPr>
            <p:custDataLst>
              <p:tags r:id="rId11"/>
            </p:custDataLst>
          </p:nvPr>
        </p:nvCxnSpPr>
        <p:spPr>
          <a:xfrm>
            <a:off x="2339752" y="3400198"/>
            <a:ext cx="0" cy="240767"/>
          </a:xfrm>
          <a:prstGeom prst="line">
            <a:avLst/>
          </a:prstGeom>
          <a:noFill/>
          <a:ln w="25400" cap="flat" cmpd="sng" algn="ctr">
            <a:solidFill>
              <a:srgbClr val="D1D1D1"/>
            </a:solidFill>
            <a:prstDash val="solid"/>
            <a:miter lim="800000"/>
          </a:ln>
          <a:effectLst/>
        </p:spPr>
      </p:cxnSp>
      <p:sp>
        <p:nvSpPr>
          <p:cNvPr id="29" name="MH_Entry_3">
            <a:hlinkClick r:id="" action="ppaction://noaction"/>
          </p:cNvPr>
          <p:cNvSpPr txBox="1"/>
          <p:nvPr>
            <p:custDataLst>
              <p:tags r:id="rId12"/>
            </p:custDataLst>
          </p:nvPr>
        </p:nvSpPr>
        <p:spPr>
          <a:xfrm>
            <a:off x="2627784" y="3219822"/>
            <a:ext cx="6048672" cy="544277"/>
          </a:xfrm>
          <a:prstGeom prst="rect">
            <a:avLst/>
          </a:prstGeom>
          <a:noFill/>
        </p:spPr>
        <p:txBody>
          <a:bodyPr wrap="square" lIns="0" tIns="0" rIns="0" bIns="0" rtlCol="0" anchor="ctr" anchorCtr="0">
            <a:noAutofit/>
          </a:bodyPr>
          <a:lstStyle>
            <a:defPPr>
              <a:defRPr lang="zh-CN"/>
            </a:defPPr>
            <a:lvl1pPr>
              <a:defRPr sz="1600">
                <a:solidFill>
                  <a:srgbClr val="333333"/>
                </a:solidFill>
                <a:latin typeface="华文细黑" panose="02010600040101010101" pitchFamily="2" charset="-122"/>
                <a:ea typeface="华文细黑" panose="02010600040101010101" pitchFamily="2" charset="-122"/>
              </a:defRPr>
            </a:lvl1pPr>
          </a:lstStyle>
          <a:p>
            <a:r>
              <a:rPr lang="zh-CN" altLang="en-US" sz="2600" b="1" dirty="0" smtClean="0">
                <a:solidFill>
                  <a:srgbClr val="116797"/>
                </a:solidFill>
                <a:latin typeface="微软雅黑" panose="020B0503020204020204" pitchFamily="34" charset="-122"/>
                <a:ea typeface="微软雅黑" panose="020B0503020204020204" pitchFamily="34" charset="-122"/>
              </a:rPr>
              <a:t>以评促建，促进新建本科院校高质量发展</a:t>
            </a:r>
            <a:endParaRPr lang="zh-CN" altLang="en-US" sz="2600" b="1" dirty="0">
              <a:solidFill>
                <a:srgbClr val="11679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55576" y="987574"/>
            <a:ext cx="7632848" cy="461665"/>
          </a:xfrm>
          <a:prstGeom prst="rect">
            <a:avLst/>
          </a:prstGeom>
        </p:spPr>
        <p:txBody>
          <a:bodyPr wrap="square">
            <a:spAutoFit/>
          </a:bodyPr>
          <a:lstStyle/>
          <a:p>
            <a:pPr algn="ctr"/>
            <a:r>
              <a:rPr lang="zh-CN" altLang="en-US" sz="2400" b="1" dirty="0" smtClean="0">
                <a:solidFill>
                  <a:srgbClr val="C00000"/>
                </a:solidFill>
                <a:latin typeface="微软雅黑" panose="020B0503020204020204" pitchFamily="34" charset="-122"/>
                <a:ea typeface="微软雅黑" panose="020B0503020204020204" pitchFamily="34" charset="-122"/>
              </a:rPr>
              <a:t>（</a:t>
            </a:r>
            <a:r>
              <a:rPr lang="en-US" altLang="zh-CN" sz="2400" b="1" dirty="0" smtClean="0">
                <a:solidFill>
                  <a:srgbClr val="C00000"/>
                </a:solidFill>
                <a:latin typeface="微软雅黑" panose="020B0503020204020204" pitchFamily="34" charset="-122"/>
                <a:ea typeface="微软雅黑" panose="020B0503020204020204" pitchFamily="34" charset="-122"/>
              </a:rPr>
              <a:t>1</a:t>
            </a:r>
            <a:r>
              <a:rPr lang="zh-CN" altLang="en-US" sz="2400" b="1" dirty="0" smtClean="0">
                <a:solidFill>
                  <a:srgbClr val="C00000"/>
                </a:solidFill>
                <a:latin typeface="微软雅黑" panose="020B0503020204020204" pitchFamily="34" charset="-122"/>
                <a:ea typeface="微软雅黑" panose="020B0503020204020204" pitchFamily="34" charset="-122"/>
              </a:rPr>
              <a:t>）实施</a:t>
            </a:r>
            <a:r>
              <a:rPr lang="zh-CN" altLang="en-US" sz="2400" b="1" dirty="0">
                <a:solidFill>
                  <a:srgbClr val="C00000"/>
                </a:solidFill>
                <a:latin typeface="微软雅黑" panose="020B0503020204020204" pitchFamily="34" charset="-122"/>
                <a:ea typeface="微软雅黑" panose="020B0503020204020204" pitchFamily="34" charset="-122"/>
              </a:rPr>
              <a:t>一流课程</a:t>
            </a:r>
            <a:r>
              <a:rPr lang="zh-CN" altLang="en-US" sz="2400" b="1" dirty="0" smtClean="0">
                <a:solidFill>
                  <a:srgbClr val="C00000"/>
                </a:solidFill>
                <a:latin typeface="微软雅黑" panose="020B0503020204020204" pitchFamily="34" charset="-122"/>
                <a:ea typeface="微软雅黑" panose="020B0503020204020204" pitchFamily="34" charset="-122"/>
              </a:rPr>
              <a:t>“双万计划”</a:t>
            </a:r>
            <a:r>
              <a:rPr lang="en-US" altLang="zh-CN" sz="2400" b="1" dirty="0">
                <a:solidFill>
                  <a:srgbClr val="C00000"/>
                </a:solidFill>
                <a:latin typeface="微软雅黑" panose="020B0503020204020204" pitchFamily="34" charset="-122"/>
                <a:ea typeface="微软雅黑" panose="020B0503020204020204" pitchFamily="34" charset="-122"/>
              </a:rPr>
              <a:t> </a:t>
            </a:r>
            <a:r>
              <a:rPr lang="zh-CN" altLang="en-US" sz="2400" b="1" dirty="0" smtClean="0">
                <a:solidFill>
                  <a:srgbClr val="C00000"/>
                </a:solidFill>
                <a:latin typeface="微软雅黑" panose="020B0503020204020204" pitchFamily="34" charset="-122"/>
                <a:ea typeface="微软雅黑" panose="020B0503020204020204" pitchFamily="34" charset="-122"/>
              </a:rPr>
              <a:t>淘汰</a:t>
            </a:r>
            <a:r>
              <a:rPr lang="zh-CN" altLang="en-US" sz="2400" b="1" dirty="0">
                <a:solidFill>
                  <a:srgbClr val="C00000"/>
                </a:solidFill>
                <a:latin typeface="微软雅黑" panose="020B0503020204020204" pitchFamily="34" charset="-122"/>
                <a:ea typeface="微软雅黑" panose="020B0503020204020204" pitchFamily="34" charset="-122"/>
              </a:rPr>
              <a:t>水课、打造金课</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7" name="矩形 6"/>
          <p:cNvSpPr/>
          <p:nvPr/>
        </p:nvSpPr>
        <p:spPr>
          <a:xfrm>
            <a:off x="683568" y="1707654"/>
            <a:ext cx="8064896" cy="2862322"/>
          </a:xfrm>
          <a:prstGeom prst="rect">
            <a:avLst/>
          </a:prstGeom>
          <a:ln>
            <a:solidFill>
              <a:srgbClr val="C00000"/>
            </a:solidFill>
          </a:ln>
        </p:spPr>
        <p:txBody>
          <a:bodyPr wrap="square">
            <a:spAutoFit/>
          </a:bodyPr>
          <a:lstStyle/>
          <a:p>
            <a:pPr>
              <a:lnSpc>
                <a:spcPct val="150000"/>
              </a:lnSpc>
            </a:pPr>
            <a:r>
              <a:rPr lang="zh-CN" altLang="en-US" sz="2000" b="1" dirty="0" smtClean="0">
                <a:solidFill>
                  <a:srgbClr val="116797"/>
                </a:solidFill>
                <a:latin typeface="微软雅黑" panose="020B0503020204020204" pitchFamily="34" charset="-122"/>
                <a:ea typeface="微软雅黑" panose="020B0503020204020204" pitchFamily="34" charset="-122"/>
              </a:rPr>
              <a:t>      课程</a:t>
            </a:r>
            <a:r>
              <a:rPr lang="zh-CN" altLang="zh-CN" sz="2000" b="1" dirty="0" smtClean="0">
                <a:solidFill>
                  <a:srgbClr val="116797"/>
                </a:solidFill>
                <a:latin typeface="微软雅黑" panose="020B0503020204020204" pitchFamily="34" charset="-122"/>
                <a:ea typeface="微软雅黑" panose="020B0503020204020204" pitchFamily="34" charset="-122"/>
              </a:rPr>
              <a:t>是</a:t>
            </a:r>
            <a:r>
              <a:rPr lang="zh-CN" altLang="zh-CN" sz="2000" b="1" dirty="0">
                <a:solidFill>
                  <a:srgbClr val="116797"/>
                </a:solidFill>
                <a:latin typeface="微软雅黑" panose="020B0503020204020204" pitchFamily="34" charset="-122"/>
                <a:ea typeface="微软雅黑" panose="020B0503020204020204" pitchFamily="34" charset="-122"/>
              </a:rPr>
              <a:t>人才培养的核心要素，也是大学生在大学里能够受益的最直接、最核心、最显效的载体，但同时课程也是目前中国大学普遍存在的短板、瓶颈和软肋</a:t>
            </a:r>
            <a:r>
              <a:rPr lang="zh-CN" altLang="zh-CN" sz="2000" b="1" dirty="0" smtClean="0">
                <a:solidFill>
                  <a:srgbClr val="116797"/>
                </a:solidFill>
                <a:latin typeface="微软雅黑" panose="020B0503020204020204" pitchFamily="34" charset="-122"/>
                <a:ea typeface="微软雅黑" panose="020B0503020204020204" pitchFamily="34" charset="-122"/>
              </a:rPr>
              <a:t>。</a:t>
            </a:r>
            <a:endParaRPr lang="en-US" altLang="zh-CN" sz="2000" b="1" dirty="0" smtClean="0">
              <a:solidFill>
                <a:srgbClr val="116797"/>
              </a:solidFill>
              <a:latin typeface="微软雅黑" panose="020B0503020204020204" pitchFamily="34" charset="-122"/>
              <a:ea typeface="微软雅黑" panose="020B0503020204020204" pitchFamily="34" charset="-122"/>
            </a:endParaRPr>
          </a:p>
          <a:p>
            <a:pPr>
              <a:lnSpc>
                <a:spcPct val="150000"/>
              </a:lnSpc>
            </a:pPr>
            <a:r>
              <a:rPr lang="en-US" altLang="zh-CN" sz="2000" b="1" dirty="0" smtClean="0">
                <a:solidFill>
                  <a:srgbClr val="116797"/>
                </a:solidFill>
                <a:latin typeface="微软雅黑" panose="020B0503020204020204" pitchFamily="34" charset="-122"/>
                <a:ea typeface="微软雅黑" panose="020B0503020204020204" pitchFamily="34" charset="-122"/>
              </a:rPr>
              <a:t>      2018</a:t>
            </a:r>
            <a:r>
              <a:rPr lang="zh-CN" altLang="zh-CN" sz="2000" b="1" dirty="0" smtClean="0">
                <a:solidFill>
                  <a:srgbClr val="116797"/>
                </a:solidFill>
                <a:latin typeface="微软雅黑" panose="020B0503020204020204" pitchFamily="34" charset="-122"/>
                <a:ea typeface="微软雅黑" panose="020B0503020204020204" pitchFamily="34" charset="-122"/>
              </a:rPr>
              <a:t>年</a:t>
            </a:r>
            <a:r>
              <a:rPr lang="zh-CN" altLang="zh-CN" sz="2000" b="1" dirty="0">
                <a:solidFill>
                  <a:srgbClr val="116797"/>
                </a:solidFill>
                <a:latin typeface="微软雅黑" panose="020B0503020204020204" pitchFamily="34" charset="-122"/>
                <a:ea typeface="微软雅黑" panose="020B0503020204020204" pitchFamily="34" charset="-122"/>
              </a:rPr>
              <a:t>，在全国本科教育工作会上，陈宝生部长指出：“要合理的对大学生进行‘增负’，要提升大学生的学业挑战度，增加课程难度，拓展课程深度，扩大课程的可选择性，把‘水课’变成‘金课’。</a:t>
            </a:r>
            <a:endParaRPr lang="zh-CN" altLang="en-US" sz="2000" b="1" dirty="0">
              <a:solidFill>
                <a:srgbClr val="116797"/>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935596" y="-20538"/>
            <a:ext cx="4068452" cy="669863"/>
          </a:xfrm>
          <a:prstGeom prst="rect">
            <a:avLst/>
          </a:prstGeom>
          <a:noFill/>
          <a:ln>
            <a:noFill/>
          </a:ln>
        </p:spPr>
        <p:txBody>
          <a:bodyPr wrap="square" rtlCol="0">
            <a:spAutoFit/>
          </a:bodyPr>
          <a:lstStyle/>
          <a:p>
            <a:pPr eaLnBrk="0" hangingPunct="0">
              <a:lnSpc>
                <a:spcPct val="150000"/>
              </a:lnSpc>
            </a:pPr>
            <a:r>
              <a:rPr lang="en-US" altLang="zh-CN" sz="2800" b="1" dirty="0" smtClean="0">
                <a:ln w="11430"/>
                <a:solidFill>
                  <a:srgbClr val="116797"/>
                </a:solidFill>
                <a:latin typeface="微软雅黑" panose="020B0503020204020204" pitchFamily="34" charset="-122"/>
                <a:ea typeface="微软雅黑" panose="020B0503020204020204" pitchFamily="34" charset="-122"/>
              </a:rPr>
              <a:t>3.</a:t>
            </a:r>
            <a:r>
              <a:rPr lang="zh-CN" altLang="en-US" sz="2800" b="1" dirty="0" smtClean="0">
                <a:ln w="11430"/>
                <a:solidFill>
                  <a:srgbClr val="116797"/>
                </a:solidFill>
                <a:latin typeface="微软雅黑" panose="020B0503020204020204" pitchFamily="34" charset="-122"/>
                <a:ea typeface="微软雅黑" panose="020B0503020204020204" pitchFamily="34" charset="-122"/>
              </a:rPr>
              <a:t>全面推动一流课程建设</a:t>
            </a:r>
            <a:endParaRPr lang="zh-CN" altLang="en-US" sz="2800" b="1" dirty="0" smtClean="0">
              <a:ln w="11430"/>
              <a:solidFill>
                <a:srgbClr val="11679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txBox="1"/>
          <p:nvPr/>
        </p:nvSpPr>
        <p:spPr>
          <a:xfrm>
            <a:off x="457200" y="1491630"/>
            <a:ext cx="8229600" cy="3312368"/>
          </a:xfrm>
          <a:prstGeom prst="rect">
            <a:avLst/>
          </a:prstGeom>
          <a:noFill/>
          <a:ln>
            <a:solidFill>
              <a:srgbClr val="C00000"/>
            </a:solidFill>
          </a:ln>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zh-CN" sz="1700" b="1" dirty="0" smtClean="0">
                <a:solidFill>
                  <a:srgbClr val="116797"/>
                </a:solidFill>
                <a:latin typeface="微软雅黑" panose="020B0503020204020204" pitchFamily="34" charset="-122"/>
                <a:ea typeface="微软雅黑" panose="020B0503020204020204" pitchFamily="34" charset="-122"/>
              </a:rPr>
              <a:t>“水课”</a:t>
            </a:r>
            <a:r>
              <a:rPr lang="zh-CN" altLang="en-US" sz="1700" b="1" dirty="0" smtClean="0">
                <a:solidFill>
                  <a:srgbClr val="116797"/>
                </a:solidFill>
                <a:latin typeface="微软雅黑" panose="020B0503020204020204" pitchFamily="34" charset="-122"/>
                <a:ea typeface="微软雅黑" panose="020B0503020204020204" pitchFamily="34" charset="-122"/>
              </a:rPr>
              <a:t>？</a:t>
            </a:r>
            <a:r>
              <a:rPr lang="zh-CN" altLang="zh-CN" sz="1700" b="1" dirty="0" smtClean="0">
                <a:solidFill>
                  <a:srgbClr val="116797"/>
                </a:solidFill>
                <a:latin typeface="微软雅黑" panose="020B0503020204020204" pitchFamily="34" charset="-122"/>
                <a:ea typeface="微软雅黑" panose="020B0503020204020204" pitchFamily="34" charset="-122"/>
              </a:rPr>
              <a:t>就是不用心上的课，就是教学技术手段低的课，就是内容过时的课，就是对学生知识能力素质培养不起作用的课，老师可以不用心的去上，学生也可以不用劲的学，就能够轻轻松松获得学时、学分。</a:t>
            </a:r>
            <a:endParaRPr lang="en-US" altLang="zh-CN" sz="1700" b="1" dirty="0" smtClean="0">
              <a:solidFill>
                <a:srgbClr val="116797"/>
              </a:solidFill>
              <a:latin typeface="微软雅黑" panose="020B0503020204020204" pitchFamily="34" charset="-122"/>
              <a:ea typeface="微软雅黑" panose="020B0503020204020204" pitchFamily="34" charset="-122"/>
            </a:endParaRPr>
          </a:p>
          <a:p>
            <a:endParaRPr lang="en-US" altLang="zh-CN" sz="1700" b="1" dirty="0" smtClean="0">
              <a:solidFill>
                <a:srgbClr val="116797"/>
              </a:solidFill>
              <a:latin typeface="微软雅黑" panose="020B0503020204020204" pitchFamily="34" charset="-122"/>
              <a:ea typeface="微软雅黑" panose="020B0503020204020204" pitchFamily="34" charset="-122"/>
            </a:endParaRPr>
          </a:p>
          <a:p>
            <a:r>
              <a:rPr lang="zh-CN" altLang="zh-CN" sz="1700" b="1" dirty="0" smtClean="0">
                <a:solidFill>
                  <a:srgbClr val="116797"/>
                </a:solidFill>
                <a:latin typeface="微软雅黑" panose="020B0503020204020204" pitchFamily="34" charset="-122"/>
                <a:ea typeface="微软雅黑" panose="020B0503020204020204" pitchFamily="34" charset="-122"/>
              </a:rPr>
              <a:t>“金课”？ “两性一度”，即高阶性、创新性和挑战度。</a:t>
            </a:r>
            <a:endParaRPr lang="en-US" altLang="zh-CN" sz="1700" b="1" dirty="0" smtClean="0">
              <a:latin typeface="微软雅黑" panose="020B0503020204020204" pitchFamily="34" charset="-122"/>
              <a:ea typeface="微软雅黑" panose="020B0503020204020204" pitchFamily="34" charset="-122"/>
            </a:endParaRPr>
          </a:p>
          <a:p>
            <a:r>
              <a:rPr lang="zh-CN" altLang="zh-CN" sz="1700" b="1" dirty="0" smtClean="0">
                <a:solidFill>
                  <a:srgbClr val="C00000"/>
                </a:solidFill>
                <a:latin typeface="微软雅黑" panose="020B0503020204020204" pitchFamily="34" charset="-122"/>
                <a:ea typeface="微软雅黑" panose="020B0503020204020204" pitchFamily="34" charset="-122"/>
              </a:rPr>
              <a:t>高阶性</a:t>
            </a:r>
            <a:r>
              <a:rPr lang="zh-CN" altLang="en-US" sz="1700" b="1" dirty="0" smtClean="0">
                <a:solidFill>
                  <a:srgbClr val="C00000"/>
                </a:solidFill>
                <a:latin typeface="微软雅黑" panose="020B0503020204020204" pitchFamily="34" charset="-122"/>
                <a:ea typeface="微软雅黑" panose="020B0503020204020204" pitchFamily="34" charset="-122"/>
              </a:rPr>
              <a:t>：</a:t>
            </a:r>
            <a:r>
              <a:rPr lang="zh-CN" altLang="zh-CN" sz="1700" b="1" dirty="0" smtClean="0">
                <a:solidFill>
                  <a:srgbClr val="116797"/>
                </a:solidFill>
                <a:latin typeface="微软雅黑" panose="020B0503020204020204" pitchFamily="34" charset="-122"/>
                <a:ea typeface="微软雅黑" panose="020B0503020204020204" pitchFamily="34" charset="-122"/>
              </a:rPr>
              <a:t>就是要着眼于知识能力素质的有机结合，就是能够培养学生解决复杂问题的综合能力和高级思维；</a:t>
            </a:r>
            <a:endParaRPr lang="en-US" altLang="zh-CN" sz="1700" b="1" dirty="0" smtClean="0">
              <a:solidFill>
                <a:srgbClr val="116797"/>
              </a:solidFill>
              <a:latin typeface="微软雅黑" panose="020B0503020204020204" pitchFamily="34" charset="-122"/>
              <a:ea typeface="微软雅黑" panose="020B0503020204020204" pitchFamily="34" charset="-122"/>
            </a:endParaRPr>
          </a:p>
          <a:p>
            <a:r>
              <a:rPr lang="zh-CN" altLang="zh-CN" sz="1700" b="1" dirty="0" smtClean="0">
                <a:solidFill>
                  <a:srgbClr val="C00000"/>
                </a:solidFill>
                <a:latin typeface="微软雅黑" panose="020B0503020204020204" pitchFamily="34" charset="-122"/>
                <a:ea typeface="微软雅黑" panose="020B0503020204020204" pitchFamily="34" charset="-122"/>
              </a:rPr>
              <a:t>创新性</a:t>
            </a:r>
            <a:r>
              <a:rPr lang="zh-CN" altLang="en-US" sz="1700" b="1" dirty="0" smtClean="0">
                <a:solidFill>
                  <a:srgbClr val="C00000"/>
                </a:solidFill>
                <a:latin typeface="微软雅黑" panose="020B0503020204020204" pitchFamily="34" charset="-122"/>
                <a:ea typeface="微软雅黑" panose="020B0503020204020204" pitchFamily="34" charset="-122"/>
              </a:rPr>
              <a:t>：</a:t>
            </a:r>
            <a:r>
              <a:rPr lang="zh-CN" altLang="zh-CN" sz="1700" b="1" dirty="0" smtClean="0">
                <a:solidFill>
                  <a:srgbClr val="116797"/>
                </a:solidFill>
                <a:latin typeface="微软雅黑" panose="020B0503020204020204" pitchFamily="34" charset="-122"/>
                <a:ea typeface="微软雅黑" panose="020B0503020204020204" pitchFamily="34" charset="-122"/>
              </a:rPr>
              <a:t>课程内容上</a:t>
            </a:r>
            <a:r>
              <a:rPr lang="en-US" altLang="zh-CN" sz="1700" b="1" dirty="0" smtClean="0">
                <a:solidFill>
                  <a:srgbClr val="116797"/>
                </a:solidFill>
                <a:latin typeface="微软雅黑" panose="020B0503020204020204" pitchFamily="34" charset="-122"/>
                <a:ea typeface="微软雅黑" panose="020B0503020204020204" pitchFamily="34" charset="-122"/>
              </a:rPr>
              <a:t>---</a:t>
            </a:r>
            <a:r>
              <a:rPr lang="zh-CN" altLang="zh-CN" sz="1700" b="1" dirty="0" smtClean="0">
                <a:solidFill>
                  <a:srgbClr val="116797"/>
                </a:solidFill>
                <a:latin typeface="微软雅黑" panose="020B0503020204020204" pitchFamily="34" charset="-122"/>
                <a:ea typeface="微软雅黑" panose="020B0503020204020204" pitchFamily="34" charset="-122"/>
              </a:rPr>
              <a:t>要有前沿性和时代性，教学形式上要有先进性和互动性，学习结果上要有探究性和特性化；</a:t>
            </a:r>
            <a:endParaRPr lang="en-US" altLang="zh-CN" sz="1700" b="1" dirty="0" smtClean="0">
              <a:solidFill>
                <a:srgbClr val="116797"/>
              </a:solidFill>
              <a:latin typeface="微软雅黑" panose="020B0503020204020204" pitchFamily="34" charset="-122"/>
              <a:ea typeface="微软雅黑" panose="020B0503020204020204" pitchFamily="34" charset="-122"/>
            </a:endParaRPr>
          </a:p>
          <a:p>
            <a:r>
              <a:rPr lang="zh-CN" altLang="zh-CN" sz="1700" b="1" dirty="0" smtClean="0">
                <a:solidFill>
                  <a:srgbClr val="C00000"/>
                </a:solidFill>
                <a:latin typeface="微软雅黑" panose="020B0503020204020204" pitchFamily="34" charset="-122"/>
                <a:ea typeface="微软雅黑" panose="020B0503020204020204" pitchFamily="34" charset="-122"/>
              </a:rPr>
              <a:t>挑战度</a:t>
            </a:r>
            <a:r>
              <a:rPr lang="zh-CN" altLang="en-US" sz="1700" b="1" dirty="0" smtClean="0">
                <a:solidFill>
                  <a:srgbClr val="C00000"/>
                </a:solidFill>
                <a:latin typeface="微软雅黑" panose="020B0503020204020204" pitchFamily="34" charset="-122"/>
                <a:ea typeface="微软雅黑" panose="020B0503020204020204" pitchFamily="34" charset="-122"/>
              </a:rPr>
              <a:t>：</a:t>
            </a:r>
            <a:r>
              <a:rPr lang="zh-CN" altLang="zh-CN" sz="1700" b="1" dirty="0" smtClean="0">
                <a:solidFill>
                  <a:srgbClr val="116797"/>
                </a:solidFill>
                <a:latin typeface="微软雅黑" panose="020B0503020204020204" pitchFamily="34" charset="-122"/>
                <a:ea typeface="微软雅黑" panose="020B0503020204020204" pitchFamily="34" charset="-122"/>
              </a:rPr>
              <a:t>课程要有一定的难度，教师和学生要跳跳脚才能够得着。老师要花时间花精力花情感去备课、去讲课，学生也要用较多的时间做课前预习和课后复习</a:t>
            </a:r>
            <a:r>
              <a:rPr lang="zh-CN" altLang="en-US" sz="1700" b="1" dirty="0" smtClean="0">
                <a:solidFill>
                  <a:srgbClr val="116797"/>
                </a:solidFill>
                <a:latin typeface="微软雅黑" panose="020B0503020204020204" pitchFamily="34" charset="-122"/>
                <a:ea typeface="微软雅黑" panose="020B0503020204020204" pitchFamily="34" charset="-122"/>
              </a:rPr>
              <a:t>。</a:t>
            </a:r>
            <a:endParaRPr lang="zh-CN" altLang="zh-CN" sz="1700" b="1" dirty="0" smtClean="0">
              <a:solidFill>
                <a:srgbClr val="116797"/>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935596" y="-20538"/>
            <a:ext cx="4068452" cy="669863"/>
          </a:xfrm>
          <a:prstGeom prst="rect">
            <a:avLst/>
          </a:prstGeom>
          <a:noFill/>
          <a:ln>
            <a:noFill/>
          </a:ln>
        </p:spPr>
        <p:txBody>
          <a:bodyPr wrap="square" rtlCol="0">
            <a:spAutoFit/>
          </a:bodyPr>
          <a:lstStyle/>
          <a:p>
            <a:pPr eaLnBrk="0" hangingPunct="0">
              <a:lnSpc>
                <a:spcPct val="150000"/>
              </a:lnSpc>
            </a:pPr>
            <a:r>
              <a:rPr lang="en-US" altLang="zh-CN" sz="2800" b="1" dirty="0" smtClean="0">
                <a:ln w="11430"/>
                <a:solidFill>
                  <a:srgbClr val="116797"/>
                </a:solidFill>
                <a:latin typeface="微软雅黑" panose="020B0503020204020204" pitchFamily="34" charset="-122"/>
                <a:ea typeface="微软雅黑" panose="020B0503020204020204" pitchFamily="34" charset="-122"/>
              </a:rPr>
              <a:t>3.</a:t>
            </a:r>
            <a:r>
              <a:rPr lang="zh-CN" altLang="en-US" sz="2800" b="1" dirty="0" smtClean="0">
                <a:ln w="11430"/>
                <a:solidFill>
                  <a:srgbClr val="116797"/>
                </a:solidFill>
                <a:latin typeface="微软雅黑" panose="020B0503020204020204" pitchFamily="34" charset="-122"/>
                <a:ea typeface="微软雅黑" panose="020B0503020204020204" pitchFamily="34" charset="-122"/>
              </a:rPr>
              <a:t>全面推动一流课程建设</a:t>
            </a:r>
            <a:endParaRPr lang="zh-CN" altLang="en-US" sz="2800" b="1" dirty="0" smtClean="0">
              <a:ln w="11430"/>
              <a:solidFill>
                <a:srgbClr val="116797"/>
              </a:solidFill>
              <a:latin typeface="微软雅黑" panose="020B0503020204020204" pitchFamily="34" charset="-122"/>
              <a:ea typeface="微软雅黑" panose="020B0503020204020204" pitchFamily="34" charset="-122"/>
            </a:endParaRPr>
          </a:p>
        </p:txBody>
      </p:sp>
      <p:sp>
        <p:nvSpPr>
          <p:cNvPr id="7" name="矩形 6"/>
          <p:cNvSpPr/>
          <p:nvPr/>
        </p:nvSpPr>
        <p:spPr>
          <a:xfrm>
            <a:off x="755576" y="915566"/>
            <a:ext cx="7632848" cy="461665"/>
          </a:xfrm>
          <a:prstGeom prst="rect">
            <a:avLst/>
          </a:prstGeom>
        </p:spPr>
        <p:txBody>
          <a:bodyPr wrap="square">
            <a:spAutoFit/>
          </a:bodyPr>
          <a:lstStyle/>
          <a:p>
            <a:pPr algn="ctr"/>
            <a:r>
              <a:rPr lang="zh-CN" altLang="en-US" sz="2400" b="1" dirty="0" smtClean="0">
                <a:solidFill>
                  <a:srgbClr val="C00000"/>
                </a:solidFill>
                <a:latin typeface="微软雅黑" panose="020B0503020204020204" pitchFamily="34" charset="-122"/>
                <a:ea typeface="微软雅黑" panose="020B0503020204020204" pitchFamily="34" charset="-122"/>
              </a:rPr>
              <a:t>（</a:t>
            </a:r>
            <a:r>
              <a:rPr lang="en-US" altLang="zh-CN" sz="2400" b="1" dirty="0" smtClean="0">
                <a:solidFill>
                  <a:srgbClr val="C00000"/>
                </a:solidFill>
                <a:latin typeface="微软雅黑" panose="020B0503020204020204" pitchFamily="34" charset="-122"/>
                <a:ea typeface="微软雅黑" panose="020B0503020204020204" pitchFamily="34" charset="-122"/>
              </a:rPr>
              <a:t>1</a:t>
            </a:r>
            <a:r>
              <a:rPr lang="zh-CN" altLang="en-US" sz="2400" b="1" dirty="0" smtClean="0">
                <a:solidFill>
                  <a:srgbClr val="C00000"/>
                </a:solidFill>
                <a:latin typeface="微软雅黑" panose="020B0503020204020204" pitchFamily="34" charset="-122"/>
                <a:ea typeface="微软雅黑" panose="020B0503020204020204" pitchFamily="34" charset="-122"/>
              </a:rPr>
              <a:t>）实施</a:t>
            </a:r>
            <a:r>
              <a:rPr lang="zh-CN" altLang="en-US" sz="2400" b="1" dirty="0">
                <a:solidFill>
                  <a:srgbClr val="C00000"/>
                </a:solidFill>
                <a:latin typeface="微软雅黑" panose="020B0503020204020204" pitchFamily="34" charset="-122"/>
                <a:ea typeface="微软雅黑" panose="020B0503020204020204" pitchFamily="34" charset="-122"/>
              </a:rPr>
              <a:t>一流课程</a:t>
            </a:r>
            <a:r>
              <a:rPr lang="zh-CN" altLang="en-US" sz="2400" b="1" dirty="0" smtClean="0">
                <a:solidFill>
                  <a:srgbClr val="C00000"/>
                </a:solidFill>
                <a:latin typeface="微软雅黑" panose="020B0503020204020204" pitchFamily="34" charset="-122"/>
                <a:ea typeface="微软雅黑" panose="020B0503020204020204" pitchFamily="34" charset="-122"/>
              </a:rPr>
              <a:t>“双万计划”</a:t>
            </a:r>
            <a:r>
              <a:rPr lang="en-US" altLang="zh-CN" sz="2400" b="1" dirty="0">
                <a:solidFill>
                  <a:srgbClr val="C00000"/>
                </a:solidFill>
                <a:latin typeface="微软雅黑" panose="020B0503020204020204" pitchFamily="34" charset="-122"/>
                <a:ea typeface="微软雅黑" panose="020B0503020204020204" pitchFamily="34" charset="-122"/>
              </a:rPr>
              <a:t>;</a:t>
            </a:r>
            <a:r>
              <a:rPr lang="zh-CN" altLang="en-US" sz="2400" b="1" dirty="0" smtClean="0">
                <a:solidFill>
                  <a:srgbClr val="C00000"/>
                </a:solidFill>
                <a:latin typeface="微软雅黑" panose="020B0503020204020204" pitchFamily="34" charset="-122"/>
                <a:ea typeface="微软雅黑" panose="020B0503020204020204" pitchFamily="34" charset="-122"/>
              </a:rPr>
              <a:t>淘汰</a:t>
            </a:r>
            <a:r>
              <a:rPr lang="zh-CN" altLang="en-US" sz="2400" b="1" dirty="0">
                <a:solidFill>
                  <a:srgbClr val="C00000"/>
                </a:solidFill>
                <a:latin typeface="微软雅黑" panose="020B0503020204020204" pitchFamily="34" charset="-122"/>
                <a:ea typeface="微软雅黑" panose="020B0503020204020204" pitchFamily="34" charset="-122"/>
              </a:rPr>
              <a:t>水课、打造金课</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536" y="1607588"/>
            <a:ext cx="8064896" cy="1756250"/>
          </a:xfrm>
          <a:prstGeom prst="rect">
            <a:avLst/>
          </a:prstGeom>
        </p:spPr>
        <p:txBody>
          <a:bodyPr wrap="square">
            <a:spAutoFit/>
          </a:bodyPr>
          <a:lstStyle/>
          <a:p>
            <a:pPr algn="ctr">
              <a:lnSpc>
                <a:spcPct val="150000"/>
              </a:lnSpc>
            </a:pPr>
            <a:r>
              <a:rPr lang="zh-CN" altLang="en-US" sz="2000" b="1" dirty="0">
                <a:solidFill>
                  <a:srgbClr val="C00000"/>
                </a:solidFill>
                <a:ea typeface="微软雅黑" panose="020B0503020204020204" pitchFamily="34" charset="-122"/>
                <a:sym typeface="Arial" panose="020B0604020202020204" pitchFamily="34" charset="0"/>
              </a:rPr>
              <a:t>总体目标</a:t>
            </a:r>
            <a:endParaRPr lang="en-US" altLang="zh-CN" sz="2000" b="1" dirty="0">
              <a:solidFill>
                <a:srgbClr val="C00000"/>
              </a:solidFill>
              <a:ea typeface="微软雅黑" panose="020B0503020204020204" pitchFamily="34" charset="-122"/>
              <a:sym typeface="Arial" panose="020B0604020202020204" pitchFamily="34" charset="0"/>
            </a:endParaRPr>
          </a:p>
          <a:p>
            <a:pPr marL="914400" lvl="1" indent="-457200">
              <a:lnSpc>
                <a:spcPct val="150000"/>
              </a:lnSpc>
              <a:buFont typeface="Arial" panose="020B0604020202020204" pitchFamily="34" charset="0"/>
              <a:buChar char="•"/>
            </a:pPr>
            <a:r>
              <a:rPr lang="zh-CN" altLang="en-US" b="1" dirty="0">
                <a:solidFill>
                  <a:srgbClr val="116797"/>
                </a:solidFill>
                <a:ea typeface="微软雅黑" panose="020B0503020204020204" pitchFamily="34" charset="-122"/>
                <a:sym typeface="Arial" panose="020B0604020202020204" pitchFamily="34" charset="0"/>
              </a:rPr>
              <a:t>遴选</a:t>
            </a:r>
            <a:r>
              <a:rPr lang="en-US" altLang="zh-CN" b="1" dirty="0">
                <a:solidFill>
                  <a:srgbClr val="116797"/>
                </a:solidFill>
                <a:ea typeface="微软雅黑" panose="020B0503020204020204" pitchFamily="34" charset="-122"/>
                <a:sym typeface="Arial" panose="020B0604020202020204" pitchFamily="34" charset="0"/>
              </a:rPr>
              <a:t>10000</a:t>
            </a:r>
            <a:r>
              <a:rPr lang="zh-CN" altLang="en-US" b="1" dirty="0">
                <a:solidFill>
                  <a:srgbClr val="116797"/>
                </a:solidFill>
                <a:ea typeface="微软雅黑" panose="020B0503020204020204" pitchFamily="34" charset="-122"/>
                <a:sym typeface="Arial" panose="020B0604020202020204" pitchFamily="34" charset="0"/>
              </a:rPr>
              <a:t>门国家级一流课程，其中</a:t>
            </a:r>
            <a:r>
              <a:rPr lang="en-US" altLang="zh-CN" b="1" dirty="0">
                <a:solidFill>
                  <a:srgbClr val="116797"/>
                </a:solidFill>
                <a:ea typeface="微软雅黑" panose="020B0503020204020204" pitchFamily="34" charset="-122"/>
                <a:sym typeface="Arial" panose="020B0604020202020204" pitchFamily="34" charset="0"/>
              </a:rPr>
              <a:t>3000</a:t>
            </a:r>
            <a:r>
              <a:rPr lang="zh-CN" altLang="en-US" b="1" dirty="0">
                <a:solidFill>
                  <a:srgbClr val="116797"/>
                </a:solidFill>
                <a:ea typeface="微软雅黑" panose="020B0503020204020204" pitchFamily="34" charset="-122"/>
                <a:sym typeface="Arial" panose="020B0604020202020204" pitchFamily="34" charset="0"/>
              </a:rPr>
              <a:t>门线上金课、</a:t>
            </a:r>
            <a:r>
              <a:rPr lang="en-US" altLang="zh-CN" b="1" dirty="0">
                <a:solidFill>
                  <a:srgbClr val="116797"/>
                </a:solidFill>
                <a:ea typeface="微软雅黑" panose="020B0503020204020204" pitchFamily="34" charset="-122"/>
                <a:sym typeface="Arial" panose="020B0604020202020204" pitchFamily="34" charset="0"/>
              </a:rPr>
              <a:t>7000</a:t>
            </a:r>
            <a:r>
              <a:rPr lang="zh-CN" altLang="en-US" b="1" dirty="0">
                <a:solidFill>
                  <a:srgbClr val="116797"/>
                </a:solidFill>
                <a:ea typeface="微软雅黑" panose="020B0503020204020204" pitchFamily="34" charset="-122"/>
                <a:sym typeface="Arial" panose="020B0604020202020204" pitchFamily="34" charset="0"/>
              </a:rPr>
              <a:t>门线上线下混合式金课和线下金课</a:t>
            </a:r>
            <a:endParaRPr lang="en-US" altLang="zh-CN" b="1" dirty="0">
              <a:solidFill>
                <a:srgbClr val="116797"/>
              </a:solidFill>
              <a:ea typeface="微软雅黑" panose="020B0503020204020204" pitchFamily="34" charset="-122"/>
              <a:sym typeface="Arial" panose="020B0604020202020204" pitchFamily="34" charset="0"/>
            </a:endParaRPr>
          </a:p>
          <a:p>
            <a:pPr marL="914400" lvl="1" indent="-457200">
              <a:lnSpc>
                <a:spcPct val="150000"/>
              </a:lnSpc>
              <a:buFont typeface="Arial" panose="020B0604020202020204" pitchFamily="34" charset="0"/>
              <a:buChar char="•"/>
            </a:pPr>
            <a:r>
              <a:rPr lang="zh-CN" altLang="en-US" b="1" dirty="0" smtClean="0">
                <a:solidFill>
                  <a:srgbClr val="116797"/>
                </a:solidFill>
                <a:ea typeface="微软雅黑" panose="020B0503020204020204" pitchFamily="34" charset="-122"/>
                <a:sym typeface="Arial" panose="020B0604020202020204" pitchFamily="34" charset="0"/>
              </a:rPr>
              <a:t>建设</a:t>
            </a:r>
            <a:r>
              <a:rPr lang="en-US" altLang="zh-CN" b="1" dirty="0">
                <a:solidFill>
                  <a:srgbClr val="116797"/>
                </a:solidFill>
                <a:ea typeface="微软雅黑" panose="020B0503020204020204" pitchFamily="34" charset="-122"/>
                <a:sym typeface="Arial" panose="020B0604020202020204" pitchFamily="34" charset="0"/>
              </a:rPr>
              <a:t>1000</a:t>
            </a:r>
            <a:r>
              <a:rPr lang="zh-CN" altLang="en-US" b="1" dirty="0">
                <a:solidFill>
                  <a:srgbClr val="116797"/>
                </a:solidFill>
                <a:ea typeface="微软雅黑" panose="020B0503020204020204" pitchFamily="34" charset="-122"/>
                <a:sym typeface="Arial" panose="020B0604020202020204" pitchFamily="34" charset="0"/>
              </a:rPr>
              <a:t>项虚拟仿真“金课”、 </a:t>
            </a:r>
            <a:r>
              <a:rPr lang="en-US" altLang="zh-CN" b="1" dirty="0">
                <a:solidFill>
                  <a:srgbClr val="116797"/>
                </a:solidFill>
                <a:ea typeface="微软雅黑" panose="020B0503020204020204" pitchFamily="34" charset="-122"/>
                <a:sym typeface="Arial" panose="020B0604020202020204" pitchFamily="34" charset="0"/>
              </a:rPr>
              <a:t>1000</a:t>
            </a:r>
            <a:r>
              <a:rPr lang="zh-CN" altLang="en-US" b="1" dirty="0">
                <a:solidFill>
                  <a:srgbClr val="116797"/>
                </a:solidFill>
                <a:ea typeface="微软雅黑" panose="020B0503020204020204" pitchFamily="34" charset="-122"/>
                <a:sym typeface="Arial" panose="020B0604020202020204" pitchFamily="34" charset="0"/>
              </a:rPr>
              <a:t>门社会实践“金课”</a:t>
            </a:r>
            <a:endParaRPr lang="zh-CN" altLang="en-US" b="1" dirty="0">
              <a:solidFill>
                <a:srgbClr val="116797"/>
              </a:solidFill>
              <a:ea typeface="微软雅黑" panose="020B0503020204020204" pitchFamily="34" charset="-122"/>
            </a:endParaRPr>
          </a:p>
        </p:txBody>
      </p:sp>
      <p:sp>
        <p:nvSpPr>
          <p:cNvPr id="13" name="任意多边形 12"/>
          <p:cNvSpPr/>
          <p:nvPr/>
        </p:nvSpPr>
        <p:spPr>
          <a:xfrm>
            <a:off x="1584128" y="3723878"/>
            <a:ext cx="3366144" cy="324720"/>
          </a:xfrm>
          <a:custGeom>
            <a:avLst/>
            <a:gdLst>
              <a:gd name="connsiteX0" fmla="*/ 0 w 3366144"/>
              <a:gd name="connsiteY0" fmla="*/ 54121 h 324720"/>
              <a:gd name="connsiteX1" fmla="*/ 15852 w 3366144"/>
              <a:gd name="connsiteY1" fmla="*/ 15852 h 324720"/>
              <a:gd name="connsiteX2" fmla="*/ 54121 w 3366144"/>
              <a:gd name="connsiteY2" fmla="*/ 0 h 324720"/>
              <a:gd name="connsiteX3" fmla="*/ 3312023 w 3366144"/>
              <a:gd name="connsiteY3" fmla="*/ 0 h 324720"/>
              <a:gd name="connsiteX4" fmla="*/ 3350292 w 3366144"/>
              <a:gd name="connsiteY4" fmla="*/ 15852 h 324720"/>
              <a:gd name="connsiteX5" fmla="*/ 3366144 w 3366144"/>
              <a:gd name="connsiteY5" fmla="*/ 54121 h 324720"/>
              <a:gd name="connsiteX6" fmla="*/ 3366144 w 3366144"/>
              <a:gd name="connsiteY6" fmla="*/ 270599 h 324720"/>
              <a:gd name="connsiteX7" fmla="*/ 3350292 w 3366144"/>
              <a:gd name="connsiteY7" fmla="*/ 308868 h 324720"/>
              <a:gd name="connsiteX8" fmla="*/ 3312023 w 3366144"/>
              <a:gd name="connsiteY8" fmla="*/ 324720 h 324720"/>
              <a:gd name="connsiteX9" fmla="*/ 54121 w 3366144"/>
              <a:gd name="connsiteY9" fmla="*/ 324720 h 324720"/>
              <a:gd name="connsiteX10" fmla="*/ 15852 w 3366144"/>
              <a:gd name="connsiteY10" fmla="*/ 308868 h 324720"/>
              <a:gd name="connsiteX11" fmla="*/ 0 w 3366144"/>
              <a:gd name="connsiteY11" fmla="*/ 270599 h 324720"/>
              <a:gd name="connsiteX12" fmla="*/ 0 w 3366144"/>
              <a:gd name="connsiteY12"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6144" h="324720">
                <a:moveTo>
                  <a:pt x="0" y="54121"/>
                </a:moveTo>
                <a:cubicBezTo>
                  <a:pt x="0" y="39767"/>
                  <a:pt x="5702" y="26001"/>
                  <a:pt x="15852" y="15852"/>
                </a:cubicBezTo>
                <a:cubicBezTo>
                  <a:pt x="26002" y="5702"/>
                  <a:pt x="39768" y="0"/>
                  <a:pt x="54121" y="0"/>
                </a:cubicBezTo>
                <a:lnTo>
                  <a:pt x="3312023" y="0"/>
                </a:lnTo>
                <a:cubicBezTo>
                  <a:pt x="3326377" y="0"/>
                  <a:pt x="3340143" y="5702"/>
                  <a:pt x="3350292" y="15852"/>
                </a:cubicBezTo>
                <a:cubicBezTo>
                  <a:pt x="3360442" y="26002"/>
                  <a:pt x="3366144" y="39768"/>
                  <a:pt x="3366144" y="54121"/>
                </a:cubicBezTo>
                <a:lnTo>
                  <a:pt x="3366144" y="270599"/>
                </a:lnTo>
                <a:cubicBezTo>
                  <a:pt x="3366144" y="284953"/>
                  <a:pt x="3360442" y="298719"/>
                  <a:pt x="3350292" y="308868"/>
                </a:cubicBezTo>
                <a:cubicBezTo>
                  <a:pt x="3340142" y="319018"/>
                  <a:pt x="3326376" y="324720"/>
                  <a:pt x="3312023" y="324720"/>
                </a:cubicBezTo>
                <a:lnTo>
                  <a:pt x="54121" y="324720"/>
                </a:lnTo>
                <a:cubicBezTo>
                  <a:pt x="39767" y="324720"/>
                  <a:pt x="26001" y="319018"/>
                  <a:pt x="15852" y="308868"/>
                </a:cubicBezTo>
                <a:cubicBezTo>
                  <a:pt x="5702" y="298718"/>
                  <a:pt x="0" y="284952"/>
                  <a:pt x="0" y="270599"/>
                </a:cubicBezTo>
                <a:lnTo>
                  <a:pt x="0" y="54121"/>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43084" tIns="15852" rIns="143084" bIns="15852" numCol="1" spcCol="1270" anchor="ctr" anchorCtr="0">
            <a:noAutofit/>
          </a:bodyPr>
          <a:lstStyle/>
          <a:p>
            <a:pPr lvl="0" algn="ctr" defTabSz="711200">
              <a:lnSpc>
                <a:spcPct val="90000"/>
              </a:lnSpc>
              <a:spcBef>
                <a:spcPct val="0"/>
              </a:spcBef>
              <a:spcAft>
                <a:spcPct val="35000"/>
              </a:spcAft>
            </a:pPr>
            <a:r>
              <a:rPr lang="zh-CN" altLang="en-US" sz="1600" b="1" kern="1200" dirty="0">
                <a:latin typeface="微软雅黑" panose="020B0503020204020204" pitchFamily="34" charset="-122"/>
                <a:ea typeface="微软雅黑" panose="020B0503020204020204" pitchFamily="34" charset="-122"/>
              </a:rPr>
              <a:t>线下金课</a:t>
            </a:r>
            <a:endParaRPr lang="zh-CN" altLang="en-US" sz="1600" b="1" kern="1200" dirty="0">
              <a:latin typeface="微软雅黑" panose="020B0503020204020204" pitchFamily="34" charset="-122"/>
              <a:ea typeface="微软雅黑" panose="020B0503020204020204" pitchFamily="34" charset="-122"/>
            </a:endParaRPr>
          </a:p>
        </p:txBody>
      </p:sp>
      <p:sp>
        <p:nvSpPr>
          <p:cNvPr id="15" name="任意多边形 14"/>
          <p:cNvSpPr/>
          <p:nvPr/>
        </p:nvSpPr>
        <p:spPr>
          <a:xfrm>
            <a:off x="5166296" y="3723878"/>
            <a:ext cx="3366144" cy="324720"/>
          </a:xfrm>
          <a:custGeom>
            <a:avLst/>
            <a:gdLst>
              <a:gd name="connsiteX0" fmla="*/ 0 w 3366144"/>
              <a:gd name="connsiteY0" fmla="*/ 54121 h 324720"/>
              <a:gd name="connsiteX1" fmla="*/ 15852 w 3366144"/>
              <a:gd name="connsiteY1" fmla="*/ 15852 h 324720"/>
              <a:gd name="connsiteX2" fmla="*/ 54121 w 3366144"/>
              <a:gd name="connsiteY2" fmla="*/ 0 h 324720"/>
              <a:gd name="connsiteX3" fmla="*/ 3312023 w 3366144"/>
              <a:gd name="connsiteY3" fmla="*/ 0 h 324720"/>
              <a:gd name="connsiteX4" fmla="*/ 3350292 w 3366144"/>
              <a:gd name="connsiteY4" fmla="*/ 15852 h 324720"/>
              <a:gd name="connsiteX5" fmla="*/ 3366144 w 3366144"/>
              <a:gd name="connsiteY5" fmla="*/ 54121 h 324720"/>
              <a:gd name="connsiteX6" fmla="*/ 3366144 w 3366144"/>
              <a:gd name="connsiteY6" fmla="*/ 270599 h 324720"/>
              <a:gd name="connsiteX7" fmla="*/ 3350292 w 3366144"/>
              <a:gd name="connsiteY7" fmla="*/ 308868 h 324720"/>
              <a:gd name="connsiteX8" fmla="*/ 3312023 w 3366144"/>
              <a:gd name="connsiteY8" fmla="*/ 324720 h 324720"/>
              <a:gd name="connsiteX9" fmla="*/ 54121 w 3366144"/>
              <a:gd name="connsiteY9" fmla="*/ 324720 h 324720"/>
              <a:gd name="connsiteX10" fmla="*/ 15852 w 3366144"/>
              <a:gd name="connsiteY10" fmla="*/ 308868 h 324720"/>
              <a:gd name="connsiteX11" fmla="*/ 0 w 3366144"/>
              <a:gd name="connsiteY11" fmla="*/ 270599 h 324720"/>
              <a:gd name="connsiteX12" fmla="*/ 0 w 3366144"/>
              <a:gd name="connsiteY12"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6144" h="324720">
                <a:moveTo>
                  <a:pt x="0" y="54121"/>
                </a:moveTo>
                <a:cubicBezTo>
                  <a:pt x="0" y="39767"/>
                  <a:pt x="5702" y="26001"/>
                  <a:pt x="15852" y="15852"/>
                </a:cubicBezTo>
                <a:cubicBezTo>
                  <a:pt x="26002" y="5702"/>
                  <a:pt x="39768" y="0"/>
                  <a:pt x="54121" y="0"/>
                </a:cubicBezTo>
                <a:lnTo>
                  <a:pt x="3312023" y="0"/>
                </a:lnTo>
                <a:cubicBezTo>
                  <a:pt x="3326377" y="0"/>
                  <a:pt x="3340143" y="5702"/>
                  <a:pt x="3350292" y="15852"/>
                </a:cubicBezTo>
                <a:cubicBezTo>
                  <a:pt x="3360442" y="26002"/>
                  <a:pt x="3366144" y="39768"/>
                  <a:pt x="3366144" y="54121"/>
                </a:cubicBezTo>
                <a:lnTo>
                  <a:pt x="3366144" y="270599"/>
                </a:lnTo>
                <a:cubicBezTo>
                  <a:pt x="3366144" y="284953"/>
                  <a:pt x="3360442" y="298719"/>
                  <a:pt x="3350292" y="308868"/>
                </a:cubicBezTo>
                <a:cubicBezTo>
                  <a:pt x="3340142" y="319018"/>
                  <a:pt x="3326376" y="324720"/>
                  <a:pt x="3312023" y="324720"/>
                </a:cubicBezTo>
                <a:lnTo>
                  <a:pt x="54121" y="324720"/>
                </a:lnTo>
                <a:cubicBezTo>
                  <a:pt x="39767" y="324720"/>
                  <a:pt x="26001" y="319018"/>
                  <a:pt x="15852" y="308868"/>
                </a:cubicBezTo>
                <a:cubicBezTo>
                  <a:pt x="5702" y="298718"/>
                  <a:pt x="0" y="284952"/>
                  <a:pt x="0" y="270599"/>
                </a:cubicBezTo>
                <a:lnTo>
                  <a:pt x="0" y="54121"/>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43084" tIns="15852" rIns="143084" bIns="15852" numCol="1" spcCol="1270" anchor="ctr" anchorCtr="0">
            <a:noAutofit/>
          </a:bodyPr>
          <a:lstStyle/>
          <a:p>
            <a:pPr lvl="0" algn="ctr" defTabSz="711200">
              <a:lnSpc>
                <a:spcPct val="90000"/>
              </a:lnSpc>
              <a:spcBef>
                <a:spcPct val="0"/>
              </a:spcBef>
              <a:spcAft>
                <a:spcPct val="35000"/>
              </a:spcAft>
            </a:pPr>
            <a:r>
              <a:rPr lang="zh-CN" altLang="en-US" sz="1600" b="1" kern="1200" dirty="0">
                <a:latin typeface="微软雅黑" panose="020B0503020204020204" pitchFamily="34" charset="-122"/>
                <a:ea typeface="微软雅黑" panose="020B0503020204020204" pitchFamily="34" charset="-122"/>
              </a:rPr>
              <a:t>线上金课</a:t>
            </a:r>
            <a:endParaRPr lang="zh-CN" altLang="en-US" sz="1600" b="1" kern="1200" dirty="0">
              <a:latin typeface="微软雅黑" panose="020B0503020204020204" pitchFamily="34" charset="-122"/>
              <a:ea typeface="微软雅黑" panose="020B0503020204020204" pitchFamily="34" charset="-122"/>
            </a:endParaRPr>
          </a:p>
        </p:txBody>
      </p:sp>
      <p:sp>
        <p:nvSpPr>
          <p:cNvPr id="17" name="任意多边形 16"/>
          <p:cNvSpPr/>
          <p:nvPr/>
        </p:nvSpPr>
        <p:spPr>
          <a:xfrm>
            <a:off x="1584128" y="4155926"/>
            <a:ext cx="3366144" cy="324720"/>
          </a:xfrm>
          <a:custGeom>
            <a:avLst/>
            <a:gdLst>
              <a:gd name="connsiteX0" fmla="*/ 0 w 3366144"/>
              <a:gd name="connsiteY0" fmla="*/ 54121 h 324720"/>
              <a:gd name="connsiteX1" fmla="*/ 15852 w 3366144"/>
              <a:gd name="connsiteY1" fmla="*/ 15852 h 324720"/>
              <a:gd name="connsiteX2" fmla="*/ 54121 w 3366144"/>
              <a:gd name="connsiteY2" fmla="*/ 0 h 324720"/>
              <a:gd name="connsiteX3" fmla="*/ 3312023 w 3366144"/>
              <a:gd name="connsiteY3" fmla="*/ 0 h 324720"/>
              <a:gd name="connsiteX4" fmla="*/ 3350292 w 3366144"/>
              <a:gd name="connsiteY4" fmla="*/ 15852 h 324720"/>
              <a:gd name="connsiteX5" fmla="*/ 3366144 w 3366144"/>
              <a:gd name="connsiteY5" fmla="*/ 54121 h 324720"/>
              <a:gd name="connsiteX6" fmla="*/ 3366144 w 3366144"/>
              <a:gd name="connsiteY6" fmla="*/ 270599 h 324720"/>
              <a:gd name="connsiteX7" fmla="*/ 3350292 w 3366144"/>
              <a:gd name="connsiteY7" fmla="*/ 308868 h 324720"/>
              <a:gd name="connsiteX8" fmla="*/ 3312023 w 3366144"/>
              <a:gd name="connsiteY8" fmla="*/ 324720 h 324720"/>
              <a:gd name="connsiteX9" fmla="*/ 54121 w 3366144"/>
              <a:gd name="connsiteY9" fmla="*/ 324720 h 324720"/>
              <a:gd name="connsiteX10" fmla="*/ 15852 w 3366144"/>
              <a:gd name="connsiteY10" fmla="*/ 308868 h 324720"/>
              <a:gd name="connsiteX11" fmla="*/ 0 w 3366144"/>
              <a:gd name="connsiteY11" fmla="*/ 270599 h 324720"/>
              <a:gd name="connsiteX12" fmla="*/ 0 w 3366144"/>
              <a:gd name="connsiteY12"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6144" h="324720">
                <a:moveTo>
                  <a:pt x="0" y="54121"/>
                </a:moveTo>
                <a:cubicBezTo>
                  <a:pt x="0" y="39767"/>
                  <a:pt x="5702" y="26001"/>
                  <a:pt x="15852" y="15852"/>
                </a:cubicBezTo>
                <a:cubicBezTo>
                  <a:pt x="26002" y="5702"/>
                  <a:pt x="39768" y="0"/>
                  <a:pt x="54121" y="0"/>
                </a:cubicBezTo>
                <a:lnTo>
                  <a:pt x="3312023" y="0"/>
                </a:lnTo>
                <a:cubicBezTo>
                  <a:pt x="3326377" y="0"/>
                  <a:pt x="3340143" y="5702"/>
                  <a:pt x="3350292" y="15852"/>
                </a:cubicBezTo>
                <a:cubicBezTo>
                  <a:pt x="3360442" y="26002"/>
                  <a:pt x="3366144" y="39768"/>
                  <a:pt x="3366144" y="54121"/>
                </a:cubicBezTo>
                <a:lnTo>
                  <a:pt x="3366144" y="270599"/>
                </a:lnTo>
                <a:cubicBezTo>
                  <a:pt x="3366144" y="284953"/>
                  <a:pt x="3360442" y="298719"/>
                  <a:pt x="3350292" y="308868"/>
                </a:cubicBezTo>
                <a:cubicBezTo>
                  <a:pt x="3340142" y="319018"/>
                  <a:pt x="3326376" y="324720"/>
                  <a:pt x="3312023" y="324720"/>
                </a:cubicBezTo>
                <a:lnTo>
                  <a:pt x="54121" y="324720"/>
                </a:lnTo>
                <a:cubicBezTo>
                  <a:pt x="39767" y="324720"/>
                  <a:pt x="26001" y="319018"/>
                  <a:pt x="15852" y="308868"/>
                </a:cubicBezTo>
                <a:cubicBezTo>
                  <a:pt x="5702" y="298718"/>
                  <a:pt x="0" y="284952"/>
                  <a:pt x="0" y="270599"/>
                </a:cubicBezTo>
                <a:lnTo>
                  <a:pt x="0" y="54121"/>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43084" tIns="15852" rIns="143084" bIns="15852" numCol="1" spcCol="1270" anchor="ctr" anchorCtr="0">
            <a:noAutofit/>
          </a:bodyPr>
          <a:lstStyle/>
          <a:p>
            <a:pPr lvl="0" algn="ctr" defTabSz="711200">
              <a:lnSpc>
                <a:spcPct val="90000"/>
              </a:lnSpc>
              <a:spcBef>
                <a:spcPct val="0"/>
              </a:spcBef>
              <a:spcAft>
                <a:spcPct val="35000"/>
              </a:spcAft>
            </a:pPr>
            <a:r>
              <a:rPr lang="zh-CN" altLang="en-US" sz="1600" b="1" kern="1200" dirty="0">
                <a:latin typeface="微软雅黑" panose="020B0503020204020204" pitchFamily="34" charset="-122"/>
                <a:ea typeface="微软雅黑" panose="020B0503020204020204" pitchFamily="34" charset="-122"/>
              </a:rPr>
              <a:t>线上线下混合式金课</a:t>
            </a:r>
            <a:endParaRPr lang="zh-CN" altLang="en-US" sz="1600" b="1" kern="1200" dirty="0">
              <a:latin typeface="微软雅黑" panose="020B0503020204020204" pitchFamily="34" charset="-122"/>
              <a:ea typeface="微软雅黑" panose="020B0503020204020204" pitchFamily="34" charset="-122"/>
            </a:endParaRPr>
          </a:p>
        </p:txBody>
      </p:sp>
      <p:sp>
        <p:nvSpPr>
          <p:cNvPr id="19" name="任意多边形 18"/>
          <p:cNvSpPr/>
          <p:nvPr/>
        </p:nvSpPr>
        <p:spPr>
          <a:xfrm>
            <a:off x="5166296" y="4155926"/>
            <a:ext cx="3366144" cy="324720"/>
          </a:xfrm>
          <a:custGeom>
            <a:avLst/>
            <a:gdLst>
              <a:gd name="connsiteX0" fmla="*/ 0 w 3366144"/>
              <a:gd name="connsiteY0" fmla="*/ 54121 h 324720"/>
              <a:gd name="connsiteX1" fmla="*/ 15852 w 3366144"/>
              <a:gd name="connsiteY1" fmla="*/ 15852 h 324720"/>
              <a:gd name="connsiteX2" fmla="*/ 54121 w 3366144"/>
              <a:gd name="connsiteY2" fmla="*/ 0 h 324720"/>
              <a:gd name="connsiteX3" fmla="*/ 3312023 w 3366144"/>
              <a:gd name="connsiteY3" fmla="*/ 0 h 324720"/>
              <a:gd name="connsiteX4" fmla="*/ 3350292 w 3366144"/>
              <a:gd name="connsiteY4" fmla="*/ 15852 h 324720"/>
              <a:gd name="connsiteX5" fmla="*/ 3366144 w 3366144"/>
              <a:gd name="connsiteY5" fmla="*/ 54121 h 324720"/>
              <a:gd name="connsiteX6" fmla="*/ 3366144 w 3366144"/>
              <a:gd name="connsiteY6" fmla="*/ 270599 h 324720"/>
              <a:gd name="connsiteX7" fmla="*/ 3350292 w 3366144"/>
              <a:gd name="connsiteY7" fmla="*/ 308868 h 324720"/>
              <a:gd name="connsiteX8" fmla="*/ 3312023 w 3366144"/>
              <a:gd name="connsiteY8" fmla="*/ 324720 h 324720"/>
              <a:gd name="connsiteX9" fmla="*/ 54121 w 3366144"/>
              <a:gd name="connsiteY9" fmla="*/ 324720 h 324720"/>
              <a:gd name="connsiteX10" fmla="*/ 15852 w 3366144"/>
              <a:gd name="connsiteY10" fmla="*/ 308868 h 324720"/>
              <a:gd name="connsiteX11" fmla="*/ 0 w 3366144"/>
              <a:gd name="connsiteY11" fmla="*/ 270599 h 324720"/>
              <a:gd name="connsiteX12" fmla="*/ 0 w 3366144"/>
              <a:gd name="connsiteY12"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6144" h="324720">
                <a:moveTo>
                  <a:pt x="0" y="54121"/>
                </a:moveTo>
                <a:cubicBezTo>
                  <a:pt x="0" y="39767"/>
                  <a:pt x="5702" y="26001"/>
                  <a:pt x="15852" y="15852"/>
                </a:cubicBezTo>
                <a:cubicBezTo>
                  <a:pt x="26002" y="5702"/>
                  <a:pt x="39768" y="0"/>
                  <a:pt x="54121" y="0"/>
                </a:cubicBezTo>
                <a:lnTo>
                  <a:pt x="3312023" y="0"/>
                </a:lnTo>
                <a:cubicBezTo>
                  <a:pt x="3326377" y="0"/>
                  <a:pt x="3340143" y="5702"/>
                  <a:pt x="3350292" y="15852"/>
                </a:cubicBezTo>
                <a:cubicBezTo>
                  <a:pt x="3360442" y="26002"/>
                  <a:pt x="3366144" y="39768"/>
                  <a:pt x="3366144" y="54121"/>
                </a:cubicBezTo>
                <a:lnTo>
                  <a:pt x="3366144" y="270599"/>
                </a:lnTo>
                <a:cubicBezTo>
                  <a:pt x="3366144" y="284953"/>
                  <a:pt x="3360442" y="298719"/>
                  <a:pt x="3350292" y="308868"/>
                </a:cubicBezTo>
                <a:cubicBezTo>
                  <a:pt x="3340142" y="319018"/>
                  <a:pt x="3326376" y="324720"/>
                  <a:pt x="3312023" y="324720"/>
                </a:cubicBezTo>
                <a:lnTo>
                  <a:pt x="54121" y="324720"/>
                </a:lnTo>
                <a:cubicBezTo>
                  <a:pt x="39767" y="324720"/>
                  <a:pt x="26001" y="319018"/>
                  <a:pt x="15852" y="308868"/>
                </a:cubicBezTo>
                <a:cubicBezTo>
                  <a:pt x="5702" y="298718"/>
                  <a:pt x="0" y="284952"/>
                  <a:pt x="0" y="270599"/>
                </a:cubicBezTo>
                <a:lnTo>
                  <a:pt x="0" y="54121"/>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43084" tIns="15852" rIns="143084" bIns="15852" numCol="1" spcCol="1270" anchor="ctr" anchorCtr="0">
            <a:noAutofit/>
          </a:bodyPr>
          <a:lstStyle/>
          <a:p>
            <a:pPr lvl="0" algn="ctr" defTabSz="711200">
              <a:lnSpc>
                <a:spcPct val="90000"/>
              </a:lnSpc>
              <a:spcBef>
                <a:spcPct val="0"/>
              </a:spcBef>
              <a:spcAft>
                <a:spcPct val="35000"/>
              </a:spcAft>
            </a:pPr>
            <a:r>
              <a:rPr lang="zh-CN" altLang="en-US" sz="1600" b="1" kern="1200" dirty="0">
                <a:latin typeface="微软雅黑" panose="020B0503020204020204" pitchFamily="34" charset="-122"/>
                <a:ea typeface="微软雅黑" panose="020B0503020204020204" pitchFamily="34" charset="-122"/>
              </a:rPr>
              <a:t>虚拟仿真金课</a:t>
            </a:r>
            <a:endParaRPr lang="zh-CN" altLang="en-US" sz="1600" b="1" kern="1200" dirty="0">
              <a:latin typeface="微软雅黑" panose="020B0503020204020204" pitchFamily="34" charset="-122"/>
              <a:ea typeface="微软雅黑" panose="020B0503020204020204" pitchFamily="34" charset="-122"/>
            </a:endParaRPr>
          </a:p>
        </p:txBody>
      </p:sp>
      <p:sp>
        <p:nvSpPr>
          <p:cNvPr id="21" name="任意多边形 20"/>
          <p:cNvSpPr/>
          <p:nvPr/>
        </p:nvSpPr>
        <p:spPr>
          <a:xfrm>
            <a:off x="3366096" y="4623294"/>
            <a:ext cx="3366144" cy="324720"/>
          </a:xfrm>
          <a:custGeom>
            <a:avLst/>
            <a:gdLst>
              <a:gd name="connsiteX0" fmla="*/ 0 w 3366144"/>
              <a:gd name="connsiteY0" fmla="*/ 54121 h 324720"/>
              <a:gd name="connsiteX1" fmla="*/ 15852 w 3366144"/>
              <a:gd name="connsiteY1" fmla="*/ 15852 h 324720"/>
              <a:gd name="connsiteX2" fmla="*/ 54121 w 3366144"/>
              <a:gd name="connsiteY2" fmla="*/ 0 h 324720"/>
              <a:gd name="connsiteX3" fmla="*/ 3312023 w 3366144"/>
              <a:gd name="connsiteY3" fmla="*/ 0 h 324720"/>
              <a:gd name="connsiteX4" fmla="*/ 3350292 w 3366144"/>
              <a:gd name="connsiteY4" fmla="*/ 15852 h 324720"/>
              <a:gd name="connsiteX5" fmla="*/ 3366144 w 3366144"/>
              <a:gd name="connsiteY5" fmla="*/ 54121 h 324720"/>
              <a:gd name="connsiteX6" fmla="*/ 3366144 w 3366144"/>
              <a:gd name="connsiteY6" fmla="*/ 270599 h 324720"/>
              <a:gd name="connsiteX7" fmla="*/ 3350292 w 3366144"/>
              <a:gd name="connsiteY7" fmla="*/ 308868 h 324720"/>
              <a:gd name="connsiteX8" fmla="*/ 3312023 w 3366144"/>
              <a:gd name="connsiteY8" fmla="*/ 324720 h 324720"/>
              <a:gd name="connsiteX9" fmla="*/ 54121 w 3366144"/>
              <a:gd name="connsiteY9" fmla="*/ 324720 h 324720"/>
              <a:gd name="connsiteX10" fmla="*/ 15852 w 3366144"/>
              <a:gd name="connsiteY10" fmla="*/ 308868 h 324720"/>
              <a:gd name="connsiteX11" fmla="*/ 0 w 3366144"/>
              <a:gd name="connsiteY11" fmla="*/ 270599 h 324720"/>
              <a:gd name="connsiteX12" fmla="*/ 0 w 3366144"/>
              <a:gd name="connsiteY12"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6144" h="324720">
                <a:moveTo>
                  <a:pt x="0" y="54121"/>
                </a:moveTo>
                <a:cubicBezTo>
                  <a:pt x="0" y="39767"/>
                  <a:pt x="5702" y="26001"/>
                  <a:pt x="15852" y="15852"/>
                </a:cubicBezTo>
                <a:cubicBezTo>
                  <a:pt x="26002" y="5702"/>
                  <a:pt x="39768" y="0"/>
                  <a:pt x="54121" y="0"/>
                </a:cubicBezTo>
                <a:lnTo>
                  <a:pt x="3312023" y="0"/>
                </a:lnTo>
                <a:cubicBezTo>
                  <a:pt x="3326377" y="0"/>
                  <a:pt x="3340143" y="5702"/>
                  <a:pt x="3350292" y="15852"/>
                </a:cubicBezTo>
                <a:cubicBezTo>
                  <a:pt x="3360442" y="26002"/>
                  <a:pt x="3366144" y="39768"/>
                  <a:pt x="3366144" y="54121"/>
                </a:cubicBezTo>
                <a:lnTo>
                  <a:pt x="3366144" y="270599"/>
                </a:lnTo>
                <a:cubicBezTo>
                  <a:pt x="3366144" y="284953"/>
                  <a:pt x="3360442" y="298719"/>
                  <a:pt x="3350292" y="308868"/>
                </a:cubicBezTo>
                <a:cubicBezTo>
                  <a:pt x="3340142" y="319018"/>
                  <a:pt x="3326376" y="324720"/>
                  <a:pt x="3312023" y="324720"/>
                </a:cubicBezTo>
                <a:lnTo>
                  <a:pt x="54121" y="324720"/>
                </a:lnTo>
                <a:cubicBezTo>
                  <a:pt x="39767" y="324720"/>
                  <a:pt x="26001" y="319018"/>
                  <a:pt x="15852" y="308868"/>
                </a:cubicBezTo>
                <a:cubicBezTo>
                  <a:pt x="5702" y="298718"/>
                  <a:pt x="0" y="284952"/>
                  <a:pt x="0" y="270599"/>
                </a:cubicBezTo>
                <a:lnTo>
                  <a:pt x="0" y="54121"/>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43084" tIns="15852" rIns="143084" bIns="15852" numCol="1" spcCol="1270" anchor="ctr" anchorCtr="0">
            <a:noAutofit/>
          </a:bodyPr>
          <a:lstStyle/>
          <a:p>
            <a:pPr lvl="0" algn="ctr" defTabSz="711200">
              <a:lnSpc>
                <a:spcPct val="90000"/>
              </a:lnSpc>
              <a:spcBef>
                <a:spcPct val="0"/>
              </a:spcBef>
              <a:spcAft>
                <a:spcPct val="35000"/>
              </a:spcAft>
            </a:pPr>
            <a:r>
              <a:rPr lang="zh-CN" altLang="en-US" sz="1600" b="1" kern="1200" dirty="0">
                <a:latin typeface="微软雅黑" panose="020B0503020204020204" pitchFamily="34" charset="-122"/>
                <a:ea typeface="微软雅黑" panose="020B0503020204020204" pitchFamily="34" charset="-122"/>
              </a:rPr>
              <a:t>社会实践金课</a:t>
            </a:r>
            <a:endParaRPr lang="zh-CN" altLang="en-US" sz="1600" b="1" kern="1200" dirty="0">
              <a:latin typeface="微软雅黑" panose="020B0503020204020204" pitchFamily="34" charset="-122"/>
              <a:ea typeface="微软雅黑" panose="020B0503020204020204" pitchFamily="34" charset="-122"/>
            </a:endParaRPr>
          </a:p>
        </p:txBody>
      </p:sp>
      <p:sp>
        <p:nvSpPr>
          <p:cNvPr id="6" name="TextBox 5"/>
          <p:cNvSpPr txBox="1"/>
          <p:nvPr/>
        </p:nvSpPr>
        <p:spPr>
          <a:xfrm>
            <a:off x="935596" y="-20538"/>
            <a:ext cx="4068452" cy="669863"/>
          </a:xfrm>
          <a:prstGeom prst="rect">
            <a:avLst/>
          </a:prstGeom>
          <a:noFill/>
          <a:ln>
            <a:noFill/>
          </a:ln>
        </p:spPr>
        <p:txBody>
          <a:bodyPr wrap="square" rtlCol="0">
            <a:spAutoFit/>
          </a:bodyPr>
          <a:lstStyle/>
          <a:p>
            <a:pPr eaLnBrk="0" hangingPunct="0">
              <a:lnSpc>
                <a:spcPct val="150000"/>
              </a:lnSpc>
            </a:pPr>
            <a:r>
              <a:rPr lang="en-US" altLang="zh-CN" sz="2800" b="1" dirty="0" smtClean="0">
                <a:ln w="11430"/>
                <a:solidFill>
                  <a:srgbClr val="116797"/>
                </a:solidFill>
                <a:latin typeface="微软雅黑" panose="020B0503020204020204" pitchFamily="34" charset="-122"/>
                <a:ea typeface="微软雅黑" panose="020B0503020204020204" pitchFamily="34" charset="-122"/>
              </a:rPr>
              <a:t>3.</a:t>
            </a:r>
            <a:r>
              <a:rPr lang="zh-CN" altLang="en-US" sz="2800" b="1" dirty="0" smtClean="0">
                <a:ln w="11430"/>
                <a:solidFill>
                  <a:srgbClr val="116797"/>
                </a:solidFill>
                <a:latin typeface="微软雅黑" panose="020B0503020204020204" pitchFamily="34" charset="-122"/>
                <a:ea typeface="微软雅黑" panose="020B0503020204020204" pitchFamily="34" charset="-122"/>
              </a:rPr>
              <a:t>全面推动一流课程建设</a:t>
            </a:r>
            <a:endParaRPr lang="zh-CN" altLang="en-US" sz="2800" b="1" dirty="0" smtClean="0">
              <a:ln w="11430"/>
              <a:solidFill>
                <a:srgbClr val="116797"/>
              </a:solidFill>
              <a:latin typeface="微软雅黑" panose="020B0503020204020204" pitchFamily="34" charset="-122"/>
              <a:ea typeface="微软雅黑" panose="020B0503020204020204" pitchFamily="34" charset="-122"/>
            </a:endParaRPr>
          </a:p>
        </p:txBody>
      </p:sp>
      <p:sp>
        <p:nvSpPr>
          <p:cNvPr id="10" name="矩形 9"/>
          <p:cNvSpPr/>
          <p:nvPr/>
        </p:nvSpPr>
        <p:spPr>
          <a:xfrm>
            <a:off x="755576" y="957957"/>
            <a:ext cx="7632848" cy="461665"/>
          </a:xfrm>
          <a:prstGeom prst="rect">
            <a:avLst/>
          </a:prstGeom>
        </p:spPr>
        <p:txBody>
          <a:bodyPr wrap="square">
            <a:spAutoFit/>
          </a:bodyPr>
          <a:lstStyle/>
          <a:p>
            <a:pPr algn="ctr"/>
            <a:r>
              <a:rPr lang="zh-CN" altLang="en-US" sz="2400" b="1" dirty="0" smtClean="0">
                <a:solidFill>
                  <a:srgbClr val="C00000"/>
                </a:solidFill>
                <a:latin typeface="微软雅黑" panose="020B0503020204020204" pitchFamily="34" charset="-122"/>
                <a:ea typeface="微软雅黑" panose="020B0503020204020204" pitchFamily="34" charset="-122"/>
              </a:rPr>
              <a:t>（</a:t>
            </a:r>
            <a:r>
              <a:rPr lang="en-US" altLang="zh-CN" sz="2400" b="1" dirty="0" smtClean="0">
                <a:solidFill>
                  <a:srgbClr val="C00000"/>
                </a:solidFill>
                <a:latin typeface="微软雅黑" panose="020B0503020204020204" pitchFamily="34" charset="-122"/>
                <a:ea typeface="微软雅黑" panose="020B0503020204020204" pitchFamily="34" charset="-122"/>
              </a:rPr>
              <a:t>1</a:t>
            </a:r>
            <a:r>
              <a:rPr lang="zh-CN" altLang="en-US" sz="2400" b="1" dirty="0" smtClean="0">
                <a:solidFill>
                  <a:srgbClr val="C00000"/>
                </a:solidFill>
                <a:latin typeface="微软雅黑" panose="020B0503020204020204" pitchFamily="34" charset="-122"/>
                <a:ea typeface="微软雅黑" panose="020B0503020204020204" pitchFamily="34" charset="-122"/>
              </a:rPr>
              <a:t>）实施</a:t>
            </a:r>
            <a:r>
              <a:rPr lang="zh-CN" altLang="en-US" sz="2400" b="1" dirty="0">
                <a:solidFill>
                  <a:srgbClr val="C00000"/>
                </a:solidFill>
                <a:latin typeface="微软雅黑" panose="020B0503020204020204" pitchFamily="34" charset="-122"/>
                <a:ea typeface="微软雅黑" panose="020B0503020204020204" pitchFamily="34" charset="-122"/>
              </a:rPr>
              <a:t>一流课程</a:t>
            </a:r>
            <a:r>
              <a:rPr lang="zh-CN" altLang="en-US" sz="2400" b="1" dirty="0" smtClean="0">
                <a:solidFill>
                  <a:srgbClr val="C00000"/>
                </a:solidFill>
                <a:latin typeface="微软雅黑" panose="020B0503020204020204" pitchFamily="34" charset="-122"/>
                <a:ea typeface="微软雅黑" panose="020B0503020204020204" pitchFamily="34" charset="-122"/>
              </a:rPr>
              <a:t>“双万计划”</a:t>
            </a:r>
            <a:r>
              <a:rPr lang="en-US" altLang="zh-CN" sz="2400" b="1" dirty="0">
                <a:solidFill>
                  <a:srgbClr val="C00000"/>
                </a:solidFill>
                <a:latin typeface="微软雅黑" panose="020B0503020204020204" pitchFamily="34" charset="-122"/>
                <a:ea typeface="微软雅黑" panose="020B0503020204020204" pitchFamily="34" charset="-122"/>
              </a:rPr>
              <a:t>;</a:t>
            </a:r>
            <a:r>
              <a:rPr lang="zh-CN" altLang="en-US" sz="2400" b="1" dirty="0" smtClean="0">
                <a:solidFill>
                  <a:srgbClr val="C00000"/>
                </a:solidFill>
                <a:latin typeface="微软雅黑" panose="020B0503020204020204" pitchFamily="34" charset="-122"/>
                <a:ea typeface="微软雅黑" panose="020B0503020204020204" pitchFamily="34" charset="-122"/>
              </a:rPr>
              <a:t>淘汰</a:t>
            </a:r>
            <a:r>
              <a:rPr lang="zh-CN" altLang="en-US" sz="2400" b="1" dirty="0">
                <a:solidFill>
                  <a:srgbClr val="C00000"/>
                </a:solidFill>
                <a:latin typeface="微软雅黑" panose="020B0503020204020204" pitchFamily="34" charset="-122"/>
                <a:ea typeface="微软雅黑" panose="020B0503020204020204" pitchFamily="34" charset="-122"/>
              </a:rPr>
              <a:t>水课、打造金课</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755576" y="1635646"/>
            <a:ext cx="7920880" cy="172819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611560" y="3795886"/>
            <a:ext cx="1152128" cy="954107"/>
          </a:xfrm>
          <a:prstGeom prst="rect">
            <a:avLst/>
          </a:prstGeom>
          <a:noFill/>
          <a:ln>
            <a:noFill/>
          </a:ln>
        </p:spPr>
        <p:txBody>
          <a:bodyPr wrap="square" rtlCol="0">
            <a:spAutoFit/>
          </a:bodyPr>
          <a:lstStyle/>
          <a:p>
            <a:pPr eaLnBrk="0" hangingPunct="0"/>
            <a:r>
              <a:rPr lang="zh-CN" altLang="en-US" sz="2800" b="1" dirty="0" smtClean="0">
                <a:ln w="11430"/>
                <a:solidFill>
                  <a:srgbClr val="C00000"/>
                </a:solidFill>
                <a:ea typeface="微软雅黑" panose="020B0503020204020204" pitchFamily="34" charset="-122"/>
              </a:rPr>
              <a:t>五大金课</a:t>
            </a:r>
            <a:endParaRPr lang="zh-CN" altLang="en-US" sz="2800" b="1" dirty="0" smtClean="0">
              <a:ln w="11430"/>
              <a:solidFill>
                <a:srgbClr val="C00000"/>
              </a:solidFill>
              <a:ea typeface="微软雅黑" panose="020B0503020204020204" pitchFamily="34" charset="-122"/>
            </a:endParaRPr>
          </a:p>
        </p:txBody>
      </p:sp>
      <p:sp>
        <p:nvSpPr>
          <p:cNvPr id="25" name="圆角矩形 24"/>
          <p:cNvSpPr/>
          <p:nvPr/>
        </p:nvSpPr>
        <p:spPr>
          <a:xfrm>
            <a:off x="539552" y="3579862"/>
            <a:ext cx="8208912" cy="14401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txBox="1"/>
          <p:nvPr/>
        </p:nvSpPr>
        <p:spPr>
          <a:xfrm>
            <a:off x="179512" y="1923678"/>
            <a:ext cx="8856984" cy="3168352"/>
          </a:xfrm>
          <a:prstGeom prst="rect">
            <a:avLst/>
          </a:prstGeom>
          <a:ln>
            <a:solidFill>
              <a:srgbClr val="C0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zh-CN" altLang="zh-CN" sz="1600" b="1" dirty="0" smtClean="0">
                <a:solidFill>
                  <a:srgbClr val="C00000"/>
                </a:solidFill>
                <a:latin typeface="微软雅黑" panose="020B0503020204020204" pitchFamily="34" charset="-122"/>
                <a:ea typeface="微软雅黑" panose="020B0503020204020204" pitchFamily="34" charset="-122"/>
              </a:rPr>
              <a:t>大学课堂教学的五重境界</a:t>
            </a:r>
            <a:endParaRPr lang="en-US" altLang="zh-CN" sz="1600" b="1" dirty="0" smtClean="0">
              <a:solidFill>
                <a:srgbClr val="C00000"/>
              </a:solidFill>
              <a:latin typeface="微软雅黑" panose="020B0503020204020204" pitchFamily="34" charset="-122"/>
              <a:ea typeface="微软雅黑" panose="020B0503020204020204" pitchFamily="34" charset="-122"/>
            </a:endParaRPr>
          </a:p>
          <a:p>
            <a:pPr>
              <a:lnSpc>
                <a:spcPct val="110000"/>
              </a:lnSpc>
              <a:buFont typeface="Wingdings" panose="05000000000000000000" pitchFamily="2" charset="2"/>
              <a:buChar char="Ø"/>
            </a:pPr>
            <a:r>
              <a:rPr lang="zh-CN" altLang="zh-CN" sz="1400" b="1" dirty="0" smtClean="0">
                <a:solidFill>
                  <a:srgbClr val="116797"/>
                </a:solidFill>
                <a:latin typeface="微软雅黑" panose="020B0503020204020204" pitchFamily="34" charset="-122"/>
                <a:ea typeface="微软雅黑" panose="020B0503020204020204" pitchFamily="34" charset="-122"/>
              </a:rPr>
              <a:t>第一重境界叫</a:t>
            </a:r>
            <a:r>
              <a:rPr lang="en-US" altLang="zh-CN" sz="1400" b="1" dirty="0" smtClean="0">
                <a:solidFill>
                  <a:srgbClr val="C00000"/>
                </a:solidFill>
                <a:latin typeface="微软雅黑" panose="020B0503020204020204" pitchFamily="34" charset="-122"/>
                <a:ea typeface="微软雅黑" panose="020B0503020204020204" pitchFamily="34" charset="-122"/>
              </a:rPr>
              <a:t>silence</a:t>
            </a:r>
            <a:r>
              <a:rPr lang="zh-CN" altLang="zh-CN" sz="1400" b="1" dirty="0" smtClean="0">
                <a:solidFill>
                  <a:srgbClr val="C00000"/>
                </a:solidFill>
                <a:latin typeface="微软雅黑" panose="020B0503020204020204" pitchFamily="34" charset="-122"/>
                <a:ea typeface="微软雅黑" panose="020B0503020204020204" pitchFamily="34" charset="-122"/>
              </a:rPr>
              <a:t>，安静</a:t>
            </a:r>
            <a:r>
              <a:rPr lang="zh-CN" altLang="zh-CN" sz="1400" b="1" dirty="0" smtClean="0">
                <a:solidFill>
                  <a:srgbClr val="116797"/>
                </a:solidFill>
                <a:latin typeface="微软雅黑" panose="020B0503020204020204" pitchFamily="34" charset="-122"/>
                <a:ea typeface="微软雅黑" panose="020B0503020204020204" pitchFamily="34" charset="-122"/>
              </a:rPr>
              <a:t>，课堂上很安静，老师拼命讲，学生拼命睡、拼命玩，互不干扰，一片祥和，就是没有拼命跟老师学习。</a:t>
            </a:r>
            <a:endParaRPr lang="en-US" altLang="zh-CN" sz="1400" b="1" dirty="0" smtClean="0">
              <a:solidFill>
                <a:srgbClr val="116797"/>
              </a:solidFill>
              <a:latin typeface="微软雅黑" panose="020B0503020204020204" pitchFamily="34" charset="-122"/>
              <a:ea typeface="微软雅黑" panose="020B0503020204020204" pitchFamily="34" charset="-122"/>
            </a:endParaRPr>
          </a:p>
          <a:p>
            <a:pPr>
              <a:lnSpc>
                <a:spcPct val="110000"/>
              </a:lnSpc>
              <a:buFont typeface="Wingdings" panose="05000000000000000000" pitchFamily="2" charset="2"/>
              <a:buChar char="Ø"/>
            </a:pPr>
            <a:r>
              <a:rPr lang="zh-CN" altLang="zh-CN" sz="1400" b="1" dirty="0" smtClean="0">
                <a:solidFill>
                  <a:srgbClr val="116797"/>
                </a:solidFill>
                <a:latin typeface="微软雅黑" panose="020B0503020204020204" pitchFamily="34" charset="-122"/>
                <a:ea typeface="微软雅黑" panose="020B0503020204020204" pitchFamily="34" charset="-122"/>
              </a:rPr>
              <a:t>第二重境界叫</a:t>
            </a:r>
            <a:r>
              <a:rPr lang="en-US" altLang="zh-CN" sz="1400" b="1" dirty="0" smtClean="0">
                <a:solidFill>
                  <a:srgbClr val="C00000"/>
                </a:solidFill>
                <a:latin typeface="微软雅黑" panose="020B0503020204020204" pitchFamily="34" charset="-122"/>
                <a:ea typeface="微软雅黑" panose="020B0503020204020204" pitchFamily="34" charset="-122"/>
              </a:rPr>
              <a:t>answer</a:t>
            </a:r>
            <a:r>
              <a:rPr lang="zh-CN" altLang="zh-CN" sz="1400" b="1" dirty="0" smtClean="0">
                <a:solidFill>
                  <a:srgbClr val="C00000"/>
                </a:solidFill>
                <a:latin typeface="微软雅黑" panose="020B0503020204020204" pitchFamily="34" charset="-122"/>
                <a:ea typeface="微软雅黑" panose="020B0503020204020204" pitchFamily="34" charset="-122"/>
              </a:rPr>
              <a:t>，问答</a:t>
            </a:r>
            <a:r>
              <a:rPr lang="zh-CN" altLang="zh-CN" sz="1400" b="1" dirty="0" smtClean="0">
                <a:solidFill>
                  <a:srgbClr val="116797"/>
                </a:solidFill>
                <a:latin typeface="微软雅黑" panose="020B0503020204020204" pitchFamily="34" charset="-122"/>
                <a:ea typeface="微软雅黑" panose="020B0503020204020204" pitchFamily="34" charset="-122"/>
              </a:rPr>
              <a:t>，老师提一些非常简单的问题让学生回答：对不对？好不好？是不是？</a:t>
            </a:r>
            <a:r>
              <a:rPr lang="en-US" altLang="zh-CN" sz="1400" b="1" dirty="0" smtClean="0">
                <a:solidFill>
                  <a:srgbClr val="116797"/>
                </a:solidFill>
                <a:latin typeface="微软雅黑" panose="020B0503020204020204" pitchFamily="34" charset="-122"/>
                <a:ea typeface="微软雅黑" panose="020B0503020204020204" pitchFamily="34" charset="-122"/>
              </a:rPr>
              <a:t>yes or no</a:t>
            </a:r>
            <a:r>
              <a:rPr lang="zh-CN" altLang="zh-CN" sz="1400" b="1" dirty="0" smtClean="0">
                <a:solidFill>
                  <a:srgbClr val="116797"/>
                </a:solidFill>
                <a:latin typeface="微软雅黑" panose="020B0503020204020204" pitchFamily="34" charset="-122"/>
                <a:ea typeface="微软雅黑" panose="020B0503020204020204" pitchFamily="34" charset="-122"/>
              </a:rPr>
              <a:t>？</a:t>
            </a:r>
            <a:endParaRPr lang="en-US" altLang="zh-CN" sz="1400" b="1" dirty="0" smtClean="0">
              <a:solidFill>
                <a:srgbClr val="116797"/>
              </a:solidFill>
              <a:latin typeface="微软雅黑" panose="020B0503020204020204" pitchFamily="34" charset="-122"/>
              <a:ea typeface="微软雅黑" panose="020B0503020204020204" pitchFamily="34" charset="-122"/>
            </a:endParaRPr>
          </a:p>
          <a:p>
            <a:pPr>
              <a:lnSpc>
                <a:spcPct val="110000"/>
              </a:lnSpc>
              <a:buFont typeface="Wingdings" panose="05000000000000000000" pitchFamily="2" charset="2"/>
              <a:buChar char="Ø"/>
            </a:pPr>
            <a:r>
              <a:rPr lang="zh-CN" altLang="zh-CN" sz="1400" b="1" dirty="0" smtClean="0">
                <a:solidFill>
                  <a:srgbClr val="116797"/>
                </a:solidFill>
                <a:latin typeface="微软雅黑" panose="020B0503020204020204" pitchFamily="34" charset="-122"/>
                <a:ea typeface="微软雅黑" panose="020B0503020204020204" pitchFamily="34" charset="-122"/>
              </a:rPr>
              <a:t>第三重境界叫</a:t>
            </a:r>
            <a:r>
              <a:rPr lang="en-US" altLang="zh-CN" sz="1400" b="1" dirty="0" smtClean="0">
                <a:solidFill>
                  <a:srgbClr val="C00000"/>
                </a:solidFill>
                <a:latin typeface="微软雅黑" panose="020B0503020204020204" pitchFamily="34" charset="-122"/>
                <a:ea typeface="微软雅黑" panose="020B0503020204020204" pitchFamily="34" charset="-122"/>
              </a:rPr>
              <a:t>dialogue</a:t>
            </a:r>
            <a:r>
              <a:rPr lang="zh-CN" altLang="zh-CN" sz="1400" b="1" dirty="0" smtClean="0">
                <a:solidFill>
                  <a:srgbClr val="C00000"/>
                </a:solidFill>
                <a:latin typeface="微软雅黑" panose="020B0503020204020204" pitchFamily="34" charset="-122"/>
                <a:ea typeface="微软雅黑" panose="020B0503020204020204" pitchFamily="34" charset="-122"/>
              </a:rPr>
              <a:t>，对话</a:t>
            </a:r>
            <a:r>
              <a:rPr lang="zh-CN" altLang="zh-CN" sz="1400" b="1" dirty="0" smtClean="0">
                <a:solidFill>
                  <a:srgbClr val="116797"/>
                </a:solidFill>
                <a:latin typeface="微软雅黑" panose="020B0503020204020204" pitchFamily="34" charset="-122"/>
                <a:ea typeface="微软雅黑" panose="020B0503020204020204" pitchFamily="34" charset="-122"/>
              </a:rPr>
              <a:t>，有情感和内容的交流，这种课是目前国内好课的主要形式。</a:t>
            </a:r>
            <a:endParaRPr lang="en-US" altLang="zh-CN" sz="1400" b="1" dirty="0" smtClean="0">
              <a:solidFill>
                <a:srgbClr val="116797"/>
              </a:solidFill>
              <a:latin typeface="微软雅黑" panose="020B0503020204020204" pitchFamily="34" charset="-122"/>
              <a:ea typeface="微软雅黑" panose="020B0503020204020204" pitchFamily="34" charset="-122"/>
            </a:endParaRPr>
          </a:p>
          <a:p>
            <a:pPr>
              <a:lnSpc>
                <a:spcPct val="110000"/>
              </a:lnSpc>
              <a:buFont typeface="Wingdings" panose="05000000000000000000" pitchFamily="2" charset="2"/>
              <a:buChar char="Ø"/>
            </a:pPr>
            <a:r>
              <a:rPr lang="zh-CN" altLang="zh-CN" sz="1400" b="1" dirty="0" smtClean="0">
                <a:solidFill>
                  <a:srgbClr val="116797"/>
                </a:solidFill>
                <a:latin typeface="微软雅黑" panose="020B0503020204020204" pitchFamily="34" charset="-122"/>
                <a:ea typeface="微软雅黑" panose="020B0503020204020204" pitchFamily="34" charset="-122"/>
              </a:rPr>
              <a:t>第四重境界叫</a:t>
            </a:r>
            <a:r>
              <a:rPr lang="en-US" altLang="zh-CN" sz="1400" b="1" dirty="0" smtClean="0">
                <a:solidFill>
                  <a:srgbClr val="C00000"/>
                </a:solidFill>
                <a:latin typeface="微软雅黑" panose="020B0503020204020204" pitchFamily="34" charset="-122"/>
                <a:ea typeface="微软雅黑" panose="020B0503020204020204" pitchFamily="34" charset="-122"/>
              </a:rPr>
              <a:t>critical</a:t>
            </a:r>
            <a:r>
              <a:rPr lang="zh-CN" altLang="zh-CN" sz="1400" b="1" dirty="0" smtClean="0">
                <a:solidFill>
                  <a:srgbClr val="C00000"/>
                </a:solidFill>
                <a:latin typeface="微软雅黑" panose="020B0503020204020204" pitchFamily="34" charset="-122"/>
                <a:ea typeface="微软雅黑" panose="020B0503020204020204" pitchFamily="34" charset="-122"/>
              </a:rPr>
              <a:t>，批判</a:t>
            </a:r>
            <a:r>
              <a:rPr lang="zh-CN" altLang="zh-CN" sz="1400" b="1" dirty="0" smtClean="0">
                <a:solidFill>
                  <a:srgbClr val="116797"/>
                </a:solidFill>
                <a:latin typeface="微软雅黑" panose="020B0503020204020204" pitchFamily="34" charset="-122"/>
                <a:ea typeface="微软雅黑" panose="020B0503020204020204" pitchFamily="34" charset="-122"/>
              </a:rPr>
              <a:t>，有批评质疑的味道在其中，学生能针对老师的观点提出自己的看法，可能跟老师还有点小争论。</a:t>
            </a:r>
            <a:endParaRPr lang="en-US" altLang="zh-CN" sz="1400" b="1" dirty="0" smtClean="0">
              <a:solidFill>
                <a:srgbClr val="116797"/>
              </a:solidFill>
              <a:latin typeface="微软雅黑" panose="020B0503020204020204" pitchFamily="34" charset="-122"/>
              <a:ea typeface="微软雅黑" panose="020B0503020204020204" pitchFamily="34" charset="-122"/>
            </a:endParaRPr>
          </a:p>
          <a:p>
            <a:pPr>
              <a:lnSpc>
                <a:spcPct val="110000"/>
              </a:lnSpc>
              <a:buFont typeface="Wingdings" panose="05000000000000000000" pitchFamily="2" charset="2"/>
              <a:buChar char="Ø"/>
            </a:pPr>
            <a:r>
              <a:rPr lang="zh-CN" altLang="zh-CN" sz="1400" b="1" dirty="0" smtClean="0">
                <a:solidFill>
                  <a:srgbClr val="116797"/>
                </a:solidFill>
                <a:latin typeface="微软雅黑" panose="020B0503020204020204" pitchFamily="34" charset="-122"/>
                <a:ea typeface="微软雅黑" panose="020B0503020204020204" pitchFamily="34" charset="-122"/>
              </a:rPr>
              <a:t>最高一重境界是</a:t>
            </a:r>
            <a:r>
              <a:rPr lang="en-US" altLang="zh-CN" sz="1400" b="1" dirty="0" smtClean="0">
                <a:solidFill>
                  <a:srgbClr val="C00000"/>
                </a:solidFill>
                <a:latin typeface="微软雅黑" panose="020B0503020204020204" pitchFamily="34" charset="-122"/>
                <a:ea typeface="微软雅黑" panose="020B0503020204020204" pitchFamily="34" charset="-122"/>
              </a:rPr>
              <a:t>debate</a:t>
            </a:r>
            <a:r>
              <a:rPr lang="zh-CN" altLang="zh-CN" sz="1400" b="1" dirty="0" smtClean="0">
                <a:solidFill>
                  <a:srgbClr val="C00000"/>
                </a:solidFill>
                <a:latin typeface="微软雅黑" panose="020B0503020204020204" pitchFamily="34" charset="-122"/>
                <a:ea typeface="微软雅黑" panose="020B0503020204020204" pitchFamily="34" charset="-122"/>
              </a:rPr>
              <a:t>，争辩</a:t>
            </a:r>
            <a:r>
              <a:rPr lang="zh-CN" altLang="zh-CN" sz="1400" b="1" dirty="0" smtClean="0">
                <a:solidFill>
                  <a:srgbClr val="116797"/>
                </a:solidFill>
                <a:latin typeface="微软雅黑" panose="020B0503020204020204" pitchFamily="34" charset="-122"/>
                <a:ea typeface="微软雅黑" panose="020B0503020204020204" pitchFamily="34" charset="-122"/>
              </a:rPr>
              <a:t>，有争论、争辩，甚至还有争吵，老师讲的学生可以不同意，学生可以讲自己的看法。</a:t>
            </a:r>
            <a:endParaRPr lang="zh-CN" altLang="zh-CN" sz="1400" b="1" dirty="0" smtClean="0">
              <a:solidFill>
                <a:srgbClr val="116797"/>
              </a:solidFill>
              <a:latin typeface="微软雅黑" panose="020B0503020204020204" pitchFamily="34" charset="-122"/>
              <a:ea typeface="微软雅黑" panose="020B0503020204020204" pitchFamily="34" charset="-122"/>
            </a:endParaRPr>
          </a:p>
          <a:p>
            <a:pPr>
              <a:lnSpc>
                <a:spcPct val="110000"/>
              </a:lnSpc>
              <a:buFont typeface="Wingdings" panose="05000000000000000000" pitchFamily="2" charset="2"/>
              <a:buChar char="Ø"/>
            </a:pPr>
            <a:r>
              <a:rPr lang="zh-CN" altLang="zh-CN" sz="1400" b="1" dirty="0" smtClean="0">
                <a:solidFill>
                  <a:srgbClr val="116797"/>
                </a:solidFill>
                <a:latin typeface="微软雅黑" panose="020B0503020204020204" pitchFamily="34" charset="-122"/>
                <a:ea typeface="微软雅黑" panose="020B0503020204020204" pitchFamily="34" charset="-122"/>
              </a:rPr>
              <a:t>陈宝生部长，提出要进行“课堂革命”，要改革教学内容、改革教学方式方法、改革教学技术手段，</a:t>
            </a:r>
            <a:r>
              <a:rPr lang="zh-CN" altLang="zh-CN" sz="1400" b="1" dirty="0" smtClean="0">
                <a:solidFill>
                  <a:srgbClr val="C00000"/>
                </a:solidFill>
                <a:latin typeface="微软雅黑" panose="020B0503020204020204" pitchFamily="34" charset="-122"/>
                <a:ea typeface="微软雅黑" panose="020B0503020204020204" pitchFamily="34" charset="-122"/>
              </a:rPr>
              <a:t>让学生坐到前排来、把头抬起来、问题提出来，</a:t>
            </a:r>
            <a:r>
              <a:rPr lang="zh-CN" altLang="zh-CN" sz="1400" b="1" dirty="0" smtClean="0">
                <a:solidFill>
                  <a:srgbClr val="116797"/>
                </a:solidFill>
                <a:latin typeface="微软雅黑" panose="020B0503020204020204" pitchFamily="34" charset="-122"/>
                <a:ea typeface="微软雅黑" panose="020B0503020204020204" pitchFamily="34" charset="-122"/>
              </a:rPr>
              <a:t>切实提高课堂教学质量。</a:t>
            </a:r>
            <a:endParaRPr lang="zh-CN" altLang="zh-CN" sz="1400" b="1" dirty="0" smtClean="0">
              <a:solidFill>
                <a:srgbClr val="116797"/>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935596" y="-20538"/>
            <a:ext cx="4068452" cy="669863"/>
          </a:xfrm>
          <a:prstGeom prst="rect">
            <a:avLst/>
          </a:prstGeom>
          <a:noFill/>
          <a:ln>
            <a:noFill/>
          </a:ln>
        </p:spPr>
        <p:txBody>
          <a:bodyPr wrap="square" rtlCol="0">
            <a:spAutoFit/>
          </a:bodyPr>
          <a:lstStyle/>
          <a:p>
            <a:pPr eaLnBrk="0" hangingPunct="0">
              <a:lnSpc>
                <a:spcPct val="150000"/>
              </a:lnSpc>
            </a:pPr>
            <a:r>
              <a:rPr lang="en-US" altLang="zh-CN" sz="2800" b="1" dirty="0" smtClean="0">
                <a:ln w="11430"/>
                <a:solidFill>
                  <a:srgbClr val="116797"/>
                </a:solidFill>
                <a:latin typeface="微软雅黑" panose="020B0503020204020204" pitchFamily="34" charset="-122"/>
                <a:ea typeface="微软雅黑" panose="020B0503020204020204" pitchFamily="34" charset="-122"/>
              </a:rPr>
              <a:t>3.</a:t>
            </a:r>
            <a:r>
              <a:rPr lang="zh-CN" altLang="en-US" sz="2800" b="1" dirty="0" smtClean="0">
                <a:ln w="11430"/>
                <a:solidFill>
                  <a:srgbClr val="116797"/>
                </a:solidFill>
                <a:latin typeface="微软雅黑" panose="020B0503020204020204" pitchFamily="34" charset="-122"/>
                <a:ea typeface="微软雅黑" panose="020B0503020204020204" pitchFamily="34" charset="-122"/>
              </a:rPr>
              <a:t>全面推动一流课程建设</a:t>
            </a:r>
            <a:endParaRPr lang="zh-CN" altLang="en-US" sz="2800" b="1" dirty="0" smtClean="0">
              <a:ln w="11430"/>
              <a:solidFill>
                <a:srgbClr val="116797"/>
              </a:solidFill>
              <a:latin typeface="微软雅黑" panose="020B0503020204020204" pitchFamily="34" charset="-122"/>
              <a:ea typeface="微软雅黑" panose="020B0503020204020204" pitchFamily="34" charset="-122"/>
            </a:endParaRPr>
          </a:p>
        </p:txBody>
      </p:sp>
      <p:sp>
        <p:nvSpPr>
          <p:cNvPr id="5" name="矩形 4"/>
          <p:cNvSpPr/>
          <p:nvPr/>
        </p:nvSpPr>
        <p:spPr>
          <a:xfrm>
            <a:off x="107504" y="771550"/>
            <a:ext cx="2448272" cy="461665"/>
          </a:xfrm>
          <a:prstGeom prst="rect">
            <a:avLst/>
          </a:prstGeom>
        </p:spPr>
        <p:txBody>
          <a:bodyPr wrap="square">
            <a:spAutoFit/>
          </a:bodyPr>
          <a:lstStyle/>
          <a:p>
            <a:pPr algn="ctr"/>
            <a:r>
              <a:rPr lang="zh-CN" altLang="en-US" sz="2400" b="1" dirty="0" smtClean="0">
                <a:solidFill>
                  <a:srgbClr val="C00000"/>
                </a:solidFill>
                <a:latin typeface="微软雅黑" panose="020B0503020204020204" pitchFamily="34" charset="-122"/>
                <a:ea typeface="微软雅黑" panose="020B0503020204020204" pitchFamily="34" charset="-122"/>
              </a:rPr>
              <a:t>（</a:t>
            </a:r>
            <a:r>
              <a:rPr lang="en-US" altLang="zh-CN" sz="2400" b="1" dirty="0" smtClean="0">
                <a:solidFill>
                  <a:srgbClr val="C00000"/>
                </a:solidFill>
                <a:latin typeface="微软雅黑" panose="020B0503020204020204" pitchFamily="34" charset="-122"/>
                <a:ea typeface="微软雅黑" panose="020B0503020204020204" pitchFamily="34" charset="-122"/>
              </a:rPr>
              <a:t>2</a:t>
            </a:r>
            <a:r>
              <a:rPr lang="zh-CN" altLang="en-US" sz="2400" b="1" dirty="0" smtClean="0">
                <a:solidFill>
                  <a:srgbClr val="C00000"/>
                </a:solidFill>
                <a:latin typeface="微软雅黑" panose="020B0503020204020204" pitchFamily="34" charset="-122"/>
                <a:ea typeface="微软雅黑" panose="020B0503020204020204" pitchFamily="34" charset="-122"/>
              </a:rPr>
              <a:t>）课堂革命</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6" name="矩形 5"/>
          <p:cNvSpPr/>
          <p:nvPr/>
        </p:nvSpPr>
        <p:spPr>
          <a:xfrm>
            <a:off x="395536" y="1289658"/>
            <a:ext cx="8568952" cy="634020"/>
          </a:xfrm>
          <a:prstGeom prst="rect">
            <a:avLst/>
          </a:prstGeom>
        </p:spPr>
        <p:txBody>
          <a:bodyPr wrap="square">
            <a:spAutoFit/>
          </a:bodyPr>
          <a:lstStyle/>
          <a:p>
            <a:pPr>
              <a:lnSpc>
                <a:spcPct val="110000"/>
              </a:lnSpc>
            </a:pPr>
            <a:r>
              <a:rPr lang="zh-CN" altLang="zh-CN" sz="1600" b="1" dirty="0" smtClean="0">
                <a:solidFill>
                  <a:srgbClr val="116797"/>
                </a:solidFill>
                <a:latin typeface="微软雅黑" panose="020B0503020204020204" pitchFamily="34" charset="-122"/>
                <a:ea typeface="微软雅黑" panose="020B0503020204020204" pitchFamily="34" charset="-122"/>
              </a:rPr>
              <a:t>课堂教学是人才培养的</a:t>
            </a:r>
            <a:r>
              <a:rPr lang="zh-CN" altLang="zh-CN" sz="1600" b="1" dirty="0" smtClean="0">
                <a:solidFill>
                  <a:srgbClr val="C00000"/>
                </a:solidFill>
                <a:latin typeface="微软雅黑" panose="020B0503020204020204" pitchFamily="34" charset="-122"/>
                <a:ea typeface="微软雅黑" panose="020B0503020204020204" pitchFamily="34" charset="-122"/>
              </a:rPr>
              <a:t>主阵地、主渠道、主战场。</a:t>
            </a:r>
            <a:r>
              <a:rPr lang="zh-CN" altLang="zh-CN" sz="1600" b="1" dirty="0" smtClean="0">
                <a:solidFill>
                  <a:srgbClr val="116797"/>
                </a:solidFill>
                <a:latin typeface="微软雅黑" panose="020B0503020204020204" pitchFamily="34" charset="-122"/>
                <a:ea typeface="微软雅黑" panose="020B0503020204020204" pitchFamily="34" charset="-122"/>
              </a:rPr>
              <a:t>教育改革只有进入到课堂的层面，才真正进入了深水区，课堂不变，教育就不变，教育不变，学生就不变。</a:t>
            </a:r>
            <a:endParaRPr lang="zh-CN" altLang="zh-CN" sz="1600" b="1" dirty="0" smtClean="0">
              <a:solidFill>
                <a:srgbClr val="11679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5596" y="-20538"/>
            <a:ext cx="4068452" cy="669863"/>
          </a:xfrm>
          <a:prstGeom prst="rect">
            <a:avLst/>
          </a:prstGeom>
          <a:noFill/>
          <a:ln>
            <a:noFill/>
          </a:ln>
        </p:spPr>
        <p:txBody>
          <a:bodyPr wrap="square" rtlCol="0">
            <a:spAutoFit/>
          </a:bodyPr>
          <a:lstStyle/>
          <a:p>
            <a:pPr eaLnBrk="0" hangingPunct="0">
              <a:lnSpc>
                <a:spcPct val="150000"/>
              </a:lnSpc>
            </a:pPr>
            <a:r>
              <a:rPr lang="en-US" altLang="zh-CN" sz="2800" b="1" dirty="0" smtClean="0">
                <a:ln w="11430"/>
                <a:solidFill>
                  <a:srgbClr val="116797"/>
                </a:solidFill>
                <a:latin typeface="微软雅黑" panose="020B0503020204020204" pitchFamily="34" charset="-122"/>
                <a:ea typeface="微软雅黑" panose="020B0503020204020204" pitchFamily="34" charset="-122"/>
              </a:rPr>
              <a:t>3.</a:t>
            </a:r>
            <a:r>
              <a:rPr lang="zh-CN" altLang="en-US" sz="2800" b="1" dirty="0" smtClean="0">
                <a:ln w="11430"/>
                <a:solidFill>
                  <a:srgbClr val="116797"/>
                </a:solidFill>
                <a:latin typeface="微软雅黑" panose="020B0503020204020204" pitchFamily="34" charset="-122"/>
                <a:ea typeface="微软雅黑" panose="020B0503020204020204" pitchFamily="34" charset="-122"/>
              </a:rPr>
              <a:t>全面推动一流课程建设</a:t>
            </a:r>
            <a:endParaRPr lang="zh-CN" altLang="en-US" sz="2800" b="1" dirty="0" smtClean="0">
              <a:ln w="11430"/>
              <a:solidFill>
                <a:srgbClr val="116797"/>
              </a:solidFill>
              <a:latin typeface="微软雅黑" panose="020B0503020204020204" pitchFamily="34" charset="-122"/>
              <a:ea typeface="微软雅黑" panose="020B0503020204020204" pitchFamily="34" charset="-122"/>
            </a:endParaRPr>
          </a:p>
        </p:txBody>
      </p:sp>
      <p:pic>
        <p:nvPicPr>
          <p:cNvPr id="3" name="Picture 2" descr="C:\Users\Dell\Desktop\金课.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95536" y="627534"/>
            <a:ext cx="8208912" cy="45159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H_Others_2"/>
          <p:cNvSpPr/>
          <p:nvPr>
            <p:custDataLst>
              <p:tags r:id="rId1"/>
            </p:custDataLst>
          </p:nvPr>
        </p:nvSpPr>
        <p:spPr bwMode="auto">
          <a:xfrm>
            <a:off x="179512" y="1526425"/>
            <a:ext cx="1224136" cy="2341469"/>
          </a:xfrm>
          <a:custGeom>
            <a:avLst/>
            <a:gdLst>
              <a:gd name="T0" fmla="*/ 2147483646 w 3056"/>
              <a:gd name="T1" fmla="*/ 2147483646 h 5429"/>
              <a:gd name="T2" fmla="*/ 2147483646 w 3056"/>
              <a:gd name="T3" fmla="*/ 2147483646 h 5429"/>
              <a:gd name="T4" fmla="*/ 2147483646 w 3056"/>
              <a:gd name="T5" fmla="*/ 388832290 h 5429"/>
              <a:gd name="T6" fmla="*/ 2147483646 w 3056"/>
              <a:gd name="T7" fmla="*/ 345615213 h 5429"/>
              <a:gd name="T8" fmla="*/ 2147483646 w 3056"/>
              <a:gd name="T9" fmla="*/ 2147483646 h 5429"/>
              <a:gd name="T10" fmla="*/ 2147483646 w 3056"/>
              <a:gd name="T11" fmla="*/ 2147483646 h 5429"/>
              <a:gd name="T12" fmla="*/ 2147483646 w 3056"/>
              <a:gd name="T13" fmla="*/ 2147483646 h 5429"/>
              <a:gd name="T14" fmla="*/ 2147483646 w 3056"/>
              <a:gd name="T15" fmla="*/ 2147483646 h 5429"/>
              <a:gd name="T16" fmla="*/ 2147483646 w 3056"/>
              <a:gd name="T17" fmla="*/ 2147483646 h 5429"/>
              <a:gd name="T18" fmla="*/ 2147483646 w 3056"/>
              <a:gd name="T19" fmla="*/ 2147483646 h 5429"/>
              <a:gd name="T20" fmla="*/ 475747481 w 3056"/>
              <a:gd name="T21" fmla="*/ 2147483646 h 5429"/>
              <a:gd name="T22" fmla="*/ 432463999 w 3056"/>
              <a:gd name="T23" fmla="*/ 2147483646 h 5429"/>
              <a:gd name="T24" fmla="*/ 2147483646 w 3056"/>
              <a:gd name="T25" fmla="*/ 2147483646 h 5429"/>
              <a:gd name="T26" fmla="*/ 2147483646 w 3056"/>
              <a:gd name="T27" fmla="*/ 2147483646 h 5429"/>
              <a:gd name="T28" fmla="*/ 2147483646 w 3056"/>
              <a:gd name="T29" fmla="*/ 2147483646 h 5429"/>
              <a:gd name="T30" fmla="*/ 2147483646 w 3056"/>
              <a:gd name="T31" fmla="*/ 2147483646 h 5429"/>
              <a:gd name="T32" fmla="*/ 2147483646 w 3056"/>
              <a:gd name="T33" fmla="*/ 2147483646 h 5429"/>
              <a:gd name="T34" fmla="*/ 2147483646 w 3056"/>
              <a:gd name="T35" fmla="*/ 2147483646 h 5429"/>
              <a:gd name="T36" fmla="*/ 2147483646 w 3056"/>
              <a:gd name="T37" fmla="*/ 2147483646 h 5429"/>
              <a:gd name="T38" fmla="*/ 2147483646 w 3056"/>
              <a:gd name="T39" fmla="*/ 2147483646 h 5429"/>
              <a:gd name="T40" fmla="*/ 2147483646 w 3056"/>
              <a:gd name="T41" fmla="*/ 2147483646 h 5429"/>
              <a:gd name="T42" fmla="*/ 2147483646 w 3056"/>
              <a:gd name="T43" fmla="*/ 2147483646 h 5429"/>
              <a:gd name="T44" fmla="*/ 2147483646 w 3056"/>
              <a:gd name="T45" fmla="*/ 2147483646 h 5429"/>
              <a:gd name="T46" fmla="*/ 2147483646 w 3056"/>
              <a:gd name="T47" fmla="*/ 2147483646 h 5429"/>
              <a:gd name="T48" fmla="*/ 2147483646 w 3056"/>
              <a:gd name="T49" fmla="*/ 2147483646 h 5429"/>
              <a:gd name="T50" fmla="*/ 2147483646 w 3056"/>
              <a:gd name="T51" fmla="*/ 2147483646 h 5429"/>
              <a:gd name="T52" fmla="*/ 2147483646 w 3056"/>
              <a:gd name="T53" fmla="*/ 2147483646 h 5429"/>
              <a:gd name="T54" fmla="*/ 2147483646 w 3056"/>
              <a:gd name="T55" fmla="*/ 2147483646 h 5429"/>
              <a:gd name="T56" fmla="*/ 2147483646 w 3056"/>
              <a:gd name="T57" fmla="*/ 2147483646 h 5429"/>
              <a:gd name="T58" fmla="*/ 2147483646 w 3056"/>
              <a:gd name="T59" fmla="*/ 2147483646 h 5429"/>
              <a:gd name="T60" fmla="*/ 2147483646 w 3056"/>
              <a:gd name="T61" fmla="*/ 2147483646 h 5429"/>
              <a:gd name="T62" fmla="*/ 2147483646 w 3056"/>
              <a:gd name="T63" fmla="*/ 2147483646 h 5429"/>
              <a:gd name="T64" fmla="*/ 2147483646 w 3056"/>
              <a:gd name="T65" fmla="*/ 2147483646 h 5429"/>
              <a:gd name="T66" fmla="*/ 2147483646 w 3056"/>
              <a:gd name="T67" fmla="*/ 2147483646 h 5429"/>
              <a:gd name="T68" fmla="*/ 2147483646 w 3056"/>
              <a:gd name="T69" fmla="*/ 2147483646 h 5429"/>
              <a:gd name="T70" fmla="*/ 2147483646 w 3056"/>
              <a:gd name="T71" fmla="*/ 2147483646 h 5429"/>
              <a:gd name="T72" fmla="*/ 2147483646 w 3056"/>
              <a:gd name="T73" fmla="*/ 2147483646 h 5429"/>
              <a:gd name="T74" fmla="*/ 2147483646 w 3056"/>
              <a:gd name="T75" fmla="*/ 2147483646 h 5429"/>
              <a:gd name="T76" fmla="*/ 2147483646 w 3056"/>
              <a:gd name="T77" fmla="*/ 2147483646 h 5429"/>
              <a:gd name="T78" fmla="*/ 2147483646 w 3056"/>
              <a:gd name="T79" fmla="*/ 2147483646 h 5429"/>
              <a:gd name="T80" fmla="*/ 2147483646 w 3056"/>
              <a:gd name="T81" fmla="*/ 2147483646 h 5429"/>
              <a:gd name="T82" fmla="*/ 2147483646 w 3056"/>
              <a:gd name="T83" fmla="*/ 2147483646 h 5429"/>
              <a:gd name="T84" fmla="*/ 2147483646 w 3056"/>
              <a:gd name="T85" fmla="*/ 2147483646 h 5429"/>
              <a:gd name="T86" fmla="*/ 2147483646 w 3056"/>
              <a:gd name="T87" fmla="*/ 2147483646 h 5429"/>
              <a:gd name="T88" fmla="*/ 2147483646 w 3056"/>
              <a:gd name="T89" fmla="*/ 2147483646 h 5429"/>
              <a:gd name="T90" fmla="*/ 2147483646 w 3056"/>
              <a:gd name="T91" fmla="*/ 2147483646 h 5429"/>
              <a:gd name="T92" fmla="*/ 2147483646 w 3056"/>
              <a:gd name="T93" fmla="*/ 2147483646 h 5429"/>
              <a:gd name="T94" fmla="*/ 2147483646 w 3056"/>
              <a:gd name="T95" fmla="*/ 2147483646 h 5429"/>
              <a:gd name="T96" fmla="*/ 2147483646 w 3056"/>
              <a:gd name="T97" fmla="*/ 2147483646 h 5429"/>
              <a:gd name="T98" fmla="*/ 2147483646 w 3056"/>
              <a:gd name="T99" fmla="*/ 2147483646 h 5429"/>
              <a:gd name="T100" fmla="*/ 2147483646 w 3056"/>
              <a:gd name="T101" fmla="*/ 2147483646 h 5429"/>
              <a:gd name="T102" fmla="*/ 2147483646 w 3056"/>
              <a:gd name="T103" fmla="*/ 2147483646 h 5429"/>
              <a:gd name="T104" fmla="*/ 2147483646 w 3056"/>
              <a:gd name="T105" fmla="*/ 2147483646 h 5429"/>
              <a:gd name="T106" fmla="*/ 2147483646 w 3056"/>
              <a:gd name="T107" fmla="*/ 2147483646 h 5429"/>
              <a:gd name="T108" fmla="*/ 2147483646 w 3056"/>
              <a:gd name="T109" fmla="*/ 2147483646 h 5429"/>
              <a:gd name="T110" fmla="*/ 2147483646 w 3056"/>
              <a:gd name="T111" fmla="*/ 2147483646 h 5429"/>
              <a:gd name="T112" fmla="*/ 2147483646 w 3056"/>
              <a:gd name="T113" fmla="*/ 2147483646 h 5429"/>
              <a:gd name="T114" fmla="*/ 2147483646 w 3056"/>
              <a:gd name="T115" fmla="*/ 2147483646 h 5429"/>
              <a:gd name="T116" fmla="*/ 2147483646 w 3056"/>
              <a:gd name="T117" fmla="*/ 2147483646 h 5429"/>
              <a:gd name="T118" fmla="*/ 2147483646 w 3056"/>
              <a:gd name="T119" fmla="*/ 2147483646 h 5429"/>
              <a:gd name="T120" fmla="*/ 2147483646 w 3056"/>
              <a:gd name="T121" fmla="*/ 2147483646 h 54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56" h="5429">
                <a:moveTo>
                  <a:pt x="2609" y="448"/>
                </a:moveTo>
                <a:lnTo>
                  <a:pt x="2609" y="448"/>
                </a:lnTo>
                <a:lnTo>
                  <a:pt x="2575" y="415"/>
                </a:lnTo>
                <a:lnTo>
                  <a:pt x="2538" y="383"/>
                </a:lnTo>
                <a:lnTo>
                  <a:pt x="2503" y="352"/>
                </a:lnTo>
                <a:lnTo>
                  <a:pt x="2465" y="322"/>
                </a:lnTo>
                <a:lnTo>
                  <a:pt x="2426" y="293"/>
                </a:lnTo>
                <a:lnTo>
                  <a:pt x="2388" y="265"/>
                </a:lnTo>
                <a:lnTo>
                  <a:pt x="2348" y="239"/>
                </a:lnTo>
                <a:lnTo>
                  <a:pt x="2307" y="213"/>
                </a:lnTo>
                <a:lnTo>
                  <a:pt x="2266" y="190"/>
                </a:lnTo>
                <a:lnTo>
                  <a:pt x="2224" y="168"/>
                </a:lnTo>
                <a:lnTo>
                  <a:pt x="2182" y="146"/>
                </a:lnTo>
                <a:lnTo>
                  <a:pt x="2138" y="127"/>
                </a:lnTo>
                <a:lnTo>
                  <a:pt x="2095" y="108"/>
                </a:lnTo>
                <a:lnTo>
                  <a:pt x="2049" y="91"/>
                </a:lnTo>
                <a:lnTo>
                  <a:pt x="2005" y="75"/>
                </a:lnTo>
                <a:lnTo>
                  <a:pt x="1960" y="61"/>
                </a:lnTo>
                <a:lnTo>
                  <a:pt x="1907" y="46"/>
                </a:lnTo>
                <a:lnTo>
                  <a:pt x="1853" y="34"/>
                </a:lnTo>
                <a:lnTo>
                  <a:pt x="1800" y="24"/>
                </a:lnTo>
                <a:lnTo>
                  <a:pt x="1746" y="15"/>
                </a:lnTo>
                <a:lnTo>
                  <a:pt x="1692" y="9"/>
                </a:lnTo>
                <a:lnTo>
                  <a:pt x="1638" y="3"/>
                </a:lnTo>
                <a:lnTo>
                  <a:pt x="1582" y="1"/>
                </a:lnTo>
                <a:lnTo>
                  <a:pt x="1527" y="0"/>
                </a:lnTo>
                <a:lnTo>
                  <a:pt x="1490" y="0"/>
                </a:lnTo>
                <a:lnTo>
                  <a:pt x="1451" y="2"/>
                </a:lnTo>
                <a:lnTo>
                  <a:pt x="1413" y="4"/>
                </a:lnTo>
                <a:lnTo>
                  <a:pt x="1376" y="8"/>
                </a:lnTo>
                <a:lnTo>
                  <a:pt x="1338" y="11"/>
                </a:lnTo>
                <a:lnTo>
                  <a:pt x="1302" y="17"/>
                </a:lnTo>
                <a:lnTo>
                  <a:pt x="1264" y="22"/>
                </a:lnTo>
                <a:lnTo>
                  <a:pt x="1227" y="29"/>
                </a:lnTo>
                <a:lnTo>
                  <a:pt x="1191" y="36"/>
                </a:lnTo>
                <a:lnTo>
                  <a:pt x="1154" y="45"/>
                </a:lnTo>
                <a:lnTo>
                  <a:pt x="1118" y="55"/>
                </a:lnTo>
                <a:lnTo>
                  <a:pt x="1083" y="65"/>
                </a:lnTo>
                <a:lnTo>
                  <a:pt x="1047" y="76"/>
                </a:lnTo>
                <a:lnTo>
                  <a:pt x="1012" y="88"/>
                </a:lnTo>
                <a:lnTo>
                  <a:pt x="977" y="102"/>
                </a:lnTo>
                <a:lnTo>
                  <a:pt x="942" y="115"/>
                </a:lnTo>
                <a:lnTo>
                  <a:pt x="909" y="130"/>
                </a:lnTo>
                <a:lnTo>
                  <a:pt x="875" y="146"/>
                </a:lnTo>
                <a:lnTo>
                  <a:pt x="841" y="161"/>
                </a:lnTo>
                <a:lnTo>
                  <a:pt x="808" y="179"/>
                </a:lnTo>
                <a:lnTo>
                  <a:pt x="775" y="197"/>
                </a:lnTo>
                <a:lnTo>
                  <a:pt x="743" y="216"/>
                </a:lnTo>
                <a:lnTo>
                  <a:pt x="712" y="235"/>
                </a:lnTo>
                <a:lnTo>
                  <a:pt x="680" y="255"/>
                </a:lnTo>
                <a:lnTo>
                  <a:pt x="649" y="277"/>
                </a:lnTo>
                <a:lnTo>
                  <a:pt x="619" y="300"/>
                </a:lnTo>
                <a:lnTo>
                  <a:pt x="589" y="322"/>
                </a:lnTo>
                <a:lnTo>
                  <a:pt x="559" y="345"/>
                </a:lnTo>
                <a:lnTo>
                  <a:pt x="531" y="370"/>
                </a:lnTo>
                <a:lnTo>
                  <a:pt x="502" y="395"/>
                </a:lnTo>
                <a:lnTo>
                  <a:pt x="474" y="421"/>
                </a:lnTo>
                <a:lnTo>
                  <a:pt x="447" y="448"/>
                </a:lnTo>
                <a:lnTo>
                  <a:pt x="420" y="475"/>
                </a:lnTo>
                <a:lnTo>
                  <a:pt x="395" y="503"/>
                </a:lnTo>
                <a:lnTo>
                  <a:pt x="369" y="531"/>
                </a:lnTo>
                <a:lnTo>
                  <a:pt x="345" y="561"/>
                </a:lnTo>
                <a:lnTo>
                  <a:pt x="322" y="589"/>
                </a:lnTo>
                <a:lnTo>
                  <a:pt x="298" y="619"/>
                </a:lnTo>
                <a:lnTo>
                  <a:pt x="276" y="650"/>
                </a:lnTo>
                <a:lnTo>
                  <a:pt x="255" y="681"/>
                </a:lnTo>
                <a:lnTo>
                  <a:pt x="235" y="712"/>
                </a:lnTo>
                <a:lnTo>
                  <a:pt x="215" y="744"/>
                </a:lnTo>
                <a:lnTo>
                  <a:pt x="197" y="776"/>
                </a:lnTo>
                <a:lnTo>
                  <a:pt x="179" y="808"/>
                </a:lnTo>
                <a:lnTo>
                  <a:pt x="161" y="841"/>
                </a:lnTo>
                <a:lnTo>
                  <a:pt x="145" y="875"/>
                </a:lnTo>
                <a:lnTo>
                  <a:pt x="129" y="909"/>
                </a:lnTo>
                <a:lnTo>
                  <a:pt x="115" y="943"/>
                </a:lnTo>
                <a:lnTo>
                  <a:pt x="101" y="977"/>
                </a:lnTo>
                <a:lnTo>
                  <a:pt x="88" y="1012"/>
                </a:lnTo>
                <a:lnTo>
                  <a:pt x="76" y="1047"/>
                </a:lnTo>
                <a:lnTo>
                  <a:pt x="65" y="1082"/>
                </a:lnTo>
                <a:lnTo>
                  <a:pt x="55" y="1118"/>
                </a:lnTo>
                <a:lnTo>
                  <a:pt x="45" y="1154"/>
                </a:lnTo>
                <a:lnTo>
                  <a:pt x="36" y="1191"/>
                </a:lnTo>
                <a:lnTo>
                  <a:pt x="28" y="1227"/>
                </a:lnTo>
                <a:lnTo>
                  <a:pt x="22" y="1264"/>
                </a:lnTo>
                <a:lnTo>
                  <a:pt x="16" y="1301"/>
                </a:lnTo>
                <a:lnTo>
                  <a:pt x="11" y="1338"/>
                </a:lnTo>
                <a:lnTo>
                  <a:pt x="7" y="1376"/>
                </a:lnTo>
                <a:lnTo>
                  <a:pt x="4" y="1413"/>
                </a:lnTo>
                <a:lnTo>
                  <a:pt x="2" y="1452"/>
                </a:lnTo>
                <a:lnTo>
                  <a:pt x="0" y="1489"/>
                </a:lnTo>
                <a:lnTo>
                  <a:pt x="0" y="1527"/>
                </a:lnTo>
                <a:lnTo>
                  <a:pt x="6" y="1667"/>
                </a:lnTo>
                <a:lnTo>
                  <a:pt x="10" y="1707"/>
                </a:lnTo>
                <a:lnTo>
                  <a:pt x="15" y="1746"/>
                </a:lnTo>
                <a:lnTo>
                  <a:pt x="22" y="1785"/>
                </a:lnTo>
                <a:lnTo>
                  <a:pt x="28" y="1823"/>
                </a:lnTo>
                <a:lnTo>
                  <a:pt x="36" y="1862"/>
                </a:lnTo>
                <a:lnTo>
                  <a:pt x="45" y="1900"/>
                </a:lnTo>
                <a:lnTo>
                  <a:pt x="55" y="1937"/>
                </a:lnTo>
                <a:lnTo>
                  <a:pt x="66" y="1975"/>
                </a:lnTo>
                <a:lnTo>
                  <a:pt x="78" y="2012"/>
                </a:lnTo>
                <a:lnTo>
                  <a:pt x="92" y="2049"/>
                </a:lnTo>
                <a:lnTo>
                  <a:pt x="105" y="2085"/>
                </a:lnTo>
                <a:lnTo>
                  <a:pt x="119" y="2122"/>
                </a:lnTo>
                <a:lnTo>
                  <a:pt x="136" y="2157"/>
                </a:lnTo>
                <a:lnTo>
                  <a:pt x="152" y="2193"/>
                </a:lnTo>
                <a:lnTo>
                  <a:pt x="170" y="2228"/>
                </a:lnTo>
                <a:lnTo>
                  <a:pt x="189" y="2262"/>
                </a:lnTo>
                <a:lnTo>
                  <a:pt x="195" y="2277"/>
                </a:lnTo>
                <a:lnTo>
                  <a:pt x="213" y="2312"/>
                </a:lnTo>
                <a:lnTo>
                  <a:pt x="242" y="2366"/>
                </a:lnTo>
                <a:lnTo>
                  <a:pt x="278" y="2439"/>
                </a:lnTo>
                <a:lnTo>
                  <a:pt x="323" y="2528"/>
                </a:lnTo>
                <a:lnTo>
                  <a:pt x="371" y="2631"/>
                </a:lnTo>
                <a:lnTo>
                  <a:pt x="422" y="2743"/>
                </a:lnTo>
                <a:lnTo>
                  <a:pt x="450" y="2804"/>
                </a:lnTo>
                <a:lnTo>
                  <a:pt x="476" y="2867"/>
                </a:lnTo>
                <a:lnTo>
                  <a:pt x="503" y="2931"/>
                </a:lnTo>
                <a:lnTo>
                  <a:pt x="530" y="2998"/>
                </a:lnTo>
                <a:lnTo>
                  <a:pt x="556" y="3065"/>
                </a:lnTo>
                <a:lnTo>
                  <a:pt x="582" y="3134"/>
                </a:lnTo>
                <a:lnTo>
                  <a:pt x="607" y="3202"/>
                </a:lnTo>
                <a:lnTo>
                  <a:pt x="630" y="3273"/>
                </a:lnTo>
                <a:lnTo>
                  <a:pt x="653" y="3343"/>
                </a:lnTo>
                <a:lnTo>
                  <a:pt x="674" y="3413"/>
                </a:lnTo>
                <a:lnTo>
                  <a:pt x="693" y="3483"/>
                </a:lnTo>
                <a:lnTo>
                  <a:pt x="711" y="3553"/>
                </a:lnTo>
                <a:lnTo>
                  <a:pt x="726" y="3621"/>
                </a:lnTo>
                <a:lnTo>
                  <a:pt x="739" y="3690"/>
                </a:lnTo>
                <a:lnTo>
                  <a:pt x="750" y="3756"/>
                </a:lnTo>
                <a:lnTo>
                  <a:pt x="754" y="3788"/>
                </a:lnTo>
                <a:lnTo>
                  <a:pt x="757" y="3822"/>
                </a:lnTo>
                <a:lnTo>
                  <a:pt x="760" y="3854"/>
                </a:lnTo>
                <a:lnTo>
                  <a:pt x="762" y="3885"/>
                </a:lnTo>
                <a:lnTo>
                  <a:pt x="763" y="3915"/>
                </a:lnTo>
                <a:lnTo>
                  <a:pt x="764" y="3946"/>
                </a:lnTo>
                <a:lnTo>
                  <a:pt x="783" y="4137"/>
                </a:lnTo>
                <a:lnTo>
                  <a:pt x="789" y="4160"/>
                </a:lnTo>
                <a:lnTo>
                  <a:pt x="796" y="4181"/>
                </a:lnTo>
                <a:lnTo>
                  <a:pt x="804" y="4202"/>
                </a:lnTo>
                <a:lnTo>
                  <a:pt x="813" y="4220"/>
                </a:lnTo>
                <a:lnTo>
                  <a:pt x="823" y="4237"/>
                </a:lnTo>
                <a:lnTo>
                  <a:pt x="833" y="4253"/>
                </a:lnTo>
                <a:lnTo>
                  <a:pt x="844" y="4267"/>
                </a:lnTo>
                <a:lnTo>
                  <a:pt x="855" y="4280"/>
                </a:lnTo>
                <a:lnTo>
                  <a:pt x="867" y="4291"/>
                </a:lnTo>
                <a:lnTo>
                  <a:pt x="880" y="4301"/>
                </a:lnTo>
                <a:lnTo>
                  <a:pt x="895" y="4309"/>
                </a:lnTo>
                <a:lnTo>
                  <a:pt x="909" y="4316"/>
                </a:lnTo>
                <a:lnTo>
                  <a:pt x="924" y="4321"/>
                </a:lnTo>
                <a:lnTo>
                  <a:pt x="941" y="4325"/>
                </a:lnTo>
                <a:lnTo>
                  <a:pt x="959" y="4328"/>
                </a:lnTo>
                <a:lnTo>
                  <a:pt x="976" y="4328"/>
                </a:lnTo>
                <a:lnTo>
                  <a:pt x="2079" y="4328"/>
                </a:lnTo>
                <a:lnTo>
                  <a:pt x="2097" y="4328"/>
                </a:lnTo>
                <a:lnTo>
                  <a:pt x="2114" y="4325"/>
                </a:lnTo>
                <a:lnTo>
                  <a:pt x="2130" y="4321"/>
                </a:lnTo>
                <a:lnTo>
                  <a:pt x="2145" y="4316"/>
                </a:lnTo>
                <a:lnTo>
                  <a:pt x="2161" y="4309"/>
                </a:lnTo>
                <a:lnTo>
                  <a:pt x="2174" y="4301"/>
                </a:lnTo>
                <a:lnTo>
                  <a:pt x="2187" y="4291"/>
                </a:lnTo>
                <a:lnTo>
                  <a:pt x="2201" y="4280"/>
                </a:lnTo>
                <a:lnTo>
                  <a:pt x="2212" y="4267"/>
                </a:lnTo>
                <a:lnTo>
                  <a:pt x="2223" y="4253"/>
                </a:lnTo>
                <a:lnTo>
                  <a:pt x="2233" y="4237"/>
                </a:lnTo>
                <a:lnTo>
                  <a:pt x="2243" y="4220"/>
                </a:lnTo>
                <a:lnTo>
                  <a:pt x="2251" y="4202"/>
                </a:lnTo>
                <a:lnTo>
                  <a:pt x="2259" y="4181"/>
                </a:lnTo>
                <a:lnTo>
                  <a:pt x="2266" y="4160"/>
                </a:lnTo>
                <a:lnTo>
                  <a:pt x="2272" y="4137"/>
                </a:lnTo>
                <a:lnTo>
                  <a:pt x="2291" y="3946"/>
                </a:lnTo>
                <a:lnTo>
                  <a:pt x="2293" y="3915"/>
                </a:lnTo>
                <a:lnTo>
                  <a:pt x="2294" y="3885"/>
                </a:lnTo>
                <a:lnTo>
                  <a:pt x="2295" y="3854"/>
                </a:lnTo>
                <a:lnTo>
                  <a:pt x="2298" y="3822"/>
                </a:lnTo>
                <a:lnTo>
                  <a:pt x="2301" y="3788"/>
                </a:lnTo>
                <a:lnTo>
                  <a:pt x="2306" y="3756"/>
                </a:lnTo>
                <a:lnTo>
                  <a:pt x="2316" y="3690"/>
                </a:lnTo>
                <a:lnTo>
                  <a:pt x="2329" y="3621"/>
                </a:lnTo>
                <a:lnTo>
                  <a:pt x="2345" y="3553"/>
                </a:lnTo>
                <a:lnTo>
                  <a:pt x="2362" y="3483"/>
                </a:lnTo>
                <a:lnTo>
                  <a:pt x="2381" y="3413"/>
                </a:lnTo>
                <a:lnTo>
                  <a:pt x="2402" y="3343"/>
                </a:lnTo>
                <a:lnTo>
                  <a:pt x="2425" y="3273"/>
                </a:lnTo>
                <a:lnTo>
                  <a:pt x="2449" y="3202"/>
                </a:lnTo>
                <a:lnTo>
                  <a:pt x="2474" y="3134"/>
                </a:lnTo>
                <a:lnTo>
                  <a:pt x="2499" y="3065"/>
                </a:lnTo>
                <a:lnTo>
                  <a:pt x="2526" y="2998"/>
                </a:lnTo>
                <a:lnTo>
                  <a:pt x="2552" y="2931"/>
                </a:lnTo>
                <a:lnTo>
                  <a:pt x="2579" y="2867"/>
                </a:lnTo>
                <a:lnTo>
                  <a:pt x="2607" y="2804"/>
                </a:lnTo>
                <a:lnTo>
                  <a:pt x="2633" y="2743"/>
                </a:lnTo>
                <a:lnTo>
                  <a:pt x="2685" y="2631"/>
                </a:lnTo>
                <a:lnTo>
                  <a:pt x="2735" y="2528"/>
                </a:lnTo>
                <a:lnTo>
                  <a:pt x="2778" y="2439"/>
                </a:lnTo>
                <a:lnTo>
                  <a:pt x="2816" y="2366"/>
                </a:lnTo>
                <a:lnTo>
                  <a:pt x="2846" y="2312"/>
                </a:lnTo>
                <a:lnTo>
                  <a:pt x="2872" y="2262"/>
                </a:lnTo>
                <a:lnTo>
                  <a:pt x="2890" y="2228"/>
                </a:lnTo>
                <a:lnTo>
                  <a:pt x="2906" y="2193"/>
                </a:lnTo>
                <a:lnTo>
                  <a:pt x="2923" y="2157"/>
                </a:lnTo>
                <a:lnTo>
                  <a:pt x="2937" y="2122"/>
                </a:lnTo>
                <a:lnTo>
                  <a:pt x="2952" y="2085"/>
                </a:lnTo>
                <a:lnTo>
                  <a:pt x="2965" y="2049"/>
                </a:lnTo>
                <a:lnTo>
                  <a:pt x="2978" y="2012"/>
                </a:lnTo>
                <a:lnTo>
                  <a:pt x="2989" y="1975"/>
                </a:lnTo>
                <a:lnTo>
                  <a:pt x="3000" y="1937"/>
                </a:lnTo>
                <a:lnTo>
                  <a:pt x="3010" y="1900"/>
                </a:lnTo>
                <a:lnTo>
                  <a:pt x="3019" y="1862"/>
                </a:lnTo>
                <a:lnTo>
                  <a:pt x="3027" y="1823"/>
                </a:lnTo>
                <a:lnTo>
                  <a:pt x="3034" y="1785"/>
                </a:lnTo>
                <a:lnTo>
                  <a:pt x="3040" y="1746"/>
                </a:lnTo>
                <a:lnTo>
                  <a:pt x="3045" y="1707"/>
                </a:lnTo>
                <a:lnTo>
                  <a:pt x="3049" y="1667"/>
                </a:lnTo>
                <a:lnTo>
                  <a:pt x="3056" y="1527"/>
                </a:lnTo>
                <a:lnTo>
                  <a:pt x="3055" y="1489"/>
                </a:lnTo>
                <a:lnTo>
                  <a:pt x="3054" y="1452"/>
                </a:lnTo>
                <a:lnTo>
                  <a:pt x="3051" y="1413"/>
                </a:lnTo>
                <a:lnTo>
                  <a:pt x="3048" y="1376"/>
                </a:lnTo>
                <a:lnTo>
                  <a:pt x="3044" y="1338"/>
                </a:lnTo>
                <a:lnTo>
                  <a:pt x="3039" y="1301"/>
                </a:lnTo>
                <a:lnTo>
                  <a:pt x="3034" y="1264"/>
                </a:lnTo>
                <a:lnTo>
                  <a:pt x="3026" y="1227"/>
                </a:lnTo>
                <a:lnTo>
                  <a:pt x="3018" y="1191"/>
                </a:lnTo>
                <a:lnTo>
                  <a:pt x="3010" y="1154"/>
                </a:lnTo>
                <a:lnTo>
                  <a:pt x="3000" y="1118"/>
                </a:lnTo>
                <a:lnTo>
                  <a:pt x="2990" y="1082"/>
                </a:lnTo>
                <a:lnTo>
                  <a:pt x="2979" y="1047"/>
                </a:lnTo>
                <a:lnTo>
                  <a:pt x="2967" y="1012"/>
                </a:lnTo>
                <a:lnTo>
                  <a:pt x="2954" y="977"/>
                </a:lnTo>
                <a:lnTo>
                  <a:pt x="2941" y="943"/>
                </a:lnTo>
                <a:lnTo>
                  <a:pt x="2925" y="909"/>
                </a:lnTo>
                <a:lnTo>
                  <a:pt x="2910" y="875"/>
                </a:lnTo>
                <a:lnTo>
                  <a:pt x="2894" y="841"/>
                </a:lnTo>
                <a:lnTo>
                  <a:pt x="2877" y="808"/>
                </a:lnTo>
                <a:lnTo>
                  <a:pt x="2859" y="776"/>
                </a:lnTo>
                <a:lnTo>
                  <a:pt x="2840" y="744"/>
                </a:lnTo>
                <a:lnTo>
                  <a:pt x="2820" y="712"/>
                </a:lnTo>
                <a:lnTo>
                  <a:pt x="2800" y="681"/>
                </a:lnTo>
                <a:lnTo>
                  <a:pt x="2779" y="650"/>
                </a:lnTo>
                <a:lnTo>
                  <a:pt x="2757" y="619"/>
                </a:lnTo>
                <a:lnTo>
                  <a:pt x="2734" y="589"/>
                </a:lnTo>
                <a:lnTo>
                  <a:pt x="2711" y="561"/>
                </a:lnTo>
                <a:lnTo>
                  <a:pt x="2686" y="531"/>
                </a:lnTo>
                <a:lnTo>
                  <a:pt x="2661" y="503"/>
                </a:lnTo>
                <a:lnTo>
                  <a:pt x="2635" y="475"/>
                </a:lnTo>
                <a:lnTo>
                  <a:pt x="2609" y="448"/>
                </a:lnTo>
                <a:close/>
                <a:moveTo>
                  <a:pt x="2661" y="1641"/>
                </a:moveTo>
                <a:lnTo>
                  <a:pt x="2661" y="1641"/>
                </a:lnTo>
                <a:lnTo>
                  <a:pt x="2658" y="1669"/>
                </a:lnTo>
                <a:lnTo>
                  <a:pt x="2654" y="1697"/>
                </a:lnTo>
                <a:lnTo>
                  <a:pt x="2650" y="1725"/>
                </a:lnTo>
                <a:lnTo>
                  <a:pt x="2644" y="1753"/>
                </a:lnTo>
                <a:lnTo>
                  <a:pt x="2639" y="1781"/>
                </a:lnTo>
                <a:lnTo>
                  <a:pt x="2632" y="1809"/>
                </a:lnTo>
                <a:lnTo>
                  <a:pt x="2624" y="1837"/>
                </a:lnTo>
                <a:lnTo>
                  <a:pt x="2617" y="1863"/>
                </a:lnTo>
                <a:lnTo>
                  <a:pt x="2608" y="1891"/>
                </a:lnTo>
                <a:lnTo>
                  <a:pt x="2599" y="1918"/>
                </a:lnTo>
                <a:lnTo>
                  <a:pt x="2589" y="1945"/>
                </a:lnTo>
                <a:lnTo>
                  <a:pt x="2579" y="1972"/>
                </a:lnTo>
                <a:lnTo>
                  <a:pt x="2567" y="1998"/>
                </a:lnTo>
                <a:lnTo>
                  <a:pt x="2556" y="2025"/>
                </a:lnTo>
                <a:lnTo>
                  <a:pt x="2543" y="2051"/>
                </a:lnTo>
                <a:lnTo>
                  <a:pt x="2529" y="2078"/>
                </a:lnTo>
                <a:lnTo>
                  <a:pt x="2485" y="2158"/>
                </a:lnTo>
                <a:lnTo>
                  <a:pt x="2450" y="2227"/>
                </a:lnTo>
                <a:lnTo>
                  <a:pt x="2408" y="2311"/>
                </a:lnTo>
                <a:lnTo>
                  <a:pt x="2359" y="2409"/>
                </a:lnTo>
                <a:lnTo>
                  <a:pt x="2307" y="2519"/>
                </a:lnTo>
                <a:lnTo>
                  <a:pt x="2253" y="2641"/>
                </a:lnTo>
                <a:lnTo>
                  <a:pt x="2225" y="2705"/>
                </a:lnTo>
                <a:lnTo>
                  <a:pt x="2197" y="2771"/>
                </a:lnTo>
                <a:lnTo>
                  <a:pt x="2170" y="2838"/>
                </a:lnTo>
                <a:lnTo>
                  <a:pt x="2142" y="2908"/>
                </a:lnTo>
                <a:lnTo>
                  <a:pt x="2116" y="2979"/>
                </a:lnTo>
                <a:lnTo>
                  <a:pt x="2090" y="3051"/>
                </a:lnTo>
                <a:lnTo>
                  <a:pt x="2065" y="3124"/>
                </a:lnTo>
                <a:lnTo>
                  <a:pt x="2040" y="3198"/>
                </a:lnTo>
                <a:lnTo>
                  <a:pt x="2018" y="3272"/>
                </a:lnTo>
                <a:lnTo>
                  <a:pt x="1996" y="3346"/>
                </a:lnTo>
                <a:lnTo>
                  <a:pt x="1977" y="3420"/>
                </a:lnTo>
                <a:lnTo>
                  <a:pt x="1960" y="3494"/>
                </a:lnTo>
                <a:lnTo>
                  <a:pt x="1944" y="3568"/>
                </a:lnTo>
                <a:lnTo>
                  <a:pt x="1930" y="3641"/>
                </a:lnTo>
                <a:lnTo>
                  <a:pt x="1919" y="3714"/>
                </a:lnTo>
                <a:lnTo>
                  <a:pt x="1911" y="3785"/>
                </a:lnTo>
                <a:lnTo>
                  <a:pt x="1908" y="3820"/>
                </a:lnTo>
                <a:lnTo>
                  <a:pt x="1905" y="3856"/>
                </a:lnTo>
                <a:lnTo>
                  <a:pt x="1903" y="3890"/>
                </a:lnTo>
                <a:lnTo>
                  <a:pt x="1902" y="3924"/>
                </a:lnTo>
                <a:lnTo>
                  <a:pt x="1901" y="3939"/>
                </a:lnTo>
                <a:lnTo>
                  <a:pt x="1722" y="3939"/>
                </a:lnTo>
                <a:lnTo>
                  <a:pt x="1722" y="3230"/>
                </a:lnTo>
                <a:lnTo>
                  <a:pt x="1333" y="3230"/>
                </a:lnTo>
                <a:lnTo>
                  <a:pt x="1333" y="3939"/>
                </a:lnTo>
                <a:lnTo>
                  <a:pt x="1154" y="3939"/>
                </a:lnTo>
                <a:lnTo>
                  <a:pt x="1152" y="3924"/>
                </a:lnTo>
                <a:lnTo>
                  <a:pt x="1151" y="3873"/>
                </a:lnTo>
                <a:lnTo>
                  <a:pt x="1148" y="3820"/>
                </a:lnTo>
                <a:lnTo>
                  <a:pt x="1142" y="3767"/>
                </a:lnTo>
                <a:lnTo>
                  <a:pt x="1136" y="3714"/>
                </a:lnTo>
                <a:lnTo>
                  <a:pt x="1128" y="3659"/>
                </a:lnTo>
                <a:lnTo>
                  <a:pt x="1118" y="3604"/>
                </a:lnTo>
                <a:lnTo>
                  <a:pt x="1108" y="3547"/>
                </a:lnTo>
                <a:lnTo>
                  <a:pt x="1096" y="3491"/>
                </a:lnTo>
                <a:lnTo>
                  <a:pt x="1081" y="3434"/>
                </a:lnTo>
                <a:lnTo>
                  <a:pt x="1067" y="3377"/>
                </a:lnTo>
                <a:lnTo>
                  <a:pt x="1052" y="3319"/>
                </a:lnTo>
                <a:lnTo>
                  <a:pt x="1035" y="3261"/>
                </a:lnTo>
                <a:lnTo>
                  <a:pt x="1016" y="3203"/>
                </a:lnTo>
                <a:lnTo>
                  <a:pt x="997" y="3145"/>
                </a:lnTo>
                <a:lnTo>
                  <a:pt x="977" y="3086"/>
                </a:lnTo>
                <a:lnTo>
                  <a:pt x="958" y="3029"/>
                </a:lnTo>
                <a:lnTo>
                  <a:pt x="937" y="2970"/>
                </a:lnTo>
                <a:lnTo>
                  <a:pt x="914" y="2911"/>
                </a:lnTo>
                <a:lnTo>
                  <a:pt x="868" y="2796"/>
                </a:lnTo>
                <a:lnTo>
                  <a:pt x="820" y="2681"/>
                </a:lnTo>
                <a:lnTo>
                  <a:pt x="771" y="2570"/>
                </a:lnTo>
                <a:lnTo>
                  <a:pt x="721" y="2459"/>
                </a:lnTo>
                <a:lnTo>
                  <a:pt x="669" y="2353"/>
                </a:lnTo>
                <a:lnTo>
                  <a:pt x="618" y="2249"/>
                </a:lnTo>
                <a:lnTo>
                  <a:pt x="568" y="2150"/>
                </a:lnTo>
                <a:lnTo>
                  <a:pt x="567" y="2144"/>
                </a:lnTo>
                <a:lnTo>
                  <a:pt x="530" y="2075"/>
                </a:lnTo>
                <a:lnTo>
                  <a:pt x="515" y="2050"/>
                </a:lnTo>
                <a:lnTo>
                  <a:pt x="503" y="2024"/>
                </a:lnTo>
                <a:lnTo>
                  <a:pt x="491" y="1998"/>
                </a:lnTo>
                <a:lnTo>
                  <a:pt x="479" y="1972"/>
                </a:lnTo>
                <a:lnTo>
                  <a:pt x="468" y="1945"/>
                </a:lnTo>
                <a:lnTo>
                  <a:pt x="458" y="1918"/>
                </a:lnTo>
                <a:lnTo>
                  <a:pt x="449" y="1892"/>
                </a:lnTo>
                <a:lnTo>
                  <a:pt x="440" y="1864"/>
                </a:lnTo>
                <a:lnTo>
                  <a:pt x="431" y="1838"/>
                </a:lnTo>
                <a:lnTo>
                  <a:pt x="424" y="1810"/>
                </a:lnTo>
                <a:lnTo>
                  <a:pt x="418" y="1782"/>
                </a:lnTo>
                <a:lnTo>
                  <a:pt x="411" y="1754"/>
                </a:lnTo>
                <a:lnTo>
                  <a:pt x="406" y="1726"/>
                </a:lnTo>
                <a:lnTo>
                  <a:pt x="401" y="1697"/>
                </a:lnTo>
                <a:lnTo>
                  <a:pt x="398" y="1670"/>
                </a:lnTo>
                <a:lnTo>
                  <a:pt x="395" y="1641"/>
                </a:lnTo>
                <a:lnTo>
                  <a:pt x="389" y="1519"/>
                </a:lnTo>
                <a:lnTo>
                  <a:pt x="389" y="1492"/>
                </a:lnTo>
                <a:lnTo>
                  <a:pt x="390" y="1463"/>
                </a:lnTo>
                <a:lnTo>
                  <a:pt x="392" y="1435"/>
                </a:lnTo>
                <a:lnTo>
                  <a:pt x="395" y="1408"/>
                </a:lnTo>
                <a:lnTo>
                  <a:pt x="398" y="1380"/>
                </a:lnTo>
                <a:lnTo>
                  <a:pt x="402" y="1352"/>
                </a:lnTo>
                <a:lnTo>
                  <a:pt x="407" y="1325"/>
                </a:lnTo>
                <a:lnTo>
                  <a:pt x="412" y="1298"/>
                </a:lnTo>
                <a:lnTo>
                  <a:pt x="418" y="1270"/>
                </a:lnTo>
                <a:lnTo>
                  <a:pt x="424" y="1244"/>
                </a:lnTo>
                <a:lnTo>
                  <a:pt x="431" y="1217"/>
                </a:lnTo>
                <a:lnTo>
                  <a:pt x="439" y="1191"/>
                </a:lnTo>
                <a:lnTo>
                  <a:pt x="448" y="1165"/>
                </a:lnTo>
                <a:lnTo>
                  <a:pt x="457" y="1139"/>
                </a:lnTo>
                <a:lnTo>
                  <a:pt x="466" y="1113"/>
                </a:lnTo>
                <a:lnTo>
                  <a:pt x="476" y="1088"/>
                </a:lnTo>
                <a:lnTo>
                  <a:pt x="487" y="1063"/>
                </a:lnTo>
                <a:lnTo>
                  <a:pt x="499" y="1038"/>
                </a:lnTo>
                <a:lnTo>
                  <a:pt x="511" y="1013"/>
                </a:lnTo>
                <a:lnTo>
                  <a:pt x="524" y="989"/>
                </a:lnTo>
                <a:lnTo>
                  <a:pt x="537" y="965"/>
                </a:lnTo>
                <a:lnTo>
                  <a:pt x="551" y="941"/>
                </a:lnTo>
                <a:lnTo>
                  <a:pt x="565" y="918"/>
                </a:lnTo>
                <a:lnTo>
                  <a:pt x="580" y="895"/>
                </a:lnTo>
                <a:lnTo>
                  <a:pt x="596" y="871"/>
                </a:lnTo>
                <a:lnTo>
                  <a:pt x="612" y="849"/>
                </a:lnTo>
                <a:lnTo>
                  <a:pt x="629" y="827"/>
                </a:lnTo>
                <a:lnTo>
                  <a:pt x="647" y="806"/>
                </a:lnTo>
                <a:lnTo>
                  <a:pt x="664" y="784"/>
                </a:lnTo>
                <a:lnTo>
                  <a:pt x="683" y="763"/>
                </a:lnTo>
                <a:lnTo>
                  <a:pt x="702" y="743"/>
                </a:lnTo>
                <a:lnTo>
                  <a:pt x="722" y="723"/>
                </a:lnTo>
                <a:lnTo>
                  <a:pt x="743" y="703"/>
                </a:lnTo>
                <a:lnTo>
                  <a:pt x="764" y="683"/>
                </a:lnTo>
                <a:lnTo>
                  <a:pt x="785" y="665"/>
                </a:lnTo>
                <a:lnTo>
                  <a:pt x="806" y="647"/>
                </a:lnTo>
                <a:lnTo>
                  <a:pt x="828" y="629"/>
                </a:lnTo>
                <a:lnTo>
                  <a:pt x="850" y="611"/>
                </a:lnTo>
                <a:lnTo>
                  <a:pt x="874" y="596"/>
                </a:lnTo>
                <a:lnTo>
                  <a:pt x="896" y="579"/>
                </a:lnTo>
                <a:lnTo>
                  <a:pt x="920" y="565"/>
                </a:lnTo>
                <a:lnTo>
                  <a:pt x="943" y="550"/>
                </a:lnTo>
                <a:lnTo>
                  <a:pt x="968" y="536"/>
                </a:lnTo>
                <a:lnTo>
                  <a:pt x="992" y="523"/>
                </a:lnTo>
                <a:lnTo>
                  <a:pt x="1016" y="510"/>
                </a:lnTo>
                <a:lnTo>
                  <a:pt x="1041" y="498"/>
                </a:lnTo>
                <a:lnTo>
                  <a:pt x="1066" y="486"/>
                </a:lnTo>
                <a:lnTo>
                  <a:pt x="1091" y="475"/>
                </a:lnTo>
                <a:lnTo>
                  <a:pt x="1117" y="464"/>
                </a:lnTo>
                <a:lnTo>
                  <a:pt x="1143" y="456"/>
                </a:lnTo>
                <a:lnTo>
                  <a:pt x="1170" y="446"/>
                </a:lnTo>
                <a:lnTo>
                  <a:pt x="1195" y="438"/>
                </a:lnTo>
                <a:lnTo>
                  <a:pt x="1223" y="430"/>
                </a:lnTo>
                <a:lnTo>
                  <a:pt x="1250" y="423"/>
                </a:lnTo>
                <a:lnTo>
                  <a:pt x="1276" y="417"/>
                </a:lnTo>
                <a:lnTo>
                  <a:pt x="1304" y="411"/>
                </a:lnTo>
                <a:lnTo>
                  <a:pt x="1331" y="406"/>
                </a:lnTo>
                <a:lnTo>
                  <a:pt x="1359" y="401"/>
                </a:lnTo>
                <a:lnTo>
                  <a:pt x="1387" y="398"/>
                </a:lnTo>
                <a:lnTo>
                  <a:pt x="1414" y="395"/>
                </a:lnTo>
                <a:lnTo>
                  <a:pt x="1443" y="392"/>
                </a:lnTo>
                <a:lnTo>
                  <a:pt x="1471" y="390"/>
                </a:lnTo>
                <a:lnTo>
                  <a:pt x="1500" y="389"/>
                </a:lnTo>
                <a:lnTo>
                  <a:pt x="1527" y="389"/>
                </a:lnTo>
                <a:lnTo>
                  <a:pt x="1569" y="389"/>
                </a:lnTo>
                <a:lnTo>
                  <a:pt x="1610" y="391"/>
                </a:lnTo>
                <a:lnTo>
                  <a:pt x="1651" y="396"/>
                </a:lnTo>
                <a:lnTo>
                  <a:pt x="1691" y="400"/>
                </a:lnTo>
                <a:lnTo>
                  <a:pt x="1732" y="407"/>
                </a:lnTo>
                <a:lnTo>
                  <a:pt x="1771" y="415"/>
                </a:lnTo>
                <a:lnTo>
                  <a:pt x="1810" y="423"/>
                </a:lnTo>
                <a:lnTo>
                  <a:pt x="1849" y="435"/>
                </a:lnTo>
                <a:lnTo>
                  <a:pt x="1882" y="444"/>
                </a:lnTo>
                <a:lnTo>
                  <a:pt x="1917" y="457"/>
                </a:lnTo>
                <a:lnTo>
                  <a:pt x="1950" y="470"/>
                </a:lnTo>
                <a:lnTo>
                  <a:pt x="1983" y="483"/>
                </a:lnTo>
                <a:lnTo>
                  <a:pt x="2015" y="498"/>
                </a:lnTo>
                <a:lnTo>
                  <a:pt x="2047" y="514"/>
                </a:lnTo>
                <a:lnTo>
                  <a:pt x="2078" y="531"/>
                </a:lnTo>
                <a:lnTo>
                  <a:pt x="2109" y="548"/>
                </a:lnTo>
                <a:lnTo>
                  <a:pt x="2139" y="567"/>
                </a:lnTo>
                <a:lnTo>
                  <a:pt x="2169" y="586"/>
                </a:lnTo>
                <a:lnTo>
                  <a:pt x="2197" y="607"/>
                </a:lnTo>
                <a:lnTo>
                  <a:pt x="2226" y="628"/>
                </a:lnTo>
                <a:lnTo>
                  <a:pt x="2254" y="650"/>
                </a:lnTo>
                <a:lnTo>
                  <a:pt x="2281" y="673"/>
                </a:lnTo>
                <a:lnTo>
                  <a:pt x="2308" y="698"/>
                </a:lnTo>
                <a:lnTo>
                  <a:pt x="2333" y="723"/>
                </a:lnTo>
                <a:lnTo>
                  <a:pt x="2353" y="743"/>
                </a:lnTo>
                <a:lnTo>
                  <a:pt x="2372" y="763"/>
                </a:lnTo>
                <a:lnTo>
                  <a:pt x="2391" y="784"/>
                </a:lnTo>
                <a:lnTo>
                  <a:pt x="2409" y="806"/>
                </a:lnTo>
                <a:lnTo>
                  <a:pt x="2426" y="827"/>
                </a:lnTo>
                <a:lnTo>
                  <a:pt x="2443" y="849"/>
                </a:lnTo>
                <a:lnTo>
                  <a:pt x="2460" y="872"/>
                </a:lnTo>
                <a:lnTo>
                  <a:pt x="2475" y="895"/>
                </a:lnTo>
                <a:lnTo>
                  <a:pt x="2489" y="918"/>
                </a:lnTo>
                <a:lnTo>
                  <a:pt x="2505" y="941"/>
                </a:lnTo>
                <a:lnTo>
                  <a:pt x="2518" y="965"/>
                </a:lnTo>
                <a:lnTo>
                  <a:pt x="2531" y="989"/>
                </a:lnTo>
                <a:lnTo>
                  <a:pt x="2545" y="1013"/>
                </a:lnTo>
                <a:lnTo>
                  <a:pt x="2557" y="1038"/>
                </a:lnTo>
                <a:lnTo>
                  <a:pt x="2568" y="1063"/>
                </a:lnTo>
                <a:lnTo>
                  <a:pt x="2579" y="1088"/>
                </a:lnTo>
                <a:lnTo>
                  <a:pt x="2589" y="1113"/>
                </a:lnTo>
                <a:lnTo>
                  <a:pt x="2599" y="1139"/>
                </a:lnTo>
                <a:lnTo>
                  <a:pt x="2608" y="1164"/>
                </a:lnTo>
                <a:lnTo>
                  <a:pt x="2617" y="1191"/>
                </a:lnTo>
                <a:lnTo>
                  <a:pt x="2624" y="1217"/>
                </a:lnTo>
                <a:lnTo>
                  <a:pt x="2631" y="1244"/>
                </a:lnTo>
                <a:lnTo>
                  <a:pt x="2638" y="1270"/>
                </a:lnTo>
                <a:lnTo>
                  <a:pt x="2643" y="1297"/>
                </a:lnTo>
                <a:lnTo>
                  <a:pt x="2649" y="1325"/>
                </a:lnTo>
                <a:lnTo>
                  <a:pt x="2653" y="1352"/>
                </a:lnTo>
                <a:lnTo>
                  <a:pt x="2658" y="1379"/>
                </a:lnTo>
                <a:lnTo>
                  <a:pt x="2660" y="1406"/>
                </a:lnTo>
                <a:lnTo>
                  <a:pt x="2663" y="1435"/>
                </a:lnTo>
                <a:lnTo>
                  <a:pt x="2664" y="1463"/>
                </a:lnTo>
                <a:lnTo>
                  <a:pt x="2666" y="1491"/>
                </a:lnTo>
                <a:lnTo>
                  <a:pt x="2666" y="1519"/>
                </a:lnTo>
                <a:lnTo>
                  <a:pt x="2661" y="1641"/>
                </a:lnTo>
                <a:close/>
                <a:moveTo>
                  <a:pt x="907" y="4981"/>
                </a:moveTo>
                <a:lnTo>
                  <a:pt x="2149" y="4981"/>
                </a:lnTo>
                <a:lnTo>
                  <a:pt x="2149" y="4592"/>
                </a:lnTo>
                <a:lnTo>
                  <a:pt x="907" y="4592"/>
                </a:lnTo>
                <a:lnTo>
                  <a:pt x="907" y="4981"/>
                </a:lnTo>
                <a:close/>
                <a:moveTo>
                  <a:pt x="1177" y="5429"/>
                </a:moveTo>
                <a:lnTo>
                  <a:pt x="1879" y="5429"/>
                </a:lnTo>
                <a:lnTo>
                  <a:pt x="1879" y="5209"/>
                </a:lnTo>
                <a:lnTo>
                  <a:pt x="1177" y="5209"/>
                </a:lnTo>
                <a:lnTo>
                  <a:pt x="1177" y="5429"/>
                </a:lnTo>
                <a:close/>
              </a:path>
            </a:pathLst>
          </a:custGeom>
          <a:solidFill>
            <a:srgbClr val="1688C8"/>
          </a:solidFill>
          <a:ln>
            <a:noFill/>
          </a:ln>
        </p:spPr>
        <p:txBody>
          <a:bodyPr wrap="square" lIns="0" tIns="0" rIns="0" bIns="1152000" anchor="ctr">
            <a:noAutofit/>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3000" b="1" i="0" u="none" strike="noStrike" kern="0" cap="none" spc="0" normalizeH="0" baseline="0" noProof="0" dirty="0" smtClean="0">
              <a:ln>
                <a:noFill/>
              </a:ln>
              <a:solidFill>
                <a:srgbClr val="1688C8"/>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000" b="1" i="0" u="none" strike="noStrike" kern="0" cap="none" spc="0" normalizeH="0" baseline="0" noProof="0" dirty="0" smtClean="0">
                <a:ln>
                  <a:noFill/>
                </a:ln>
                <a:solidFill>
                  <a:srgbClr val="1688C8"/>
                </a:solidFill>
                <a:effectLst/>
                <a:uLnTx/>
                <a:uFillTx/>
                <a:latin typeface="微软雅黑" panose="020B0503020204020204" pitchFamily="34" charset="-122"/>
                <a:ea typeface="微软雅黑" panose="020B0503020204020204" pitchFamily="34" charset="-122"/>
              </a:rPr>
              <a:t>目</a:t>
            </a:r>
            <a:endParaRPr kumimoji="0" lang="en-US" altLang="zh-CN" sz="3000" b="1" i="0" u="none" strike="noStrike" kern="0" cap="none" spc="0" normalizeH="0" baseline="0" noProof="0" dirty="0" smtClean="0">
              <a:ln>
                <a:noFill/>
              </a:ln>
              <a:solidFill>
                <a:srgbClr val="1688C8"/>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000" b="1" i="0" u="none" strike="noStrike" kern="0" cap="none" spc="0" normalizeH="0" baseline="0" noProof="0" dirty="0" smtClean="0">
                <a:ln>
                  <a:noFill/>
                </a:ln>
                <a:solidFill>
                  <a:srgbClr val="1688C8"/>
                </a:solidFill>
                <a:effectLst/>
                <a:uLnTx/>
                <a:uFillTx/>
                <a:latin typeface="微软雅黑" panose="020B0503020204020204" pitchFamily="34" charset="-122"/>
                <a:ea typeface="微软雅黑" panose="020B0503020204020204" pitchFamily="34" charset="-122"/>
              </a:rPr>
              <a:t>录</a:t>
            </a:r>
            <a:endParaRPr kumimoji="0" lang="zh-CN" altLang="en-US" sz="3000" b="1" i="0" u="none" strike="noStrike" kern="0" cap="none" spc="0" normalizeH="0" baseline="0" noProof="0" dirty="0">
              <a:ln>
                <a:noFill/>
              </a:ln>
              <a:solidFill>
                <a:srgbClr val="1688C8"/>
              </a:solidFill>
              <a:effectLst/>
              <a:uLnTx/>
              <a:uFillTx/>
              <a:latin typeface="微软雅黑" panose="020B0503020204020204" pitchFamily="34" charset="-122"/>
              <a:ea typeface="微软雅黑" panose="020B0503020204020204" pitchFamily="34" charset="-122"/>
            </a:endParaRPr>
          </a:p>
        </p:txBody>
      </p:sp>
      <p:sp>
        <p:nvSpPr>
          <p:cNvPr id="25" name="MH_Others_13"/>
          <p:cNvSpPr txBox="1"/>
          <p:nvPr>
            <p:custDataLst>
              <p:tags r:id="rId2"/>
            </p:custDataLst>
          </p:nvPr>
        </p:nvSpPr>
        <p:spPr>
          <a:xfrm>
            <a:off x="1057857" y="123478"/>
            <a:ext cx="2578039" cy="535258"/>
          </a:xfrm>
          <a:prstGeom prst="rect">
            <a:avLst/>
          </a:prstGeom>
          <a:noFill/>
        </p:spPr>
        <p:txBody>
          <a:bodyPr wrap="square" rtlCol="0">
            <a:noAutofit/>
          </a:bodyPr>
          <a:lstStyle/>
          <a:p>
            <a:r>
              <a:rPr lang="en-US" altLang="zh-CN" sz="2800" b="1" dirty="0">
                <a:solidFill>
                  <a:srgbClr val="116797"/>
                </a:solidFill>
                <a:latin typeface="微软雅黑" panose="020B0503020204020204" pitchFamily="34" charset="-122"/>
                <a:ea typeface="微软雅黑" panose="020B0503020204020204" pitchFamily="34" charset="-122"/>
                <a:cs typeface="Arial" panose="020B0604020202020204" pitchFamily="34" charset="0"/>
              </a:rPr>
              <a:t>CONTENTS</a:t>
            </a:r>
            <a:endParaRPr lang="zh-CN" altLang="en-US" sz="2800" b="1" dirty="0">
              <a:solidFill>
                <a:srgbClr val="11679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MH_Entry_1">
            <a:hlinkClick r:id="rId3" action="ppaction://hlinksldjump"/>
          </p:cNvPr>
          <p:cNvSpPr txBox="1"/>
          <p:nvPr>
            <p:custDataLst>
              <p:tags r:id="rId4"/>
            </p:custDataLst>
          </p:nvPr>
        </p:nvSpPr>
        <p:spPr>
          <a:xfrm>
            <a:off x="2627784" y="1494584"/>
            <a:ext cx="6192688" cy="544277"/>
          </a:xfrm>
          <a:prstGeom prst="rect">
            <a:avLst/>
          </a:prstGeom>
          <a:noFill/>
        </p:spPr>
        <p:txBody>
          <a:bodyPr wrap="square" lIns="0" tIns="0" rIns="0" bIns="0" rtlCol="0" anchor="ctr" anchorCtr="0">
            <a:noAutofit/>
          </a:bodyPr>
          <a:lstStyle/>
          <a:p>
            <a:r>
              <a:rPr lang="zh-CN" altLang="en-US" sz="2600" b="1" dirty="0" smtClean="0">
                <a:solidFill>
                  <a:schemeClr val="bg1">
                    <a:lumMod val="85000"/>
                  </a:schemeClr>
                </a:solidFill>
                <a:latin typeface="微软雅黑" panose="020B0503020204020204" pitchFamily="34" charset="-122"/>
                <a:ea typeface="微软雅黑" panose="020B0503020204020204" pitchFamily="34" charset="-122"/>
              </a:rPr>
              <a:t>新时期我国高等教育新部署</a:t>
            </a:r>
            <a:endParaRPr lang="zh-CN" altLang="en-US" sz="26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8" name="MH_Entry_3">
            <a:hlinkClick r:id="" action="ppaction://noaction"/>
          </p:cNvPr>
          <p:cNvSpPr txBox="1"/>
          <p:nvPr>
            <p:custDataLst>
              <p:tags r:id="rId5"/>
            </p:custDataLst>
          </p:nvPr>
        </p:nvSpPr>
        <p:spPr>
          <a:xfrm>
            <a:off x="2411760" y="2387513"/>
            <a:ext cx="6408712" cy="544277"/>
          </a:xfrm>
          <a:prstGeom prst="rect">
            <a:avLst/>
          </a:prstGeom>
          <a:noFill/>
        </p:spPr>
        <p:txBody>
          <a:bodyPr wrap="square" lIns="0" tIns="0" rIns="0" bIns="0" rtlCol="0" anchor="ctr" anchorCtr="0">
            <a:noAutofit/>
          </a:bodyPr>
          <a:lstStyle>
            <a:defPPr>
              <a:defRPr lang="zh-CN"/>
            </a:defPPr>
            <a:lvl1pPr>
              <a:defRPr sz="1600">
                <a:solidFill>
                  <a:srgbClr val="333333"/>
                </a:solidFill>
                <a:latin typeface="华文细黑" panose="02010600040101010101" pitchFamily="2" charset="-122"/>
                <a:ea typeface="华文细黑" panose="02010600040101010101" pitchFamily="2" charset="-122"/>
              </a:defRPr>
            </a:lvl1pPr>
          </a:lstStyle>
          <a:p>
            <a:r>
              <a:rPr lang="zh-CN" altLang="en-US" sz="2600" b="1" dirty="0" smtClean="0">
                <a:solidFill>
                  <a:srgbClr val="116797"/>
                </a:solidFill>
                <a:latin typeface="微软雅黑" panose="020B0503020204020204" pitchFamily="34" charset="-122"/>
                <a:ea typeface="微软雅黑" panose="020B0503020204020204" pitchFamily="34" charset="-122"/>
              </a:rPr>
              <a:t>“五位一体” 本科教育教学评估制度</a:t>
            </a:r>
            <a:endParaRPr lang="zh-CN" altLang="en-US" sz="2600" b="1" dirty="0" smtClean="0">
              <a:solidFill>
                <a:srgbClr val="116797"/>
              </a:solidFill>
              <a:latin typeface="微软雅黑" panose="020B0503020204020204" pitchFamily="34" charset="-122"/>
              <a:ea typeface="微软雅黑" panose="020B0503020204020204" pitchFamily="34" charset="-122"/>
            </a:endParaRPr>
          </a:p>
        </p:txBody>
      </p:sp>
      <p:sp>
        <p:nvSpPr>
          <p:cNvPr id="19" name="MH_Number_1">
            <a:hlinkClick r:id="rId3" action="ppaction://hlinksldjump"/>
          </p:cNvPr>
          <p:cNvSpPr txBox="1"/>
          <p:nvPr>
            <p:custDataLst>
              <p:tags r:id="rId6"/>
            </p:custDataLst>
          </p:nvPr>
        </p:nvSpPr>
        <p:spPr>
          <a:xfrm>
            <a:off x="1648247" y="1561868"/>
            <a:ext cx="567169" cy="410393"/>
          </a:xfrm>
          <a:prstGeom prst="rect">
            <a:avLst/>
          </a:prstGeom>
          <a:noFill/>
        </p:spPr>
        <p:txBody>
          <a:bodyPr wrap="square" lIns="0" tIns="0" rIns="0" bIns="0" rtlCol="0" anchor="ctr" anchorCtr="0">
            <a:noAutofit/>
          </a:bodyPr>
          <a:lstStyle/>
          <a:p>
            <a:pPr algn="ctr"/>
            <a:r>
              <a:rPr lang="en-US" altLang="zh-CN" sz="3300" b="1" dirty="0" smtClean="0">
                <a:solidFill>
                  <a:schemeClr val="bg1">
                    <a:lumMod val="85000"/>
                  </a:schemeClr>
                </a:solidFill>
                <a:latin typeface="微软雅黑" panose="020B0503020204020204" pitchFamily="34" charset="-122"/>
                <a:ea typeface="微软雅黑" panose="020B0503020204020204" pitchFamily="34" charset="-122"/>
              </a:rPr>
              <a:t>01</a:t>
            </a:r>
            <a:endParaRPr lang="zh-CN" altLang="en-US" sz="33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20" name="MH_Number_2">
            <a:hlinkClick r:id="" action="ppaction://noaction"/>
          </p:cNvPr>
          <p:cNvSpPr txBox="1"/>
          <p:nvPr>
            <p:custDataLst>
              <p:tags r:id="rId7"/>
            </p:custDataLst>
          </p:nvPr>
        </p:nvSpPr>
        <p:spPr>
          <a:xfrm>
            <a:off x="1619672" y="2454456"/>
            <a:ext cx="567169" cy="410393"/>
          </a:xfrm>
          <a:prstGeom prst="rect">
            <a:avLst/>
          </a:prstGeom>
          <a:noFill/>
        </p:spPr>
        <p:txBody>
          <a:bodyPr wrap="square" lIns="0" tIns="0" rIns="0" bIns="0" rtlCol="0" anchor="ctr" anchorCtr="0">
            <a:noAutofit/>
          </a:bodyPr>
          <a:lstStyle>
            <a:defPPr>
              <a:defRPr lang="zh-CN"/>
            </a:defPPr>
            <a:lvl1pPr algn="ctr">
              <a:defRPr sz="2000">
                <a:solidFill>
                  <a:srgbClr val="00B0F0"/>
                </a:solidFill>
                <a:latin typeface="华文中宋" panose="02010600040101010101" pitchFamily="2" charset="-122"/>
                <a:ea typeface="华文中宋" panose="02010600040101010101" pitchFamily="2" charset="-122"/>
              </a:defRPr>
            </a:lvl1pPr>
          </a:lstStyle>
          <a:p>
            <a:r>
              <a:rPr lang="en-US" altLang="zh-CN" sz="3300" b="1" dirty="0" smtClean="0">
                <a:solidFill>
                  <a:schemeClr val="tx1"/>
                </a:solidFill>
                <a:latin typeface="微软雅黑" panose="020B0503020204020204" pitchFamily="34" charset="-122"/>
                <a:ea typeface="微软雅黑" panose="020B0503020204020204" pitchFamily="34" charset="-122"/>
              </a:rPr>
              <a:t>02</a:t>
            </a:r>
            <a:endParaRPr lang="zh-CN" altLang="en-US" sz="3300" b="1" dirty="0">
              <a:solidFill>
                <a:schemeClr val="tx1"/>
              </a:solidFill>
              <a:latin typeface="微软雅黑" panose="020B0503020204020204" pitchFamily="34" charset="-122"/>
              <a:ea typeface="微软雅黑" panose="020B0503020204020204" pitchFamily="34" charset="-122"/>
            </a:endParaRPr>
          </a:p>
        </p:txBody>
      </p:sp>
      <p:cxnSp>
        <p:nvCxnSpPr>
          <p:cNvPr id="21" name="MH_Others_1"/>
          <p:cNvCxnSpPr/>
          <p:nvPr>
            <p:custDataLst>
              <p:tags r:id="rId8"/>
            </p:custDataLst>
          </p:nvPr>
        </p:nvCxnSpPr>
        <p:spPr>
          <a:xfrm>
            <a:off x="2339752" y="1679166"/>
            <a:ext cx="0" cy="240767"/>
          </a:xfrm>
          <a:prstGeom prst="line">
            <a:avLst/>
          </a:prstGeom>
          <a:noFill/>
          <a:ln w="25400" cap="flat" cmpd="sng" algn="ctr">
            <a:solidFill>
              <a:srgbClr val="D1D1D1"/>
            </a:solidFill>
            <a:prstDash val="solid"/>
            <a:miter lim="800000"/>
          </a:ln>
          <a:effectLst/>
        </p:spPr>
      </p:cxnSp>
      <p:cxnSp>
        <p:nvCxnSpPr>
          <p:cNvPr id="26" name="MH_Others_2"/>
          <p:cNvCxnSpPr/>
          <p:nvPr>
            <p:custDataLst>
              <p:tags r:id="rId9"/>
            </p:custDataLst>
          </p:nvPr>
        </p:nvCxnSpPr>
        <p:spPr>
          <a:xfrm>
            <a:off x="2339752" y="2572355"/>
            <a:ext cx="0" cy="240767"/>
          </a:xfrm>
          <a:prstGeom prst="line">
            <a:avLst/>
          </a:prstGeom>
          <a:noFill/>
          <a:ln w="25400" cap="flat" cmpd="sng" algn="ctr">
            <a:solidFill>
              <a:srgbClr val="D1D1D1"/>
            </a:solidFill>
            <a:prstDash val="solid"/>
            <a:miter lim="800000"/>
          </a:ln>
          <a:effectLst/>
        </p:spPr>
      </p:cxnSp>
      <p:sp>
        <p:nvSpPr>
          <p:cNvPr id="27" name="MH_Number_3">
            <a:hlinkClick r:id="" action="ppaction://noaction"/>
          </p:cNvPr>
          <p:cNvSpPr txBox="1"/>
          <p:nvPr>
            <p:custDataLst>
              <p:tags r:id="rId10"/>
            </p:custDataLst>
          </p:nvPr>
        </p:nvSpPr>
        <p:spPr>
          <a:xfrm>
            <a:off x="1619672" y="3281698"/>
            <a:ext cx="567169" cy="410393"/>
          </a:xfrm>
          <a:prstGeom prst="rect">
            <a:avLst/>
          </a:prstGeom>
          <a:noFill/>
        </p:spPr>
        <p:txBody>
          <a:bodyPr wrap="square" lIns="0" tIns="0" rIns="0" bIns="0" rtlCol="0" anchor="ctr" anchorCtr="0">
            <a:noAutofit/>
          </a:bodyPr>
          <a:lstStyle>
            <a:defPPr>
              <a:defRPr lang="zh-CN"/>
            </a:defPPr>
            <a:lvl1pPr algn="ctr">
              <a:defRPr sz="2000">
                <a:solidFill>
                  <a:srgbClr val="00B0F0"/>
                </a:solidFill>
                <a:latin typeface="华文中宋" panose="02010600040101010101" pitchFamily="2" charset="-122"/>
                <a:ea typeface="华文中宋" panose="02010600040101010101" pitchFamily="2" charset="-122"/>
              </a:defRPr>
            </a:lvl1pPr>
          </a:lstStyle>
          <a:p>
            <a:r>
              <a:rPr lang="en-US" altLang="zh-CN" sz="3300" b="1" dirty="0" smtClean="0">
                <a:solidFill>
                  <a:schemeClr val="bg1">
                    <a:lumMod val="85000"/>
                  </a:schemeClr>
                </a:solidFill>
                <a:latin typeface="微软雅黑" panose="020B0503020204020204" pitchFamily="34" charset="-122"/>
                <a:ea typeface="微软雅黑" panose="020B0503020204020204" pitchFamily="34" charset="-122"/>
              </a:rPr>
              <a:t>03</a:t>
            </a:r>
            <a:endParaRPr lang="zh-CN" altLang="en-US" sz="3300" b="1" dirty="0">
              <a:solidFill>
                <a:schemeClr val="bg1">
                  <a:lumMod val="85000"/>
                </a:schemeClr>
              </a:solidFill>
              <a:latin typeface="微软雅黑" panose="020B0503020204020204" pitchFamily="34" charset="-122"/>
              <a:ea typeface="微软雅黑" panose="020B0503020204020204" pitchFamily="34" charset="-122"/>
            </a:endParaRPr>
          </a:p>
        </p:txBody>
      </p:sp>
      <p:cxnSp>
        <p:nvCxnSpPr>
          <p:cNvPr id="28" name="MH_Others_3"/>
          <p:cNvCxnSpPr/>
          <p:nvPr>
            <p:custDataLst>
              <p:tags r:id="rId11"/>
            </p:custDataLst>
          </p:nvPr>
        </p:nvCxnSpPr>
        <p:spPr>
          <a:xfrm>
            <a:off x="2339752" y="3400198"/>
            <a:ext cx="0" cy="240767"/>
          </a:xfrm>
          <a:prstGeom prst="line">
            <a:avLst/>
          </a:prstGeom>
          <a:noFill/>
          <a:ln w="25400" cap="flat" cmpd="sng" algn="ctr">
            <a:solidFill>
              <a:srgbClr val="D1D1D1"/>
            </a:solidFill>
            <a:prstDash val="solid"/>
            <a:miter lim="800000"/>
          </a:ln>
          <a:effectLst/>
        </p:spPr>
      </p:cxnSp>
      <p:sp>
        <p:nvSpPr>
          <p:cNvPr id="29" name="MH_Entry_3">
            <a:hlinkClick r:id="" action="ppaction://noaction"/>
          </p:cNvPr>
          <p:cNvSpPr txBox="1"/>
          <p:nvPr>
            <p:custDataLst>
              <p:tags r:id="rId12"/>
            </p:custDataLst>
          </p:nvPr>
        </p:nvSpPr>
        <p:spPr>
          <a:xfrm>
            <a:off x="2627784" y="3219822"/>
            <a:ext cx="6048672" cy="544277"/>
          </a:xfrm>
          <a:prstGeom prst="rect">
            <a:avLst/>
          </a:prstGeom>
          <a:noFill/>
        </p:spPr>
        <p:txBody>
          <a:bodyPr wrap="square" lIns="0" tIns="0" rIns="0" bIns="0" rtlCol="0" anchor="ctr" anchorCtr="0">
            <a:noAutofit/>
          </a:bodyPr>
          <a:lstStyle>
            <a:defPPr>
              <a:defRPr lang="zh-CN"/>
            </a:defPPr>
            <a:lvl1pPr>
              <a:defRPr sz="1600">
                <a:solidFill>
                  <a:srgbClr val="333333"/>
                </a:solidFill>
                <a:latin typeface="华文细黑" panose="02010600040101010101" pitchFamily="2" charset="-122"/>
                <a:ea typeface="华文细黑" panose="02010600040101010101" pitchFamily="2" charset="-122"/>
              </a:defRPr>
            </a:lvl1pPr>
          </a:lstStyle>
          <a:p>
            <a:r>
              <a:rPr lang="zh-CN" altLang="en-US" sz="2600" b="1" dirty="0" smtClean="0">
                <a:solidFill>
                  <a:schemeClr val="bg1">
                    <a:lumMod val="85000"/>
                  </a:schemeClr>
                </a:solidFill>
                <a:latin typeface="微软雅黑" panose="020B0503020204020204" pitchFamily="34" charset="-122"/>
                <a:ea typeface="微软雅黑" panose="020B0503020204020204" pitchFamily="34" charset="-122"/>
              </a:rPr>
              <a:t>以评促建，促进新建本科院校高质量发展</a:t>
            </a:r>
            <a:endParaRPr lang="zh-CN" altLang="en-US" sz="2600" b="1" dirty="0">
              <a:solidFill>
                <a:schemeClr val="bg1">
                  <a:lumMod val="8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9"/>
          <p:cNvSpPr txBox="1"/>
          <p:nvPr/>
        </p:nvSpPr>
        <p:spPr>
          <a:xfrm>
            <a:off x="1259632" y="135091"/>
            <a:ext cx="6491473" cy="523220"/>
          </a:xfrm>
          <a:prstGeom prst="rect">
            <a:avLst/>
          </a:prstGeom>
          <a:noFill/>
        </p:spPr>
        <p:txBody>
          <a:bodyPr wrap="square" rtlCol="0">
            <a:spAutoFit/>
          </a:bodyPr>
          <a:lstStyle/>
          <a:p>
            <a:r>
              <a:rPr kumimoji="0" lang="zh-CN" altLang="en-US" sz="2800" b="1" i="0" u="none" strike="noStrike" kern="1200" cap="none" spc="0" normalizeH="0" baseline="0" noProof="0" dirty="0" smtClean="0">
                <a:ln>
                  <a:noFill/>
                </a:ln>
                <a:solidFill>
                  <a:srgbClr val="116797"/>
                </a:solidFill>
                <a:effectLst/>
                <a:uLnTx/>
                <a:uFillTx/>
                <a:latin typeface="Arial" panose="020B0604020202020204"/>
                <a:ea typeface="微软雅黑" panose="020B0503020204020204" pitchFamily="34" charset="-122"/>
                <a:cs typeface="+mn-cs"/>
              </a:rPr>
              <a:t>二、</a:t>
            </a:r>
            <a:r>
              <a:rPr kumimoji="0" lang="en-US" altLang="zh-CN" sz="2800" b="1" i="0" u="none" strike="noStrike" kern="1200" cap="none" spc="0" normalizeH="0" baseline="0" noProof="0" dirty="0" smtClean="0">
                <a:ln>
                  <a:noFill/>
                </a:ln>
                <a:solidFill>
                  <a:srgbClr val="116797"/>
                </a:solidFill>
                <a:effectLst/>
                <a:uLnTx/>
                <a:uFillTx/>
                <a:latin typeface="Arial" panose="020B0604020202020204"/>
                <a:ea typeface="微软雅黑" panose="020B0503020204020204" pitchFamily="34" charset="-122"/>
                <a:cs typeface="+mn-cs"/>
              </a:rPr>
              <a:t>“</a:t>
            </a:r>
            <a:r>
              <a:rPr kumimoji="0" lang="zh-CN" altLang="en-US" sz="2800" b="1" i="0" u="none" strike="noStrike" kern="1200" cap="none" spc="0" normalizeH="0" baseline="0" noProof="0" dirty="0" smtClean="0">
                <a:ln>
                  <a:noFill/>
                </a:ln>
                <a:solidFill>
                  <a:srgbClr val="116797"/>
                </a:solidFill>
                <a:effectLst/>
                <a:uLnTx/>
                <a:uFillTx/>
                <a:latin typeface="Arial" panose="020B0604020202020204"/>
                <a:ea typeface="微软雅黑" panose="020B0503020204020204" pitchFamily="34" charset="-122"/>
                <a:cs typeface="+mn-cs"/>
              </a:rPr>
              <a:t>五位一体</a:t>
            </a:r>
            <a:r>
              <a:rPr kumimoji="0" lang="en-US" altLang="zh-CN" sz="2800" b="1" i="0" u="none" strike="noStrike" kern="1200" cap="none" spc="0" normalizeH="0" baseline="0" noProof="0" dirty="0" smtClean="0">
                <a:ln>
                  <a:noFill/>
                </a:ln>
                <a:solidFill>
                  <a:srgbClr val="116797"/>
                </a:solidFill>
                <a:effectLst/>
                <a:uLnTx/>
                <a:uFillTx/>
                <a:latin typeface="Arial" panose="020B0604020202020204"/>
                <a:ea typeface="微软雅黑" panose="020B0503020204020204" pitchFamily="34" charset="-122"/>
                <a:cs typeface="+mn-cs"/>
              </a:rPr>
              <a:t>”</a:t>
            </a:r>
            <a:r>
              <a:rPr kumimoji="0" lang="zh-CN" altLang="en-US" sz="2800" b="1" i="0" u="none" strike="noStrike" kern="1200" cap="none" spc="0" normalizeH="0" baseline="0" noProof="0" dirty="0" smtClean="0">
                <a:ln>
                  <a:noFill/>
                </a:ln>
                <a:solidFill>
                  <a:srgbClr val="116797"/>
                </a:solidFill>
                <a:effectLst/>
                <a:uLnTx/>
                <a:uFillTx/>
                <a:latin typeface="Arial" panose="020B0604020202020204"/>
                <a:ea typeface="微软雅黑" panose="020B0503020204020204" pitchFamily="34" charset="-122"/>
                <a:cs typeface="+mn-cs"/>
              </a:rPr>
              <a:t>本科教育教学评估制度</a:t>
            </a:r>
            <a:endParaRPr lang="zh-CN" altLang="en-US" sz="2800" b="1" dirty="0">
              <a:solidFill>
                <a:srgbClr val="116797"/>
              </a:solidFill>
              <a:latin typeface="微软雅黑" panose="020B0503020204020204" pitchFamily="34" charset="-122"/>
              <a:ea typeface="微软雅黑" panose="020B0503020204020204" pitchFamily="34" charset="-122"/>
            </a:endParaRPr>
          </a:p>
        </p:txBody>
      </p:sp>
      <p:sp>
        <p:nvSpPr>
          <p:cNvPr id="33" name="矩形 32"/>
          <p:cNvSpPr/>
          <p:nvPr/>
        </p:nvSpPr>
        <p:spPr>
          <a:xfrm>
            <a:off x="5008394" y="2230891"/>
            <a:ext cx="456820" cy="1075793"/>
          </a:xfrm>
          <a:prstGeom prst="rect">
            <a:avLst/>
          </a:prstGeom>
          <a:solidFill>
            <a:srgbClr val="1688C8"/>
          </a:solidFill>
          <a:ln w="12700" cap="flat" cmpd="sng" algn="ctr">
            <a:solidFill>
              <a:schemeClr val="bg1"/>
            </a:solidFill>
            <a:prstDash val="solid"/>
            <a:miter lim="800000"/>
          </a:ln>
          <a:effectLst/>
          <a:scene3d>
            <a:camera prst="orthographicFront"/>
            <a:lightRig rig="threePt" dir="t"/>
          </a:scene3d>
          <a:sp3d>
            <a:bevelT/>
            <a:bevelB/>
          </a:sp3d>
        </p:spPr>
        <p:txBody>
          <a:bodyPr rtlCol="0" anchor="ctr" anchorCtr="0"/>
          <a:lstStyle/>
          <a:p>
            <a:pPr algn="ctr"/>
            <a:r>
              <a:rPr lang="zh-CN" altLang="en-US" sz="1400" b="1" kern="0" dirty="0">
                <a:solidFill>
                  <a:srgbClr val="C00000"/>
                </a:solidFill>
                <a:latin typeface="微软雅黑" panose="020B0503020204020204" pitchFamily="34" charset="-122"/>
                <a:ea typeface="微软雅黑" panose="020B0503020204020204" pitchFamily="34" charset="-122"/>
              </a:rPr>
              <a:t>合格评估</a:t>
            </a:r>
            <a:endParaRPr lang="zh-CN" altLang="en-US" sz="1400" b="1" kern="0"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nvSpPr>
        <p:spPr>
          <a:xfrm>
            <a:off x="5008394" y="3306685"/>
            <a:ext cx="456820" cy="1075793"/>
          </a:xfrm>
          <a:prstGeom prst="rect">
            <a:avLst/>
          </a:prstGeom>
          <a:solidFill>
            <a:srgbClr val="1688C8"/>
          </a:solidFill>
          <a:ln w="12700" cap="flat" cmpd="sng" algn="ctr">
            <a:solidFill>
              <a:schemeClr val="bg1"/>
            </a:solidFill>
            <a:prstDash val="solid"/>
            <a:miter lim="800000"/>
          </a:ln>
          <a:effectLst/>
          <a:scene3d>
            <a:camera prst="orthographicFront"/>
            <a:lightRig rig="threePt" dir="t"/>
          </a:scene3d>
          <a:sp3d>
            <a:bevelT/>
            <a:bevelB/>
          </a:sp3d>
        </p:spPr>
        <p:txBody>
          <a:bodyPr rtlCol="0" anchor="ctr"/>
          <a:lstStyle/>
          <a:p>
            <a:pPr algn="ctr"/>
            <a:r>
              <a:rPr lang="zh-CN" altLang="en-US" sz="1400" kern="0" dirty="0">
                <a:solidFill>
                  <a:prstClr val="white"/>
                </a:solidFill>
                <a:latin typeface="微软雅黑" panose="020B0503020204020204" pitchFamily="34" charset="-122"/>
                <a:ea typeface="微软雅黑" panose="020B0503020204020204" pitchFamily="34" charset="-122"/>
              </a:rPr>
              <a:t>审核评估</a:t>
            </a:r>
            <a:endParaRPr lang="zh-CN" altLang="en-US" sz="1400" kern="0" dirty="0">
              <a:solidFill>
                <a:prstClr val="white"/>
              </a:solidFill>
              <a:latin typeface="微软雅黑" panose="020B0503020204020204" pitchFamily="34" charset="-122"/>
              <a:ea typeface="微软雅黑" panose="020B0503020204020204" pitchFamily="34" charset="-122"/>
            </a:endParaRPr>
          </a:p>
        </p:txBody>
      </p:sp>
      <p:sp>
        <p:nvSpPr>
          <p:cNvPr id="35" name="矩形 34"/>
          <p:cNvSpPr/>
          <p:nvPr/>
        </p:nvSpPr>
        <p:spPr>
          <a:xfrm>
            <a:off x="3651781" y="2230893"/>
            <a:ext cx="456820" cy="2151588"/>
          </a:xfrm>
          <a:prstGeom prst="rect">
            <a:avLst/>
          </a:prstGeom>
          <a:solidFill>
            <a:srgbClr val="1688C8"/>
          </a:solidFill>
          <a:ln w="12700" cap="flat" cmpd="sng" algn="ctr">
            <a:solidFill>
              <a:schemeClr val="bg1"/>
            </a:solidFill>
            <a:prstDash val="solid"/>
            <a:miter lim="800000"/>
          </a:ln>
          <a:effectLst/>
          <a:scene3d>
            <a:camera prst="orthographicFront"/>
            <a:lightRig rig="threePt" dir="t"/>
          </a:scene3d>
          <a:sp3d>
            <a:bevelT/>
            <a:bevelB/>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kern="0" dirty="0">
                <a:solidFill>
                  <a:prstClr val="white"/>
                </a:solidFill>
                <a:latin typeface="微软雅黑" panose="020B0503020204020204" pitchFamily="34" charset="-122"/>
                <a:ea typeface="微软雅黑" panose="020B0503020204020204" pitchFamily="34" charset="-122"/>
              </a:rPr>
              <a:t>自我评估</a:t>
            </a: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36" name="矩形 35"/>
          <p:cNvSpPr/>
          <p:nvPr/>
        </p:nvSpPr>
        <p:spPr>
          <a:xfrm>
            <a:off x="4551575" y="2230895"/>
            <a:ext cx="456820" cy="2151587"/>
          </a:xfrm>
          <a:prstGeom prst="rect">
            <a:avLst/>
          </a:prstGeom>
          <a:solidFill>
            <a:srgbClr val="1688C8"/>
          </a:solidFill>
          <a:ln w="12700" cap="flat" cmpd="sng" algn="ctr">
            <a:noFill/>
            <a:prstDash val="solid"/>
            <a:miter lim="800000"/>
          </a:ln>
          <a:effectLst/>
          <a:scene3d>
            <a:camera prst="orthographicFront"/>
            <a:lightRig rig="threePt" dir="t"/>
          </a:scene3d>
          <a:sp3d>
            <a:bevelT/>
            <a:bevelB/>
          </a:sp3d>
        </p:spPr>
        <p:txBody>
          <a:bodyPr rtlCol="0" anchor="ctr"/>
          <a:lstStyle/>
          <a:p>
            <a:pPr algn="ctr"/>
            <a:r>
              <a:rPr lang="zh-CN" altLang="en-US" kern="0" dirty="0">
                <a:solidFill>
                  <a:prstClr val="white"/>
                </a:solidFill>
                <a:latin typeface="微软雅黑" panose="020B0503020204020204" pitchFamily="34" charset="-122"/>
                <a:ea typeface="微软雅黑" panose="020B0503020204020204" pitchFamily="34" charset="-122"/>
              </a:rPr>
              <a:t>院校评估</a:t>
            </a: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37" name="矩形 36"/>
          <p:cNvSpPr/>
          <p:nvPr/>
        </p:nvSpPr>
        <p:spPr>
          <a:xfrm>
            <a:off x="5873580" y="2230892"/>
            <a:ext cx="456820" cy="2151588"/>
          </a:xfrm>
          <a:prstGeom prst="rect">
            <a:avLst/>
          </a:prstGeom>
          <a:solidFill>
            <a:srgbClr val="1688C8"/>
          </a:solidFill>
          <a:ln w="12700" cap="flat" cmpd="sng" algn="ctr">
            <a:solidFill>
              <a:schemeClr val="bg1"/>
            </a:solidFill>
            <a:prstDash val="solid"/>
            <a:miter lim="800000"/>
          </a:ln>
          <a:effectLst/>
          <a:scene3d>
            <a:camera prst="orthographicFront"/>
            <a:lightRig rig="threePt" dir="t"/>
          </a:scene3d>
          <a:sp3d>
            <a:bevelT/>
            <a:bevelB/>
          </a:sp3d>
        </p:spPr>
        <p:txBody>
          <a:bodyPr rtlCol="0" anchor="ctr"/>
          <a:lstStyle/>
          <a:p>
            <a:pPr marR="0" lvl="0" indent="0" algn="ctr" fontAlgn="auto">
              <a:lnSpc>
                <a:spcPct val="100000"/>
              </a:lnSpc>
              <a:spcBef>
                <a:spcPts val="0"/>
              </a:spcBef>
              <a:spcAft>
                <a:spcPts val="0"/>
              </a:spcAft>
              <a:buClrTx/>
              <a:buSzTx/>
              <a:buFontTx/>
              <a:buNone/>
              <a:defRPr/>
            </a:pPr>
            <a:r>
              <a:rPr lang="zh-CN" altLang="en-US" kern="0" dirty="0">
                <a:solidFill>
                  <a:prstClr val="white"/>
                </a:solidFill>
                <a:latin typeface="微软雅黑" panose="020B0503020204020204" pitchFamily="34" charset="-122"/>
                <a:ea typeface="微软雅黑" panose="020B0503020204020204" pitchFamily="34" charset="-122"/>
              </a:rPr>
              <a:t>专业认证</a:t>
            </a: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38" name="矩形 37"/>
          <p:cNvSpPr/>
          <p:nvPr/>
        </p:nvSpPr>
        <p:spPr>
          <a:xfrm>
            <a:off x="6773374" y="2230892"/>
            <a:ext cx="456820" cy="2151588"/>
          </a:xfrm>
          <a:prstGeom prst="rect">
            <a:avLst/>
          </a:prstGeom>
          <a:solidFill>
            <a:srgbClr val="1688C8"/>
          </a:solidFill>
          <a:ln w="12700" cap="flat" cmpd="sng" algn="ctr">
            <a:solidFill>
              <a:schemeClr val="bg1"/>
            </a:solidFill>
            <a:prstDash val="solid"/>
            <a:miter lim="800000"/>
          </a:ln>
          <a:effectLst/>
          <a:scene3d>
            <a:camera prst="orthographicFront"/>
            <a:lightRig rig="threePt" dir="t"/>
          </a:scene3d>
          <a:sp3d>
            <a:bevelT/>
            <a:bevelB/>
          </a:sp3d>
        </p:spPr>
        <p:txBody>
          <a:bodyPr rtlCol="0" anchor="ctr"/>
          <a:lstStyle/>
          <a:p>
            <a:pPr marR="0" lvl="0" indent="0" algn="ctr" fontAlgn="auto">
              <a:lnSpc>
                <a:spcPct val="100000"/>
              </a:lnSpc>
              <a:spcBef>
                <a:spcPts val="0"/>
              </a:spcBef>
              <a:spcAft>
                <a:spcPts val="0"/>
              </a:spcAft>
              <a:buClrTx/>
              <a:buSzTx/>
              <a:buFontTx/>
              <a:buNone/>
              <a:defRPr/>
            </a:pPr>
            <a:r>
              <a:rPr lang="zh-CN" altLang="en-US" kern="0" dirty="0">
                <a:solidFill>
                  <a:prstClr val="white"/>
                </a:solidFill>
                <a:latin typeface="微软雅黑" panose="020B0503020204020204" pitchFamily="34" charset="-122"/>
                <a:ea typeface="微软雅黑" panose="020B0503020204020204" pitchFamily="34" charset="-122"/>
              </a:rPr>
              <a:t>质量监测</a:t>
            </a: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39" name="矩形 38"/>
          <p:cNvSpPr/>
          <p:nvPr/>
        </p:nvSpPr>
        <p:spPr>
          <a:xfrm>
            <a:off x="7673168" y="2230892"/>
            <a:ext cx="456820" cy="2151588"/>
          </a:xfrm>
          <a:prstGeom prst="rect">
            <a:avLst/>
          </a:prstGeom>
          <a:solidFill>
            <a:srgbClr val="1688C8"/>
          </a:solidFill>
          <a:ln w="12700" cap="flat" cmpd="sng" algn="ctr">
            <a:solidFill>
              <a:schemeClr val="bg1"/>
            </a:solidFill>
            <a:prstDash val="solid"/>
            <a:miter lim="800000"/>
          </a:ln>
          <a:effectLst/>
          <a:scene3d>
            <a:camera prst="orthographicFront"/>
            <a:lightRig rig="threePt" dir="t"/>
          </a:scene3d>
          <a:sp3d>
            <a:bevelT/>
            <a:bevelB/>
          </a:sp3d>
        </p:spPr>
        <p:txBody>
          <a:bodyPr rtlCol="0" anchor="ctr"/>
          <a:lstStyle/>
          <a:p>
            <a:pPr marR="0" lvl="0" indent="0" algn="ctr" fontAlgn="auto">
              <a:lnSpc>
                <a:spcPct val="100000"/>
              </a:lnSpc>
              <a:spcBef>
                <a:spcPts val="0"/>
              </a:spcBef>
              <a:spcAft>
                <a:spcPts val="0"/>
              </a:spcAft>
              <a:buClrTx/>
              <a:buSzTx/>
              <a:buFontTx/>
              <a:buNone/>
              <a:defRPr/>
            </a:pPr>
            <a:r>
              <a:rPr lang="zh-CN" altLang="en-US" kern="0" dirty="0">
                <a:solidFill>
                  <a:prstClr val="white"/>
                </a:solidFill>
                <a:latin typeface="微软雅黑" panose="020B0503020204020204" pitchFamily="34" charset="-122"/>
                <a:ea typeface="微软雅黑" panose="020B0503020204020204" pitchFamily="34" charset="-122"/>
              </a:rPr>
              <a:t>国际评估</a:t>
            </a: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40" name="矩形 39"/>
          <p:cNvSpPr/>
          <p:nvPr/>
        </p:nvSpPr>
        <p:spPr>
          <a:xfrm>
            <a:off x="3214721" y="4382480"/>
            <a:ext cx="5317719" cy="507396"/>
          </a:xfrm>
          <a:prstGeom prst="rect">
            <a:avLst/>
          </a:prstGeom>
          <a:solidFill>
            <a:srgbClr val="1688C8"/>
          </a:solidFill>
          <a:ln w="12700" cap="flat" cmpd="sng" algn="ctr">
            <a:noFill/>
            <a:prstDash val="solid"/>
            <a:miter lim="800000"/>
          </a:ln>
          <a:effectLst/>
          <a:scene3d>
            <a:camera prst="orthographicFront"/>
            <a:lightRig rig="threePt" dir="t"/>
          </a:scene3d>
          <a:sp3d>
            <a:bevelT/>
            <a:bevelB/>
          </a:sp3d>
        </p:spPr>
        <p:txBody>
          <a:bodyPr rtlCol="0" anchor="ctr"/>
          <a:lstStyle/>
          <a:p>
            <a:pPr marR="0" lvl="0" indent="0" algn="ctr" fontAlgn="auto">
              <a:lnSpc>
                <a:spcPct val="100000"/>
              </a:lnSpc>
              <a:spcBef>
                <a:spcPts val="0"/>
              </a:spcBef>
              <a:spcAft>
                <a:spcPts val="0"/>
              </a:spcAft>
              <a:buClrTx/>
              <a:buSzTx/>
              <a:buFontTx/>
              <a:buNone/>
              <a:defRPr/>
            </a:pPr>
            <a:r>
              <a:rPr lang="zh-CN" altLang="en-US" kern="0" dirty="0">
                <a:solidFill>
                  <a:prstClr val="white"/>
                </a:solidFill>
                <a:latin typeface="微软雅黑" panose="020B0503020204020204" pitchFamily="34" charset="-122"/>
                <a:ea typeface="微软雅黑" panose="020B0503020204020204" pitchFamily="34" charset="-122"/>
              </a:rPr>
              <a:t>新时代中国特色世界水平</a:t>
            </a: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41" name="等腰三角形 40"/>
          <p:cNvSpPr/>
          <p:nvPr/>
        </p:nvSpPr>
        <p:spPr>
          <a:xfrm>
            <a:off x="3099327" y="771550"/>
            <a:ext cx="5433113" cy="1459341"/>
          </a:xfrm>
          <a:prstGeom prst="triangle">
            <a:avLst/>
          </a:prstGeom>
          <a:solidFill>
            <a:srgbClr val="1688C8"/>
          </a:solidFill>
          <a:ln w="12700" cap="flat" cmpd="sng" algn="ctr">
            <a:solidFill>
              <a:schemeClr val="bg1"/>
            </a:solidFill>
            <a:prstDash val="solid"/>
            <a:miter lim="800000"/>
          </a:ln>
          <a:effectLst/>
          <a:scene3d>
            <a:camera prst="orthographicFront"/>
            <a:lightRig rig="threePt" dir="t"/>
          </a:scene3d>
          <a:sp3d>
            <a:bevelT/>
            <a:bevelB/>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楷体" panose="02010609060101010101" pitchFamily="49" charset="-122"/>
              <a:ea typeface="楷体" panose="02010609060101010101" pitchFamily="49" charset="-122"/>
              <a:cs typeface="+mn-cs"/>
            </a:endParaRPr>
          </a:p>
        </p:txBody>
      </p:sp>
      <p:sp>
        <p:nvSpPr>
          <p:cNvPr id="42" name="文本框 24"/>
          <p:cNvSpPr txBox="1"/>
          <p:nvPr/>
        </p:nvSpPr>
        <p:spPr>
          <a:xfrm>
            <a:off x="3880191" y="1347650"/>
            <a:ext cx="3773062" cy="534238"/>
          </a:xfrm>
          <a:prstGeom prst="rect">
            <a:avLst/>
          </a:prstGeom>
          <a:noFill/>
          <a:scene3d>
            <a:camera prst="orthographicFront"/>
            <a:lightRig rig="threePt" dir="t"/>
          </a:scene3d>
          <a:sp3d>
            <a:bevelT/>
            <a:bevelB/>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“五位一体”</a:t>
            </a:r>
            <a:endParaRPr kumimoji="0" lang="en-US" altLang="zh-CN"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本科教育质量保障体系</a:t>
            </a: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4" name="文本框 18"/>
          <p:cNvSpPr txBox="1"/>
          <p:nvPr/>
        </p:nvSpPr>
        <p:spPr>
          <a:xfrm>
            <a:off x="1331640" y="2427734"/>
            <a:ext cx="1944216" cy="1384995"/>
          </a:xfrm>
          <a:prstGeom prst="rect">
            <a:avLst/>
          </a:prstGeom>
          <a:noFill/>
        </p:spPr>
        <p:txBody>
          <a:bodyPr wrap="square" rtlCol="0">
            <a:spAutoFit/>
            <a:scene3d>
              <a:camera prst="orthographicFront"/>
              <a:lightRig rig="threePt" dir="t"/>
            </a:scene3d>
            <a:sp3d contourW="12700"/>
          </a:bodyPr>
          <a:lstStyle/>
          <a:p>
            <a:pPr lvl="0" defTabSz="457200">
              <a:lnSpc>
                <a:spcPct val="150000"/>
              </a:lnSpc>
            </a:pPr>
            <a:r>
              <a:rPr lang="zh-CN" altLang="en-US" sz="2800" b="1" dirty="0" smtClean="0">
                <a:solidFill>
                  <a:srgbClr val="C00000"/>
                </a:solidFill>
                <a:latin typeface="Century Gothic" panose="020B0502020202020204" pitchFamily="34" charset="0"/>
                <a:ea typeface="微软雅黑" panose="020B0503020204020204" pitchFamily="34" charset="-122"/>
              </a:rPr>
              <a:t>四梁八柱</a:t>
            </a:r>
            <a:endParaRPr lang="en-US" altLang="zh-CN" sz="2800" b="1" dirty="0" smtClean="0">
              <a:solidFill>
                <a:srgbClr val="C00000"/>
              </a:solidFill>
              <a:latin typeface="Century Gothic" panose="020B0502020202020204" pitchFamily="34" charset="0"/>
              <a:ea typeface="微软雅黑" panose="020B0503020204020204" pitchFamily="34" charset="-122"/>
            </a:endParaRPr>
          </a:p>
          <a:p>
            <a:pPr lvl="0" defTabSz="457200">
              <a:lnSpc>
                <a:spcPct val="150000"/>
              </a:lnSpc>
            </a:pPr>
            <a:r>
              <a:rPr lang="zh-CN" altLang="en-US" sz="2800" b="1" dirty="0" smtClean="0">
                <a:solidFill>
                  <a:srgbClr val="C00000"/>
                </a:solidFill>
                <a:latin typeface="Century Gothic" panose="020B0502020202020204" pitchFamily="34" charset="0"/>
                <a:ea typeface="微软雅黑" panose="020B0503020204020204" pitchFamily="34" charset="-122"/>
              </a:rPr>
              <a:t>五位一体</a:t>
            </a:r>
            <a:endParaRPr kumimoji="0" lang="zh-CN" altLang="en-US" sz="2800" b="1" i="0" u="none" strike="noStrike" kern="1200" cap="none" spc="0" normalizeH="0" baseline="0" noProof="0" dirty="0">
              <a:ln>
                <a:noFill/>
              </a:ln>
              <a:solidFill>
                <a:srgbClr val="C00000"/>
              </a:solidFill>
              <a:effectLst/>
              <a:uLnTx/>
              <a:uFillTx/>
              <a:latin typeface="Century Gothic" panose="020B0502020202020204" pitchFamily="34" charset="0"/>
              <a:ea typeface="微软雅黑" panose="020B0503020204020204" pitchFamily="34" charset="-122"/>
            </a:endParaRPr>
          </a:p>
        </p:txBody>
      </p:sp>
      <p:sp>
        <p:nvSpPr>
          <p:cNvPr id="20" name="文本框 7"/>
          <p:cNvSpPr txBox="1"/>
          <p:nvPr/>
        </p:nvSpPr>
        <p:spPr>
          <a:xfrm>
            <a:off x="395536" y="1050871"/>
            <a:ext cx="2435222"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tab pos="269875" algn="l"/>
                <a:tab pos="445770" algn="l"/>
              </a:tabLst>
              <a:defRPr/>
            </a:pPr>
            <a:r>
              <a:rPr kumimoji="0" lang="en-US" altLang="zh-CN" sz="3200" b="1" i="0" u="none" strike="noStrike" kern="1200" cap="none" spc="0" normalizeH="0" baseline="0" noProof="0" dirty="0" smtClean="0">
                <a:ln>
                  <a:noFill/>
                </a:ln>
                <a:solidFill>
                  <a:srgbClr val="116797"/>
                </a:solidFill>
                <a:effectLst/>
                <a:uLnTx/>
                <a:uFillTx/>
                <a:latin typeface="Arial" panose="020B0604020202020204"/>
                <a:ea typeface="微软雅黑" panose="020B0503020204020204" pitchFamily="34" charset="-122"/>
                <a:cs typeface="+mn-cs"/>
              </a:rPr>
              <a:t>1.</a:t>
            </a:r>
            <a:r>
              <a:rPr kumimoji="0" lang="zh-CN" altLang="en-US" sz="3200" b="1" i="0" u="none" strike="noStrike" kern="1200" cap="none" spc="0" normalizeH="0" baseline="0" noProof="0" dirty="0" smtClean="0">
                <a:ln>
                  <a:noFill/>
                </a:ln>
                <a:solidFill>
                  <a:srgbClr val="116797"/>
                </a:solidFill>
                <a:effectLst/>
                <a:uLnTx/>
                <a:uFillTx/>
                <a:latin typeface="Arial" panose="020B0604020202020204"/>
                <a:ea typeface="微软雅黑" panose="020B0503020204020204" pitchFamily="34" charset="-122"/>
                <a:cs typeface="+mn-cs"/>
              </a:rPr>
              <a:t>制度框架</a:t>
            </a:r>
            <a:endParaRPr kumimoji="0" lang="zh-CN" altLang="en-US" sz="3200" b="1" i="0" u="none" strike="noStrike" kern="1200" cap="none" spc="0" normalizeH="0" baseline="0" noProof="0" dirty="0">
              <a:ln>
                <a:noFill/>
              </a:ln>
              <a:solidFill>
                <a:srgbClr val="116797"/>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827584" y="1347614"/>
            <a:ext cx="7416824" cy="2924967"/>
            <a:chOff x="455613" y="1900238"/>
            <a:chExt cx="11415713" cy="3946525"/>
          </a:xfrm>
        </p:grpSpPr>
        <p:sp>
          <p:nvSpPr>
            <p:cNvPr id="14" name="箭头: 五边形 78"/>
            <p:cNvSpPr/>
            <p:nvPr/>
          </p:nvSpPr>
          <p:spPr>
            <a:xfrm flipH="1">
              <a:off x="455613" y="1900238"/>
              <a:ext cx="2614613" cy="3946525"/>
            </a:xfrm>
            <a:prstGeom prst="homePlate">
              <a:avLst>
                <a:gd name="adj" fmla="val 50000"/>
              </a:avLst>
            </a:prstGeom>
            <a:solidFill>
              <a:srgbClr val="C33736"/>
            </a:solidFill>
            <a:ln w="762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sz="17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5" name="矩形 14"/>
            <p:cNvSpPr/>
            <p:nvPr/>
          </p:nvSpPr>
          <p:spPr>
            <a:xfrm>
              <a:off x="6311900" y="1900238"/>
              <a:ext cx="2641600" cy="1852613"/>
            </a:xfrm>
            <a:prstGeom prst="rect">
              <a:avLst/>
            </a:prstGeom>
            <a:solidFill>
              <a:srgbClr val="0066CC"/>
            </a:solidFill>
            <a:ln w="762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sz="17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6" name="箭头: 五边形 81"/>
            <p:cNvSpPr/>
            <p:nvPr/>
          </p:nvSpPr>
          <p:spPr>
            <a:xfrm>
              <a:off x="9256713" y="1900238"/>
              <a:ext cx="2614613" cy="3946525"/>
            </a:xfrm>
            <a:prstGeom prst="homePlate">
              <a:avLst/>
            </a:prstGeom>
            <a:solidFill>
              <a:srgbClr val="C33736"/>
            </a:solidFill>
            <a:ln w="762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marL="0" marR="0" lvl="0" indent="0" algn="l"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sz="17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7" name="矩形 16"/>
            <p:cNvSpPr/>
            <p:nvPr/>
          </p:nvSpPr>
          <p:spPr>
            <a:xfrm>
              <a:off x="3324225" y="1900238"/>
              <a:ext cx="2686050" cy="1852613"/>
            </a:xfrm>
            <a:prstGeom prst="rect">
              <a:avLst/>
            </a:prstGeom>
            <a:solidFill>
              <a:srgbClr val="0066CC"/>
            </a:solidFill>
            <a:ln w="762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sz="17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8" name="TextBox 13"/>
            <p:cNvSpPr txBox="1"/>
            <p:nvPr/>
          </p:nvSpPr>
          <p:spPr>
            <a:xfrm>
              <a:off x="1270000" y="3036888"/>
              <a:ext cx="1674813" cy="1526027"/>
            </a:xfrm>
            <a:prstGeom prst="rect">
              <a:avLst/>
            </a:prstGeom>
            <a:noFill/>
            <a:ln w="9525">
              <a:noFill/>
            </a:ln>
            <a:scene3d>
              <a:camera prst="orthographicFront"/>
              <a:lightRig rig="threePt" dir="t"/>
            </a:scene3d>
            <a:sp3d>
              <a:bevelT/>
            </a:sp3d>
          </p:spPr>
          <p:txBody>
            <a:bodyPr lIns="0" tIns="0" rIns="0" bIns="0">
              <a:spAutoFit/>
            </a:bodyPr>
            <a:lstStyle/>
            <a:p>
              <a:pPr algn="ctr" defTabSz="1216025">
                <a:lnSpc>
                  <a:spcPct val="150000"/>
                </a:lnSpc>
                <a:spcBef>
                  <a:spcPct val="20000"/>
                </a:spcBef>
              </a:pPr>
              <a:r>
                <a:rPr lang="zh-CN" altLang="en-US" sz="17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中国特色与国际先进理念相结合</a:t>
              </a:r>
              <a:endParaRPr lang="zh-CN" altLang="en-US" sz="17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9" name="矩形 18"/>
            <p:cNvSpPr/>
            <p:nvPr/>
          </p:nvSpPr>
          <p:spPr>
            <a:xfrm>
              <a:off x="3324225" y="4079875"/>
              <a:ext cx="2684463" cy="1743075"/>
            </a:xfrm>
            <a:prstGeom prst="rect">
              <a:avLst/>
            </a:prstGeom>
            <a:solidFill>
              <a:srgbClr val="0066CC"/>
            </a:solidFill>
            <a:ln w="762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sz="17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20" name="矩形 19"/>
            <p:cNvSpPr/>
            <p:nvPr/>
          </p:nvSpPr>
          <p:spPr>
            <a:xfrm>
              <a:off x="6311900" y="4079875"/>
              <a:ext cx="2641600" cy="1766888"/>
            </a:xfrm>
            <a:prstGeom prst="rect">
              <a:avLst/>
            </a:prstGeom>
            <a:solidFill>
              <a:srgbClr val="0066CC"/>
            </a:solidFill>
            <a:ln w="762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sz="17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21" name="TextBox 13"/>
            <p:cNvSpPr txBox="1"/>
            <p:nvPr/>
          </p:nvSpPr>
          <p:spPr>
            <a:xfrm>
              <a:off x="3498851" y="2392188"/>
              <a:ext cx="2338387" cy="776553"/>
            </a:xfrm>
            <a:prstGeom prst="rect">
              <a:avLst/>
            </a:prstGeom>
            <a:noFill/>
            <a:ln w="9525">
              <a:noFill/>
            </a:ln>
            <a:scene3d>
              <a:camera prst="orthographicFront"/>
              <a:lightRig rig="threePt" dir="t"/>
            </a:scene3d>
            <a:sp3d>
              <a:bevelT/>
            </a:sp3d>
          </p:spPr>
          <p:txBody>
            <a:bodyPr lIns="0" tIns="0" rIns="0" bIns="0">
              <a:spAutoFit/>
            </a:bodyPr>
            <a:lstStyle/>
            <a:p>
              <a:pPr algn="ctr" defTabSz="1216025">
                <a:spcBef>
                  <a:spcPct val="20000"/>
                </a:spcBef>
              </a:pPr>
              <a:r>
                <a:rPr lang="zh-CN" altLang="en-US" sz="17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统一规范与</a:t>
              </a:r>
              <a:endParaRPr lang="en-US" altLang="zh-CN" sz="17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defTabSz="1216025">
                <a:spcBef>
                  <a:spcPct val="20000"/>
                </a:spcBef>
              </a:pPr>
              <a:r>
                <a:rPr lang="zh-CN" altLang="en-US" sz="17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分类引导相结合</a:t>
              </a:r>
              <a:endParaRPr lang="zh-CN" altLang="en-US" sz="17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2" name="TextBox 13"/>
            <p:cNvSpPr txBox="1"/>
            <p:nvPr/>
          </p:nvSpPr>
          <p:spPr>
            <a:xfrm>
              <a:off x="6489261" y="2392188"/>
              <a:ext cx="2338388" cy="705957"/>
            </a:xfrm>
            <a:prstGeom prst="rect">
              <a:avLst/>
            </a:prstGeom>
            <a:noFill/>
            <a:ln w="9525">
              <a:noFill/>
            </a:ln>
            <a:scene3d>
              <a:camera prst="orthographicFront"/>
              <a:lightRig rig="threePt" dir="t"/>
            </a:scene3d>
            <a:sp3d>
              <a:bevelT/>
            </a:sp3d>
          </p:spPr>
          <p:txBody>
            <a:bodyPr lIns="0" tIns="0" rIns="0" bIns="0">
              <a:spAutoFit/>
            </a:bodyPr>
            <a:lstStyle/>
            <a:p>
              <a:pPr algn="ctr" defTabSz="1216025">
                <a:spcBef>
                  <a:spcPct val="20000"/>
                </a:spcBef>
              </a:pPr>
              <a:r>
                <a:rPr lang="zh-CN" altLang="en-US" sz="17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点（专业）与面（院校）相结合</a:t>
              </a:r>
              <a:endParaRPr lang="zh-CN" altLang="en-US" sz="17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 name="TextBox 13"/>
            <p:cNvSpPr txBox="1"/>
            <p:nvPr/>
          </p:nvSpPr>
          <p:spPr>
            <a:xfrm>
              <a:off x="3498849" y="4426323"/>
              <a:ext cx="2338388" cy="776553"/>
            </a:xfrm>
            <a:prstGeom prst="rect">
              <a:avLst/>
            </a:prstGeom>
            <a:noFill/>
            <a:ln w="9525">
              <a:noFill/>
            </a:ln>
            <a:scene3d>
              <a:camera prst="orthographicFront"/>
              <a:lightRig rig="threePt" dir="t"/>
            </a:scene3d>
            <a:sp3d>
              <a:bevelT/>
            </a:sp3d>
          </p:spPr>
          <p:txBody>
            <a:bodyPr lIns="0" tIns="0" rIns="0" bIns="0">
              <a:spAutoFit/>
            </a:bodyPr>
            <a:lstStyle/>
            <a:p>
              <a:pPr algn="ctr" defTabSz="1216025">
                <a:spcBef>
                  <a:spcPct val="20000"/>
                </a:spcBef>
              </a:pPr>
              <a:r>
                <a:rPr lang="zh-CN" altLang="en-US" sz="17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定性评估与</a:t>
              </a:r>
              <a:endParaRPr lang="en-US" altLang="zh-CN" sz="17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defTabSz="1216025">
                <a:spcBef>
                  <a:spcPct val="20000"/>
                </a:spcBef>
              </a:pPr>
              <a:r>
                <a:rPr lang="zh-CN" altLang="en-US" sz="17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定量评估相结合</a:t>
              </a:r>
              <a:endParaRPr lang="zh-CN" altLang="en-US" sz="17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4" name="TextBox 13"/>
            <p:cNvSpPr txBox="1"/>
            <p:nvPr/>
          </p:nvSpPr>
          <p:spPr>
            <a:xfrm>
              <a:off x="6464301" y="4398612"/>
              <a:ext cx="2338388" cy="776553"/>
            </a:xfrm>
            <a:prstGeom prst="rect">
              <a:avLst/>
            </a:prstGeom>
            <a:noFill/>
            <a:ln w="9525">
              <a:noFill/>
            </a:ln>
            <a:scene3d>
              <a:camera prst="orthographicFront"/>
              <a:lightRig rig="threePt" dir="t"/>
            </a:scene3d>
            <a:sp3d>
              <a:bevelT/>
            </a:sp3d>
          </p:spPr>
          <p:txBody>
            <a:bodyPr lIns="0" tIns="0" rIns="0" bIns="0">
              <a:spAutoFit/>
            </a:bodyPr>
            <a:lstStyle/>
            <a:p>
              <a:pPr algn="ctr" defTabSz="1216025">
                <a:spcBef>
                  <a:spcPct val="20000"/>
                </a:spcBef>
              </a:pPr>
              <a:r>
                <a:rPr lang="zh-CN" altLang="en-US" sz="17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常态检测与</a:t>
              </a:r>
              <a:endParaRPr lang="en-US" altLang="zh-CN" sz="17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defTabSz="1216025">
                <a:spcBef>
                  <a:spcPct val="20000"/>
                </a:spcBef>
              </a:pPr>
              <a:r>
                <a:rPr lang="zh-CN" altLang="en-US" sz="17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周期评估相结合</a:t>
              </a:r>
              <a:endParaRPr lang="zh-CN" altLang="en-US" sz="17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5" name="TextBox 13"/>
            <p:cNvSpPr txBox="1"/>
            <p:nvPr/>
          </p:nvSpPr>
          <p:spPr>
            <a:xfrm>
              <a:off x="9418638" y="3314701"/>
              <a:ext cx="1989136" cy="1526027"/>
            </a:xfrm>
            <a:prstGeom prst="rect">
              <a:avLst/>
            </a:prstGeom>
            <a:noFill/>
            <a:ln w="9525">
              <a:noFill/>
            </a:ln>
            <a:scene3d>
              <a:camera prst="orthographicFront"/>
              <a:lightRig rig="threePt" dir="t"/>
            </a:scene3d>
            <a:sp3d>
              <a:bevelT/>
            </a:sp3d>
          </p:spPr>
          <p:txBody>
            <a:bodyPr lIns="0" tIns="0" rIns="0" bIns="0">
              <a:spAutoFit/>
            </a:bodyPr>
            <a:lstStyle/>
            <a:p>
              <a:pPr algn="ctr" defTabSz="1216025">
                <a:lnSpc>
                  <a:spcPct val="150000"/>
                </a:lnSpc>
                <a:spcBef>
                  <a:spcPct val="20000"/>
                </a:spcBef>
              </a:pPr>
              <a:r>
                <a:rPr lang="zh-CN" altLang="en-US" sz="17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内部与外部质量保障相结合</a:t>
              </a:r>
              <a:endParaRPr lang="zh-CN" altLang="en-US" sz="17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27" name="文本框 7"/>
          <p:cNvSpPr txBox="1"/>
          <p:nvPr/>
        </p:nvSpPr>
        <p:spPr>
          <a:xfrm>
            <a:off x="395536" y="123478"/>
            <a:ext cx="2435222"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tab pos="269875" algn="l"/>
                <a:tab pos="445770" algn="l"/>
              </a:tabLst>
              <a:defRPr/>
            </a:pPr>
            <a:r>
              <a:rPr kumimoji="0" lang="en-US" altLang="zh-CN" sz="2800" b="1" i="0" u="none" strike="noStrike" kern="1200" cap="none" spc="0" normalizeH="0" baseline="0" noProof="0" dirty="0" smtClean="0">
                <a:ln>
                  <a:noFill/>
                </a:ln>
                <a:solidFill>
                  <a:srgbClr val="116797"/>
                </a:solidFill>
                <a:effectLst/>
                <a:uLnTx/>
                <a:uFillTx/>
                <a:latin typeface="Arial" panose="020B0604020202020204"/>
                <a:ea typeface="微软雅黑" panose="020B0503020204020204" pitchFamily="34" charset="-122"/>
                <a:cs typeface="+mn-cs"/>
              </a:rPr>
              <a:t>2.</a:t>
            </a:r>
            <a:r>
              <a:rPr kumimoji="0" lang="zh-CN" altLang="en-US" sz="2800" b="1" i="0" u="none" strike="noStrike" kern="1200" cap="none" spc="0" normalizeH="0" baseline="0" noProof="0" dirty="0" smtClean="0">
                <a:ln>
                  <a:noFill/>
                </a:ln>
                <a:solidFill>
                  <a:srgbClr val="116797"/>
                </a:solidFill>
                <a:effectLst/>
                <a:uLnTx/>
                <a:uFillTx/>
                <a:latin typeface="Arial" panose="020B0604020202020204"/>
                <a:ea typeface="微软雅黑" panose="020B0503020204020204" pitchFamily="34" charset="-122"/>
                <a:cs typeface="+mn-cs"/>
              </a:rPr>
              <a:t>制度</a:t>
            </a:r>
            <a:r>
              <a:rPr lang="zh-CN" altLang="en-US" sz="2800" b="1" dirty="0">
                <a:solidFill>
                  <a:srgbClr val="116797"/>
                </a:solidFill>
                <a:latin typeface="Arial" panose="020B0604020202020204"/>
                <a:ea typeface="微软雅黑" panose="020B0503020204020204" pitchFamily="34" charset="-122"/>
              </a:rPr>
              <a:t>特点</a:t>
            </a:r>
            <a:endParaRPr kumimoji="0" lang="zh-CN" altLang="en-US" sz="2800" b="1" i="0" u="none" strike="noStrike" kern="1200" cap="none" spc="0" normalizeH="0" baseline="0" noProof="0" dirty="0">
              <a:ln>
                <a:noFill/>
              </a:ln>
              <a:solidFill>
                <a:srgbClr val="116797"/>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3"/>
          <p:cNvSpPr>
            <a:spLocks noChangeAspect="1" noChangeArrowheads="1" noTextEdit="1"/>
          </p:cNvSpPr>
          <p:nvPr/>
        </p:nvSpPr>
        <p:spPr bwMode="auto">
          <a:xfrm>
            <a:off x="-51798" y="1305361"/>
            <a:ext cx="5471886" cy="473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nvGrpSpPr>
          <p:cNvPr id="75" name="组合 74"/>
          <p:cNvGrpSpPr/>
          <p:nvPr/>
        </p:nvGrpSpPr>
        <p:grpSpPr>
          <a:xfrm>
            <a:off x="827584" y="1048486"/>
            <a:ext cx="7776864" cy="4043544"/>
            <a:chOff x="1475656" y="1027598"/>
            <a:chExt cx="9984560" cy="4983324"/>
          </a:xfrm>
        </p:grpSpPr>
        <p:grpSp>
          <p:nvGrpSpPr>
            <p:cNvPr id="35" name="Group 337"/>
            <p:cNvGrpSpPr/>
            <p:nvPr/>
          </p:nvGrpSpPr>
          <p:grpSpPr>
            <a:xfrm>
              <a:off x="1475656" y="1027598"/>
              <a:ext cx="2196310" cy="1653484"/>
              <a:chOff x="1" y="287674"/>
              <a:chExt cx="4392858" cy="2584572"/>
            </a:xfrm>
          </p:grpSpPr>
          <p:sp>
            <p:nvSpPr>
              <p:cNvPr id="36" name="Shape 333"/>
              <p:cNvSpPr/>
              <p:nvPr/>
            </p:nvSpPr>
            <p:spPr>
              <a:xfrm>
                <a:off x="1" y="287674"/>
                <a:ext cx="4392858" cy="25845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600" dirty="0">
                  <a:solidFill>
                    <a:schemeClr val="bg1"/>
                  </a:solidFill>
                  <a:latin typeface="Arial" panose="020B0604020202020204" pitchFamily="34" charset="0"/>
                  <a:cs typeface="Arial" panose="020B0604020202020204" pitchFamily="34" charset="0"/>
                </a:endParaRPr>
              </a:p>
            </p:txBody>
          </p:sp>
          <p:sp>
            <p:nvSpPr>
              <p:cNvPr id="37" name="Shape 335"/>
              <p:cNvSpPr/>
              <p:nvPr/>
            </p:nvSpPr>
            <p:spPr>
              <a:xfrm>
                <a:off x="1460604" y="1207689"/>
                <a:ext cx="1641565" cy="492350"/>
              </a:xfrm>
              <a:prstGeom prst="rect">
                <a:avLst/>
              </a:prstGeom>
              <a:noFill/>
              <a:ln w="12700" cap="flat">
                <a:noFill/>
                <a:miter lim="400000"/>
              </a:ln>
              <a:effec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微软雅黑" panose="020B0503020204020204" pitchFamily="34" charset="-122"/>
                    <a:ea typeface="微软雅黑" panose="020B0503020204020204" pitchFamily="34" charset="-122"/>
                    <a:cs typeface="Lato Regular"/>
                  </a:rPr>
                  <a:t>标准体系</a:t>
                </a:r>
                <a:endParaRPr lang="id-ID" altLang="zh-CN" sz="16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41" name="Group 342"/>
            <p:cNvGrpSpPr/>
            <p:nvPr/>
          </p:nvGrpSpPr>
          <p:grpSpPr>
            <a:xfrm>
              <a:off x="3388530" y="1027598"/>
              <a:ext cx="2255438" cy="1653484"/>
              <a:chOff x="0" y="287674"/>
              <a:chExt cx="4511121" cy="2584572"/>
            </a:xfrm>
          </p:grpSpPr>
          <p:sp>
            <p:nvSpPr>
              <p:cNvPr id="43" name="Shape 338"/>
              <p:cNvSpPr/>
              <p:nvPr/>
            </p:nvSpPr>
            <p:spPr>
              <a:xfrm>
                <a:off x="0" y="287674"/>
                <a:ext cx="4392859" cy="25845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11200"/>
                </a:pPr>
                <a:endParaRPr sz="1600" dirty="0">
                  <a:latin typeface="Arial" panose="020B0604020202020204" pitchFamily="34" charset="0"/>
                  <a:cs typeface="Arial" panose="020B0604020202020204" pitchFamily="34" charset="0"/>
                </a:endParaRPr>
              </a:p>
            </p:txBody>
          </p:sp>
          <p:sp>
            <p:nvSpPr>
              <p:cNvPr id="45" name="Shape 340"/>
              <p:cNvSpPr/>
              <p:nvPr/>
            </p:nvSpPr>
            <p:spPr>
              <a:xfrm>
                <a:off x="633410" y="1294548"/>
                <a:ext cx="3877711" cy="431515"/>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组织</a:t>
                </a: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实施</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体系</a:t>
                </a:r>
                <a:endParaRPr lang="id-ID" altLang="zh-CN" sz="16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46" name="Group 347"/>
            <p:cNvGrpSpPr/>
            <p:nvPr/>
          </p:nvGrpSpPr>
          <p:grpSpPr>
            <a:xfrm>
              <a:off x="5348663" y="1027598"/>
              <a:ext cx="2196310" cy="1653484"/>
              <a:chOff x="0" y="287674"/>
              <a:chExt cx="4392859" cy="2584572"/>
            </a:xfrm>
          </p:grpSpPr>
          <p:sp>
            <p:nvSpPr>
              <p:cNvPr id="47" name="Shape 343"/>
              <p:cNvSpPr/>
              <p:nvPr/>
            </p:nvSpPr>
            <p:spPr>
              <a:xfrm>
                <a:off x="0" y="287674"/>
                <a:ext cx="4392859" cy="25845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600" dirty="0">
                  <a:solidFill>
                    <a:schemeClr val="bg1"/>
                  </a:solidFill>
                  <a:latin typeface="Arial" panose="020B0604020202020204" pitchFamily="34" charset="0"/>
                  <a:cs typeface="Arial" panose="020B0604020202020204" pitchFamily="34" charset="0"/>
                </a:endParaRPr>
              </a:p>
            </p:txBody>
          </p:sp>
          <p:sp>
            <p:nvSpPr>
              <p:cNvPr id="48" name="Shape 345"/>
              <p:cNvSpPr/>
              <p:nvPr/>
            </p:nvSpPr>
            <p:spPr>
              <a:xfrm>
                <a:off x="1086541" y="1289712"/>
                <a:ext cx="297247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微软雅黑" panose="020B0503020204020204" pitchFamily="34" charset="-122"/>
                    <a:ea typeface="微软雅黑" panose="020B0503020204020204" pitchFamily="34" charset="-122"/>
                    <a:cs typeface="Lato Regular"/>
                  </a:rPr>
                  <a:t>队伍建设</a:t>
                </a:r>
                <a:endParaRPr lang="id-ID" altLang="zh-CN" sz="16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49" name="Group 352"/>
            <p:cNvGrpSpPr/>
            <p:nvPr/>
          </p:nvGrpSpPr>
          <p:grpSpPr>
            <a:xfrm>
              <a:off x="7292649" y="1027598"/>
              <a:ext cx="2196308" cy="1653484"/>
              <a:chOff x="0" y="287674"/>
              <a:chExt cx="4392859" cy="2584572"/>
            </a:xfrm>
          </p:grpSpPr>
          <p:sp>
            <p:nvSpPr>
              <p:cNvPr id="50" name="Shape 348"/>
              <p:cNvSpPr/>
              <p:nvPr/>
            </p:nvSpPr>
            <p:spPr>
              <a:xfrm>
                <a:off x="0" y="287674"/>
                <a:ext cx="4392859" cy="25845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11200"/>
                </a:pPr>
                <a:endParaRPr sz="1600" dirty="0">
                  <a:latin typeface="Arial" panose="020B0604020202020204" pitchFamily="34" charset="0"/>
                  <a:cs typeface="Arial" panose="020B0604020202020204" pitchFamily="34" charset="0"/>
                </a:endParaRPr>
              </a:p>
            </p:txBody>
          </p:sp>
          <p:sp>
            <p:nvSpPr>
              <p:cNvPr id="51" name="Shape 350"/>
              <p:cNvSpPr/>
              <p:nvPr/>
            </p:nvSpPr>
            <p:spPr>
              <a:xfrm>
                <a:off x="967939" y="1289712"/>
                <a:ext cx="2924718"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制度建设</a:t>
                </a:r>
                <a:endParaRPr lang="id-ID" altLang="zh-CN" sz="16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52" name="Group 357"/>
            <p:cNvGrpSpPr/>
            <p:nvPr/>
          </p:nvGrpSpPr>
          <p:grpSpPr>
            <a:xfrm>
              <a:off x="9263908" y="1027598"/>
              <a:ext cx="2196308" cy="1653484"/>
              <a:chOff x="0" y="287674"/>
              <a:chExt cx="4392859" cy="2584572"/>
            </a:xfrm>
          </p:grpSpPr>
          <p:sp>
            <p:nvSpPr>
              <p:cNvPr id="53" name="Shape 353"/>
              <p:cNvSpPr/>
              <p:nvPr/>
            </p:nvSpPr>
            <p:spPr>
              <a:xfrm>
                <a:off x="0" y="287674"/>
                <a:ext cx="4392859" cy="25845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600" dirty="0">
                  <a:solidFill>
                    <a:schemeClr val="bg1"/>
                  </a:solidFill>
                  <a:latin typeface="Arial" panose="020B0604020202020204" pitchFamily="34" charset="0"/>
                  <a:cs typeface="Arial" panose="020B0604020202020204" pitchFamily="34" charset="0"/>
                </a:endParaRPr>
              </a:p>
            </p:txBody>
          </p:sp>
          <p:sp>
            <p:nvSpPr>
              <p:cNvPr id="54" name="Shape 355"/>
              <p:cNvSpPr/>
              <p:nvPr/>
            </p:nvSpPr>
            <p:spPr>
              <a:xfrm>
                <a:off x="1096803" y="1289714"/>
                <a:ext cx="3014431" cy="369333"/>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微软雅黑" panose="020B0503020204020204" pitchFamily="34" charset="-122"/>
                    <a:ea typeface="微软雅黑" panose="020B0503020204020204" pitchFamily="34" charset="-122"/>
                    <a:cs typeface="Lato Regular"/>
                  </a:rPr>
                  <a:t>培训体系</a:t>
                </a:r>
                <a:endParaRPr lang="id-ID" altLang="zh-CN" sz="16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55" name="Group 360"/>
            <p:cNvGrpSpPr/>
            <p:nvPr/>
          </p:nvGrpSpPr>
          <p:grpSpPr>
            <a:xfrm>
              <a:off x="2361174" y="2518430"/>
              <a:ext cx="425274" cy="382701"/>
              <a:chOff x="0" y="85192"/>
              <a:chExt cx="850594" cy="765402"/>
            </a:xfrm>
          </p:grpSpPr>
          <p:sp>
            <p:nvSpPr>
              <p:cNvPr id="56" name="Shape 358"/>
              <p:cNvSpPr/>
              <p:nvPr/>
            </p:nvSpPr>
            <p:spPr>
              <a:xfrm>
                <a:off x="0" y="85192"/>
                <a:ext cx="850594" cy="7654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sz="14900" dirty="0">
                  <a:solidFill>
                    <a:schemeClr val="bg1"/>
                  </a:solidFill>
                  <a:latin typeface="Arial" panose="020B0604020202020204" pitchFamily="34" charset="0"/>
                  <a:cs typeface="Arial" panose="020B0604020202020204" pitchFamily="34" charset="0"/>
                </a:endParaRPr>
              </a:p>
            </p:txBody>
          </p:sp>
          <p:sp>
            <p:nvSpPr>
              <p:cNvPr id="57"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dirty="0">
                    <a:solidFill>
                      <a:schemeClr val="bg1"/>
                    </a:solidFill>
                    <a:latin typeface="Arial" panose="020B0604020202020204" pitchFamily="34" charset="0"/>
                    <a:cs typeface="Arial" panose="020B0604020202020204" pitchFamily="34" charset="0"/>
                  </a:rPr>
                  <a:t>1</a:t>
                </a:r>
                <a:endParaRPr sz="1600" dirty="0">
                  <a:solidFill>
                    <a:schemeClr val="bg1"/>
                  </a:solidFill>
                  <a:latin typeface="Arial" panose="020B0604020202020204" pitchFamily="34" charset="0"/>
                  <a:cs typeface="Arial" panose="020B0604020202020204" pitchFamily="34" charset="0"/>
                </a:endParaRPr>
              </a:p>
            </p:txBody>
          </p:sp>
        </p:grpSp>
        <p:grpSp>
          <p:nvGrpSpPr>
            <p:cNvPr id="58" name="Group 363"/>
            <p:cNvGrpSpPr/>
            <p:nvPr/>
          </p:nvGrpSpPr>
          <p:grpSpPr>
            <a:xfrm>
              <a:off x="4278084" y="2518430"/>
              <a:ext cx="425274" cy="382701"/>
              <a:chOff x="0" y="85192"/>
              <a:chExt cx="850594" cy="765402"/>
            </a:xfrm>
          </p:grpSpPr>
          <p:sp>
            <p:nvSpPr>
              <p:cNvPr id="59" name="Shape 361"/>
              <p:cNvSpPr/>
              <p:nvPr/>
            </p:nvSpPr>
            <p:spPr>
              <a:xfrm>
                <a:off x="0" y="85192"/>
                <a:ext cx="850594" cy="7654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defRPr sz="11200"/>
                </a:pPr>
                <a:endParaRPr sz="14900" dirty="0">
                  <a:latin typeface="Arial" panose="020B0604020202020204" pitchFamily="34" charset="0"/>
                  <a:cs typeface="Arial" panose="020B0604020202020204" pitchFamily="34" charset="0"/>
                </a:endParaRPr>
              </a:p>
            </p:txBody>
          </p:sp>
          <p:sp>
            <p:nvSpPr>
              <p:cNvPr id="60" name="Shape 362"/>
              <p:cNvSpPr/>
              <p:nvPr/>
            </p:nvSpPr>
            <p:spPr>
              <a:xfrm>
                <a:off x="311486" y="179124"/>
                <a:ext cx="227997" cy="492349"/>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dirty="0">
                    <a:latin typeface="Arial" panose="020B0604020202020204" pitchFamily="34" charset="0"/>
                    <a:cs typeface="Arial" panose="020B0604020202020204" pitchFamily="34" charset="0"/>
                  </a:rPr>
                  <a:t>2</a:t>
                </a:r>
                <a:endParaRPr sz="1600" dirty="0">
                  <a:latin typeface="Arial" panose="020B0604020202020204" pitchFamily="34" charset="0"/>
                  <a:cs typeface="Arial" panose="020B0604020202020204" pitchFamily="34" charset="0"/>
                </a:endParaRPr>
              </a:p>
            </p:txBody>
          </p:sp>
        </p:grpSp>
        <p:grpSp>
          <p:nvGrpSpPr>
            <p:cNvPr id="61" name="Group 366"/>
            <p:cNvGrpSpPr/>
            <p:nvPr/>
          </p:nvGrpSpPr>
          <p:grpSpPr>
            <a:xfrm>
              <a:off x="6234181" y="2518430"/>
              <a:ext cx="425274" cy="382701"/>
              <a:chOff x="0" y="85192"/>
              <a:chExt cx="850594" cy="765402"/>
            </a:xfrm>
          </p:grpSpPr>
          <p:sp>
            <p:nvSpPr>
              <p:cNvPr id="62" name="Shape 364"/>
              <p:cNvSpPr/>
              <p:nvPr/>
            </p:nvSpPr>
            <p:spPr>
              <a:xfrm>
                <a:off x="0" y="85192"/>
                <a:ext cx="850594" cy="7654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sz="14900" dirty="0">
                  <a:solidFill>
                    <a:schemeClr val="bg1"/>
                  </a:solidFill>
                  <a:latin typeface="Arial" panose="020B0604020202020204" pitchFamily="34" charset="0"/>
                  <a:cs typeface="Arial" panose="020B0604020202020204" pitchFamily="34" charset="0"/>
                </a:endParaRPr>
              </a:p>
            </p:txBody>
          </p:sp>
          <p:sp>
            <p:nvSpPr>
              <p:cNvPr id="63" name="Shape 365"/>
              <p:cNvSpPr/>
              <p:nvPr/>
            </p:nvSpPr>
            <p:spPr>
              <a:xfrm>
                <a:off x="311486" y="179124"/>
                <a:ext cx="227997" cy="492349"/>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dirty="0">
                    <a:solidFill>
                      <a:schemeClr val="bg1"/>
                    </a:solidFill>
                    <a:latin typeface="Arial" panose="020B0604020202020204" pitchFamily="34" charset="0"/>
                    <a:cs typeface="Arial" panose="020B0604020202020204" pitchFamily="34" charset="0"/>
                  </a:rPr>
                  <a:t>3</a:t>
                </a:r>
                <a:endParaRPr sz="1600" dirty="0">
                  <a:solidFill>
                    <a:schemeClr val="bg1"/>
                  </a:solidFill>
                  <a:latin typeface="Arial" panose="020B0604020202020204" pitchFamily="34" charset="0"/>
                  <a:cs typeface="Arial" panose="020B0604020202020204" pitchFamily="34" charset="0"/>
                </a:endParaRPr>
              </a:p>
            </p:txBody>
          </p:sp>
        </p:grpSp>
        <p:grpSp>
          <p:nvGrpSpPr>
            <p:cNvPr id="64" name="Group 369"/>
            <p:cNvGrpSpPr/>
            <p:nvPr/>
          </p:nvGrpSpPr>
          <p:grpSpPr>
            <a:xfrm>
              <a:off x="8178166" y="2475834"/>
              <a:ext cx="425274" cy="425297"/>
              <a:chOff x="0" y="0"/>
              <a:chExt cx="850594" cy="850594"/>
            </a:xfrm>
          </p:grpSpPr>
          <p:sp>
            <p:nvSpPr>
              <p:cNvPr id="65"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defRPr sz="11200"/>
                </a:pPr>
                <a:endParaRPr sz="14900" dirty="0">
                  <a:latin typeface="Arial" panose="020B0604020202020204" pitchFamily="34" charset="0"/>
                  <a:cs typeface="Arial" panose="020B0604020202020204" pitchFamily="34" charset="0"/>
                </a:endParaRPr>
              </a:p>
            </p:txBody>
          </p:sp>
          <p:sp>
            <p:nvSpPr>
              <p:cNvPr id="66" name="Shape 368"/>
              <p:cNvSpPr/>
              <p:nvPr/>
            </p:nvSpPr>
            <p:spPr>
              <a:xfrm>
                <a:off x="299065" y="186292"/>
                <a:ext cx="362943" cy="559974"/>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dirty="0">
                    <a:latin typeface="Arial" panose="020B0604020202020204" pitchFamily="34" charset="0"/>
                    <a:cs typeface="Arial" panose="020B0604020202020204" pitchFamily="34" charset="0"/>
                  </a:rPr>
                  <a:t>4</a:t>
                </a:r>
                <a:endParaRPr sz="1600" dirty="0">
                  <a:latin typeface="Arial" panose="020B0604020202020204" pitchFamily="34" charset="0"/>
                  <a:cs typeface="Arial" panose="020B0604020202020204" pitchFamily="34" charset="0"/>
                </a:endParaRPr>
              </a:p>
            </p:txBody>
          </p:sp>
        </p:grpSp>
        <p:grpSp>
          <p:nvGrpSpPr>
            <p:cNvPr id="67" name="Group 372"/>
            <p:cNvGrpSpPr/>
            <p:nvPr/>
          </p:nvGrpSpPr>
          <p:grpSpPr>
            <a:xfrm>
              <a:off x="10149426" y="2518430"/>
              <a:ext cx="425274" cy="382701"/>
              <a:chOff x="0" y="85192"/>
              <a:chExt cx="850594" cy="765402"/>
            </a:xfrm>
          </p:grpSpPr>
          <p:sp>
            <p:nvSpPr>
              <p:cNvPr id="68" name="Shape 370"/>
              <p:cNvSpPr/>
              <p:nvPr/>
            </p:nvSpPr>
            <p:spPr>
              <a:xfrm>
                <a:off x="0" y="85192"/>
                <a:ext cx="850594" cy="7654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sz="14900" dirty="0">
                  <a:solidFill>
                    <a:schemeClr val="bg1"/>
                  </a:solidFill>
                  <a:latin typeface="Arial" panose="020B0604020202020204" pitchFamily="34" charset="0"/>
                  <a:cs typeface="Arial" panose="020B0604020202020204" pitchFamily="34" charset="0"/>
                </a:endParaRPr>
              </a:p>
            </p:txBody>
          </p:sp>
          <p:sp>
            <p:nvSpPr>
              <p:cNvPr id="69" name="Shape 371"/>
              <p:cNvSpPr/>
              <p:nvPr/>
            </p:nvSpPr>
            <p:spPr>
              <a:xfrm>
                <a:off x="252098" y="181469"/>
                <a:ext cx="227997" cy="492349"/>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dirty="0">
                    <a:solidFill>
                      <a:schemeClr val="bg1"/>
                    </a:solidFill>
                    <a:latin typeface="Arial" panose="020B0604020202020204" pitchFamily="34" charset="0"/>
                    <a:cs typeface="Arial" panose="020B0604020202020204" pitchFamily="34" charset="0"/>
                  </a:rPr>
                  <a:t>5</a:t>
                </a:r>
                <a:endParaRPr sz="1600" dirty="0">
                  <a:solidFill>
                    <a:schemeClr val="bg1"/>
                  </a:solidFill>
                  <a:latin typeface="Arial" panose="020B0604020202020204" pitchFamily="34" charset="0"/>
                  <a:cs typeface="Arial" panose="020B0604020202020204" pitchFamily="34" charset="0"/>
                </a:endParaRPr>
              </a:p>
            </p:txBody>
          </p:sp>
        </p:grpSp>
        <p:sp>
          <p:nvSpPr>
            <p:cNvPr id="70" name="Shape 373"/>
            <p:cNvSpPr/>
            <p:nvPr/>
          </p:nvSpPr>
          <p:spPr>
            <a:xfrm>
              <a:off x="1572593" y="3172186"/>
              <a:ext cx="1570199" cy="1739936"/>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500" b="1" dirty="0">
                  <a:solidFill>
                    <a:srgbClr val="127D96"/>
                  </a:solidFill>
                  <a:latin typeface="微软雅黑" panose="020B0503020204020204" pitchFamily="34" charset="-122"/>
                  <a:ea typeface="微软雅黑" panose="020B0503020204020204" pitchFamily="34" charset="-122"/>
                </a:rPr>
                <a:t>院校评估层面</a:t>
              </a:r>
              <a:endParaRPr lang="en-US" altLang="zh-CN" sz="1500" b="1" dirty="0">
                <a:solidFill>
                  <a:srgbClr val="127D96"/>
                </a:solidFill>
                <a:latin typeface="微软雅黑" panose="020B0503020204020204" pitchFamily="34" charset="-122"/>
                <a:ea typeface="微软雅黑" panose="020B0503020204020204" pitchFamily="34" charset="-122"/>
              </a:endParaRPr>
            </a:p>
            <a:p>
              <a:pPr algn="just">
                <a:lnSpc>
                  <a:spcPct val="120000"/>
                </a:lnSpc>
              </a:pPr>
              <a:endParaRPr lang="en-US" altLang="zh-CN" sz="1500" b="1" dirty="0">
                <a:solidFill>
                  <a:srgbClr val="116797"/>
                </a:solidFill>
                <a:latin typeface="微软雅黑" panose="020B0503020204020204" pitchFamily="34" charset="-122"/>
                <a:ea typeface="微软雅黑" panose="020B0503020204020204" pitchFamily="34" charset="-122"/>
              </a:endParaRPr>
            </a:p>
            <a:p>
              <a:pPr algn="just">
                <a:lnSpc>
                  <a:spcPct val="120000"/>
                </a:lnSpc>
              </a:pPr>
              <a:r>
                <a:rPr lang="zh-CN" altLang="en-US" sz="1500" b="1" dirty="0">
                  <a:solidFill>
                    <a:srgbClr val="116797"/>
                  </a:solidFill>
                  <a:latin typeface="微软雅黑" panose="020B0503020204020204" pitchFamily="34" charset="-122"/>
                  <a:ea typeface="微软雅黑" panose="020B0503020204020204" pitchFamily="34" charset="-122"/>
                </a:rPr>
                <a:t>专业认证层面</a:t>
              </a:r>
              <a:endParaRPr lang="en-US" altLang="zh-CN" sz="1500" b="1" dirty="0">
                <a:solidFill>
                  <a:srgbClr val="116797"/>
                </a:solidFill>
                <a:latin typeface="微软雅黑" panose="020B0503020204020204" pitchFamily="34" charset="-122"/>
                <a:ea typeface="微软雅黑" panose="020B0503020204020204" pitchFamily="34" charset="-122"/>
              </a:endParaRPr>
            </a:p>
            <a:p>
              <a:pPr algn="just">
                <a:lnSpc>
                  <a:spcPct val="120000"/>
                </a:lnSpc>
              </a:pPr>
              <a:endParaRPr lang="en-US" altLang="zh-CN" sz="1500" b="1" dirty="0">
                <a:solidFill>
                  <a:srgbClr val="116797"/>
                </a:solidFill>
                <a:latin typeface="微软雅黑" panose="020B0503020204020204" pitchFamily="34" charset="-122"/>
                <a:ea typeface="微软雅黑" panose="020B0503020204020204" pitchFamily="34" charset="-122"/>
              </a:endParaRPr>
            </a:p>
            <a:p>
              <a:pPr algn="just">
                <a:lnSpc>
                  <a:spcPct val="120000"/>
                </a:lnSpc>
              </a:pPr>
              <a:r>
                <a:rPr lang="zh-CN" altLang="en-US" sz="1500" b="1" dirty="0">
                  <a:solidFill>
                    <a:srgbClr val="116797"/>
                  </a:solidFill>
                  <a:latin typeface="微软雅黑" panose="020B0503020204020204" pitchFamily="34" charset="-122"/>
                  <a:ea typeface="微软雅黑" panose="020B0503020204020204" pitchFamily="34" charset="-122"/>
                </a:rPr>
                <a:t>国际评估层面</a:t>
              </a:r>
              <a:endParaRPr lang="en-US" altLang="zh-CN" sz="1500" b="1" dirty="0">
                <a:solidFill>
                  <a:srgbClr val="116797"/>
                </a:solidFill>
                <a:latin typeface="微软雅黑" panose="020B0503020204020204" pitchFamily="34" charset="-122"/>
                <a:ea typeface="微软雅黑" panose="020B0503020204020204" pitchFamily="34" charset="-122"/>
              </a:endParaRPr>
            </a:p>
          </p:txBody>
        </p:sp>
        <p:sp>
          <p:nvSpPr>
            <p:cNvPr id="71" name="Shape 376"/>
            <p:cNvSpPr/>
            <p:nvPr/>
          </p:nvSpPr>
          <p:spPr>
            <a:xfrm>
              <a:off x="3317468" y="3172186"/>
              <a:ext cx="1746073" cy="1769927"/>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500" b="1" dirty="0">
                  <a:solidFill>
                    <a:srgbClr val="116797"/>
                  </a:solidFill>
                  <a:latin typeface="微软雅黑" panose="020B0503020204020204" pitchFamily="34" charset="-122"/>
                  <a:ea typeface="微软雅黑" panose="020B0503020204020204" pitchFamily="34" charset="-122"/>
                </a:rPr>
                <a:t>纵向部</a:t>
              </a:r>
              <a:r>
                <a:rPr lang="en-US" altLang="zh-CN" sz="1500" b="1" dirty="0">
                  <a:solidFill>
                    <a:srgbClr val="116797"/>
                  </a:solidFill>
                  <a:latin typeface="微软雅黑" panose="020B0503020204020204" pitchFamily="34" charset="-122"/>
                  <a:ea typeface="微软雅黑" panose="020B0503020204020204" pitchFamily="34" charset="-122"/>
                </a:rPr>
                <a:t>/</a:t>
              </a:r>
              <a:r>
                <a:rPr lang="zh-CN" altLang="en-US" sz="1500" b="1" dirty="0">
                  <a:solidFill>
                    <a:srgbClr val="116797"/>
                  </a:solidFill>
                  <a:latin typeface="微软雅黑" panose="020B0503020204020204" pitchFamily="34" charset="-122"/>
                  <a:ea typeface="微软雅黑" panose="020B0503020204020204" pitchFamily="34" charset="-122"/>
                </a:rPr>
                <a:t>省</a:t>
              </a:r>
              <a:r>
                <a:rPr lang="en-US" altLang="zh-CN" sz="1500" b="1" dirty="0">
                  <a:solidFill>
                    <a:srgbClr val="116797"/>
                  </a:solidFill>
                  <a:latin typeface="微软雅黑" panose="020B0503020204020204" pitchFamily="34" charset="-122"/>
                  <a:ea typeface="微软雅黑" panose="020B0503020204020204" pitchFamily="34" charset="-122"/>
                </a:rPr>
                <a:t>/</a:t>
              </a:r>
              <a:r>
                <a:rPr lang="zh-CN" altLang="en-US" sz="1500" b="1" dirty="0">
                  <a:solidFill>
                    <a:srgbClr val="116797"/>
                  </a:solidFill>
                  <a:latin typeface="微软雅黑" panose="020B0503020204020204" pitchFamily="34" charset="-122"/>
                  <a:ea typeface="微软雅黑" panose="020B0503020204020204" pitchFamily="34" charset="-122"/>
                </a:rPr>
                <a:t>行协同</a:t>
              </a:r>
              <a:endParaRPr lang="en-US" altLang="zh-CN" sz="1500" b="1" dirty="0">
                <a:solidFill>
                  <a:srgbClr val="116797"/>
                </a:solidFill>
                <a:latin typeface="微软雅黑" panose="020B0503020204020204" pitchFamily="34" charset="-122"/>
                <a:ea typeface="微软雅黑" panose="020B0503020204020204" pitchFamily="34" charset="-122"/>
              </a:endParaRPr>
            </a:p>
            <a:p>
              <a:pPr algn="just">
                <a:lnSpc>
                  <a:spcPct val="120000"/>
                </a:lnSpc>
              </a:pPr>
              <a:endParaRPr lang="en-US" altLang="zh-CN" sz="1500" b="1" dirty="0">
                <a:solidFill>
                  <a:srgbClr val="116797"/>
                </a:solidFill>
                <a:latin typeface="微软雅黑" panose="020B0503020204020204" pitchFamily="34" charset="-122"/>
                <a:ea typeface="微软雅黑" panose="020B0503020204020204" pitchFamily="34" charset="-122"/>
              </a:endParaRPr>
            </a:p>
            <a:p>
              <a:pPr algn="just">
                <a:lnSpc>
                  <a:spcPct val="120000"/>
                </a:lnSpc>
              </a:pPr>
              <a:r>
                <a:rPr lang="zh-CN" altLang="en-US" sz="1500" b="1" dirty="0">
                  <a:solidFill>
                    <a:srgbClr val="116797"/>
                  </a:solidFill>
                  <a:latin typeface="微软雅黑" panose="020B0503020204020204" pitchFamily="34" charset="-122"/>
                  <a:ea typeface="微软雅黑" panose="020B0503020204020204" pitchFamily="34" charset="-122"/>
                </a:rPr>
                <a:t>横向管办评分离</a:t>
              </a:r>
              <a:endParaRPr lang="en-US" altLang="zh-CN" sz="1500" b="1" dirty="0">
                <a:solidFill>
                  <a:srgbClr val="116797"/>
                </a:solidFill>
                <a:latin typeface="微软雅黑" panose="020B0503020204020204" pitchFamily="34" charset="-122"/>
                <a:ea typeface="微软雅黑" panose="020B0503020204020204" pitchFamily="34" charset="-122"/>
              </a:endParaRPr>
            </a:p>
          </p:txBody>
        </p:sp>
        <p:sp>
          <p:nvSpPr>
            <p:cNvPr id="72" name="Shape 379"/>
            <p:cNvSpPr/>
            <p:nvPr/>
          </p:nvSpPr>
          <p:spPr>
            <a:xfrm>
              <a:off x="5353155" y="3189819"/>
              <a:ext cx="2143439" cy="2447906"/>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500" b="1" dirty="0">
                  <a:solidFill>
                    <a:srgbClr val="116797"/>
                  </a:solidFill>
                  <a:latin typeface="微软雅黑" panose="020B0503020204020204" pitchFamily="34" charset="-122"/>
                  <a:ea typeface="微软雅黑" panose="020B0503020204020204" pitchFamily="34" charset="-122"/>
                </a:rPr>
                <a:t>评估实践专家</a:t>
              </a:r>
              <a:r>
                <a:rPr lang="zh-CN" altLang="en-US" sz="1500" b="1" dirty="0" smtClean="0">
                  <a:solidFill>
                    <a:srgbClr val="116797"/>
                  </a:solidFill>
                  <a:latin typeface="微软雅黑" panose="020B0503020204020204" pitchFamily="34" charset="-122"/>
                  <a:ea typeface="微软雅黑" panose="020B0503020204020204" pitchFamily="34" charset="-122"/>
                </a:rPr>
                <a:t>队伍</a:t>
              </a:r>
              <a:endParaRPr lang="en-US" altLang="zh-CN" sz="1500" b="1" dirty="0" smtClean="0">
                <a:solidFill>
                  <a:srgbClr val="116797"/>
                </a:solidFill>
                <a:latin typeface="微软雅黑" panose="020B0503020204020204" pitchFamily="34" charset="-122"/>
                <a:ea typeface="微软雅黑" panose="020B0503020204020204" pitchFamily="34" charset="-122"/>
              </a:endParaRPr>
            </a:p>
            <a:p>
              <a:pPr algn="just">
                <a:lnSpc>
                  <a:spcPct val="120000"/>
                </a:lnSpc>
              </a:pPr>
              <a:endParaRPr lang="en-US" altLang="zh-CN" sz="1500" b="1" dirty="0" smtClean="0">
                <a:solidFill>
                  <a:srgbClr val="116797"/>
                </a:solidFill>
                <a:latin typeface="微软雅黑" panose="020B0503020204020204" pitchFamily="34" charset="-122"/>
                <a:ea typeface="微软雅黑" panose="020B0503020204020204" pitchFamily="34" charset="-122"/>
              </a:endParaRPr>
            </a:p>
            <a:p>
              <a:pPr algn="just">
                <a:lnSpc>
                  <a:spcPct val="120000"/>
                </a:lnSpc>
              </a:pPr>
              <a:r>
                <a:rPr lang="zh-CN" altLang="en-US" sz="1500" b="1" dirty="0" smtClean="0">
                  <a:solidFill>
                    <a:srgbClr val="116797"/>
                  </a:solidFill>
                  <a:latin typeface="微软雅黑" panose="020B0503020204020204" pitchFamily="34" charset="-122"/>
                  <a:ea typeface="微软雅黑" panose="020B0503020204020204" pitchFamily="34" charset="-122"/>
                </a:rPr>
                <a:t>理论</a:t>
              </a:r>
              <a:r>
                <a:rPr lang="zh-CN" altLang="en-US" sz="1500" b="1" dirty="0">
                  <a:solidFill>
                    <a:srgbClr val="116797"/>
                  </a:solidFill>
                  <a:latin typeface="微软雅黑" panose="020B0503020204020204" pitchFamily="34" charset="-122"/>
                  <a:ea typeface="微软雅黑" panose="020B0503020204020204" pitchFamily="34" charset="-122"/>
                </a:rPr>
                <a:t>研究专家</a:t>
              </a:r>
              <a:r>
                <a:rPr lang="zh-CN" altLang="en-US" sz="1500" b="1" dirty="0" smtClean="0">
                  <a:solidFill>
                    <a:srgbClr val="116797"/>
                  </a:solidFill>
                  <a:latin typeface="微软雅黑" panose="020B0503020204020204" pitchFamily="34" charset="-122"/>
                  <a:ea typeface="微软雅黑" panose="020B0503020204020204" pitchFamily="34" charset="-122"/>
                </a:rPr>
                <a:t>队伍</a:t>
              </a:r>
              <a:endParaRPr lang="en-US" altLang="zh-CN" sz="1500" b="1" dirty="0" smtClean="0">
                <a:solidFill>
                  <a:srgbClr val="116797"/>
                </a:solidFill>
                <a:latin typeface="微软雅黑" panose="020B0503020204020204" pitchFamily="34" charset="-122"/>
                <a:ea typeface="微软雅黑" panose="020B0503020204020204" pitchFamily="34" charset="-122"/>
              </a:endParaRPr>
            </a:p>
            <a:p>
              <a:pPr algn="just">
                <a:lnSpc>
                  <a:spcPct val="120000"/>
                </a:lnSpc>
              </a:pPr>
              <a:endParaRPr lang="en-US" altLang="zh-CN" sz="1500" b="1" dirty="0" smtClean="0">
                <a:solidFill>
                  <a:srgbClr val="116797"/>
                </a:solidFill>
                <a:latin typeface="微软雅黑" panose="020B0503020204020204" pitchFamily="34" charset="-122"/>
                <a:ea typeface="微软雅黑" panose="020B0503020204020204" pitchFamily="34" charset="-122"/>
              </a:endParaRPr>
            </a:p>
            <a:p>
              <a:pPr algn="just">
                <a:lnSpc>
                  <a:spcPct val="120000"/>
                </a:lnSpc>
              </a:pPr>
              <a:r>
                <a:rPr lang="zh-CN" altLang="en-US" sz="1500" b="1" dirty="0" smtClean="0">
                  <a:solidFill>
                    <a:srgbClr val="116797"/>
                  </a:solidFill>
                  <a:latin typeface="微软雅黑" panose="020B0503020204020204" pitchFamily="34" charset="-122"/>
                  <a:ea typeface="微软雅黑" panose="020B0503020204020204" pitchFamily="34" charset="-122"/>
                </a:rPr>
                <a:t>决策</a:t>
              </a:r>
              <a:r>
                <a:rPr lang="zh-CN" altLang="en-US" sz="1500" b="1" dirty="0">
                  <a:solidFill>
                    <a:srgbClr val="116797"/>
                  </a:solidFill>
                  <a:latin typeface="微软雅黑" panose="020B0503020204020204" pitchFamily="34" charset="-122"/>
                  <a:ea typeface="微软雅黑" panose="020B0503020204020204" pitchFamily="34" charset="-122"/>
                </a:rPr>
                <a:t>咨询专家</a:t>
              </a:r>
              <a:r>
                <a:rPr lang="zh-CN" altLang="en-US" sz="1500" b="1" dirty="0" smtClean="0">
                  <a:solidFill>
                    <a:srgbClr val="116797"/>
                  </a:solidFill>
                  <a:latin typeface="微软雅黑" panose="020B0503020204020204" pitchFamily="34" charset="-122"/>
                  <a:ea typeface="微软雅黑" panose="020B0503020204020204" pitchFamily="34" charset="-122"/>
                </a:rPr>
                <a:t>队伍</a:t>
              </a:r>
              <a:endParaRPr lang="en-US" altLang="zh-CN" sz="1500" b="1" dirty="0" smtClean="0">
                <a:solidFill>
                  <a:srgbClr val="116797"/>
                </a:solidFill>
                <a:latin typeface="微软雅黑" panose="020B0503020204020204" pitchFamily="34" charset="-122"/>
                <a:ea typeface="微软雅黑" panose="020B0503020204020204" pitchFamily="34" charset="-122"/>
              </a:endParaRPr>
            </a:p>
            <a:p>
              <a:pPr algn="just">
                <a:lnSpc>
                  <a:spcPct val="120000"/>
                </a:lnSpc>
              </a:pPr>
              <a:endParaRPr lang="en-US" altLang="zh-CN" sz="1500" b="1" dirty="0" smtClean="0">
                <a:solidFill>
                  <a:srgbClr val="116797"/>
                </a:solidFill>
                <a:latin typeface="微软雅黑" panose="020B0503020204020204" pitchFamily="34" charset="-122"/>
                <a:ea typeface="微软雅黑" panose="020B0503020204020204" pitchFamily="34" charset="-122"/>
              </a:endParaRPr>
            </a:p>
            <a:p>
              <a:pPr algn="just">
                <a:lnSpc>
                  <a:spcPct val="120000"/>
                </a:lnSpc>
              </a:pPr>
              <a:r>
                <a:rPr lang="zh-CN" altLang="en-US" sz="1500" b="1" dirty="0" smtClean="0">
                  <a:solidFill>
                    <a:srgbClr val="116797"/>
                  </a:solidFill>
                  <a:latin typeface="微软雅黑" panose="020B0503020204020204" pitchFamily="34" charset="-122"/>
                  <a:ea typeface="微软雅黑" panose="020B0503020204020204" pitchFamily="34" charset="-122"/>
                </a:rPr>
                <a:t>教学</a:t>
              </a:r>
              <a:r>
                <a:rPr lang="zh-CN" altLang="en-US" sz="1500" b="1" dirty="0">
                  <a:solidFill>
                    <a:srgbClr val="116797"/>
                  </a:solidFill>
                  <a:latin typeface="微软雅黑" panose="020B0503020204020204" pitchFamily="34" charset="-122"/>
                  <a:ea typeface="微软雅黑" panose="020B0503020204020204" pitchFamily="34" charset="-122"/>
                </a:rPr>
                <a:t>管理专家</a:t>
              </a:r>
              <a:r>
                <a:rPr lang="zh-CN" altLang="en-US" sz="1500" b="1" dirty="0" smtClean="0">
                  <a:solidFill>
                    <a:srgbClr val="116797"/>
                  </a:solidFill>
                  <a:latin typeface="微软雅黑" panose="020B0503020204020204" pitchFamily="34" charset="-122"/>
                  <a:ea typeface="微软雅黑" panose="020B0503020204020204" pitchFamily="34" charset="-122"/>
                </a:rPr>
                <a:t>队伍</a:t>
              </a:r>
              <a:endParaRPr lang="zh-CN" altLang="en-US" sz="1500" b="1" dirty="0">
                <a:solidFill>
                  <a:srgbClr val="116797"/>
                </a:solidFill>
                <a:latin typeface="微软雅黑" panose="020B0503020204020204" pitchFamily="34" charset="-122"/>
                <a:ea typeface="微软雅黑" panose="020B0503020204020204" pitchFamily="34" charset="-122"/>
              </a:endParaRPr>
            </a:p>
          </p:txBody>
        </p:sp>
        <p:sp>
          <p:nvSpPr>
            <p:cNvPr id="73" name="Shape 382"/>
            <p:cNvSpPr/>
            <p:nvPr/>
          </p:nvSpPr>
          <p:spPr>
            <a:xfrm>
              <a:off x="7679654" y="3189819"/>
              <a:ext cx="1570199" cy="1739936"/>
            </a:xfrm>
            <a:prstGeom prst="rect">
              <a:avLst/>
            </a:prstGeom>
            <a:noFill/>
            <a:ln w="12700" cap="flat">
              <a:noFill/>
              <a:miter lim="400000"/>
            </a:ln>
            <a:effec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gn="just">
                <a:lnSpc>
                  <a:spcPct val="120000"/>
                </a:lnSpc>
              </a:pPr>
              <a:r>
                <a:rPr lang="zh-CN" altLang="en-US" sz="1500" b="1" dirty="0">
                  <a:solidFill>
                    <a:srgbClr val="116797"/>
                  </a:solidFill>
                  <a:latin typeface="微软雅黑" panose="020B0503020204020204" pitchFamily="34" charset="-122"/>
                  <a:ea typeface="微软雅黑" panose="020B0503020204020204" pitchFamily="34" charset="-122"/>
                </a:rPr>
                <a:t>管理性文件</a:t>
              </a:r>
              <a:endParaRPr lang="en-US" altLang="zh-CN" sz="1500" b="1" dirty="0">
                <a:solidFill>
                  <a:srgbClr val="116797"/>
                </a:solidFill>
                <a:latin typeface="微软雅黑" panose="020B0503020204020204" pitchFamily="34" charset="-122"/>
                <a:ea typeface="微软雅黑" panose="020B0503020204020204" pitchFamily="34" charset="-122"/>
              </a:endParaRPr>
            </a:p>
            <a:p>
              <a:pPr algn="just">
                <a:lnSpc>
                  <a:spcPct val="120000"/>
                </a:lnSpc>
              </a:pPr>
              <a:endParaRPr lang="en-US" altLang="zh-CN" sz="1500" b="1" dirty="0">
                <a:solidFill>
                  <a:srgbClr val="116797"/>
                </a:solidFill>
                <a:latin typeface="微软雅黑" panose="020B0503020204020204" pitchFamily="34" charset="-122"/>
                <a:ea typeface="微软雅黑" panose="020B0503020204020204" pitchFamily="34" charset="-122"/>
              </a:endParaRPr>
            </a:p>
            <a:p>
              <a:pPr algn="just">
                <a:lnSpc>
                  <a:spcPct val="120000"/>
                </a:lnSpc>
              </a:pPr>
              <a:r>
                <a:rPr lang="zh-CN" altLang="en-US" sz="1500" b="1" dirty="0">
                  <a:solidFill>
                    <a:srgbClr val="116797"/>
                  </a:solidFill>
                  <a:latin typeface="微软雅黑" panose="020B0503020204020204" pitchFamily="34" charset="-122"/>
                  <a:ea typeface="微软雅黑" panose="020B0503020204020204" pitchFamily="34" charset="-122"/>
                </a:rPr>
                <a:t>指导性文件</a:t>
              </a:r>
              <a:endParaRPr lang="en-US" altLang="zh-CN" sz="1500" b="1" dirty="0">
                <a:solidFill>
                  <a:srgbClr val="116797"/>
                </a:solidFill>
                <a:latin typeface="微软雅黑" panose="020B0503020204020204" pitchFamily="34" charset="-122"/>
                <a:ea typeface="微软雅黑" panose="020B0503020204020204" pitchFamily="34" charset="-122"/>
              </a:endParaRPr>
            </a:p>
            <a:p>
              <a:pPr algn="just">
                <a:lnSpc>
                  <a:spcPct val="120000"/>
                </a:lnSpc>
              </a:pPr>
              <a:endParaRPr lang="en-US" altLang="zh-CN" sz="1500" b="1" dirty="0">
                <a:solidFill>
                  <a:srgbClr val="116797"/>
                </a:solidFill>
                <a:latin typeface="微软雅黑" panose="020B0503020204020204" pitchFamily="34" charset="-122"/>
                <a:ea typeface="微软雅黑" panose="020B0503020204020204" pitchFamily="34" charset="-122"/>
              </a:endParaRPr>
            </a:p>
            <a:p>
              <a:pPr algn="just">
                <a:lnSpc>
                  <a:spcPct val="120000"/>
                </a:lnSpc>
              </a:pPr>
              <a:r>
                <a:rPr lang="zh-CN" altLang="en-US" sz="1500" b="1" dirty="0">
                  <a:solidFill>
                    <a:srgbClr val="116797"/>
                  </a:solidFill>
                  <a:latin typeface="微软雅黑" panose="020B0503020204020204" pitchFamily="34" charset="-122"/>
                  <a:ea typeface="微软雅黑" panose="020B0503020204020204" pitchFamily="34" charset="-122"/>
                </a:rPr>
                <a:t>工具性文件</a:t>
              </a:r>
              <a:endParaRPr lang="en-US" altLang="zh-CN" sz="1500" b="1" dirty="0">
                <a:solidFill>
                  <a:srgbClr val="116797"/>
                </a:solidFill>
                <a:latin typeface="微软雅黑" panose="020B0503020204020204" pitchFamily="34" charset="-122"/>
                <a:ea typeface="微软雅黑" panose="020B0503020204020204" pitchFamily="34" charset="-122"/>
              </a:endParaRPr>
            </a:p>
          </p:txBody>
        </p:sp>
        <p:sp>
          <p:nvSpPr>
            <p:cNvPr id="74" name="Shape 385"/>
            <p:cNvSpPr/>
            <p:nvPr/>
          </p:nvSpPr>
          <p:spPr>
            <a:xfrm>
              <a:off x="9251264" y="3209031"/>
              <a:ext cx="1959017" cy="2801891"/>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500" b="1" dirty="0">
                  <a:solidFill>
                    <a:srgbClr val="116797"/>
                  </a:solidFill>
                  <a:latin typeface="微软雅黑" panose="020B0503020204020204" pitchFamily="34" charset="-122"/>
                  <a:ea typeface="微软雅黑" panose="020B0503020204020204" pitchFamily="34" charset="-122"/>
                </a:rPr>
                <a:t>累计开展</a:t>
              </a:r>
              <a:r>
                <a:rPr lang="en-US" altLang="zh-CN" sz="1500" b="1" dirty="0">
                  <a:solidFill>
                    <a:srgbClr val="116797"/>
                  </a:solidFill>
                  <a:latin typeface="微软雅黑" panose="020B0503020204020204" pitchFamily="34" charset="-122"/>
                  <a:ea typeface="微软雅黑" panose="020B0503020204020204" pitchFamily="34" charset="-122"/>
                </a:rPr>
                <a:t>200</a:t>
              </a:r>
              <a:r>
                <a:rPr lang="zh-CN" altLang="en-US" sz="1500" b="1" dirty="0">
                  <a:solidFill>
                    <a:srgbClr val="116797"/>
                  </a:solidFill>
                  <a:latin typeface="微软雅黑" panose="020B0503020204020204" pitchFamily="34" charset="-122"/>
                  <a:ea typeface="微软雅黑" panose="020B0503020204020204" pitchFamily="34" charset="-122"/>
                </a:rPr>
                <a:t>余期培训，参加培训学校</a:t>
              </a:r>
              <a:r>
                <a:rPr lang="en-US" altLang="zh-CN" sz="1500" b="1" dirty="0">
                  <a:solidFill>
                    <a:srgbClr val="116797"/>
                  </a:solidFill>
                  <a:latin typeface="微软雅黑" panose="020B0503020204020204" pitchFamily="34" charset="-122"/>
                  <a:ea typeface="微软雅黑" panose="020B0503020204020204" pitchFamily="34" charset="-122"/>
                </a:rPr>
                <a:t>1200</a:t>
              </a:r>
              <a:r>
                <a:rPr lang="zh-CN" altLang="en-US" sz="1500" b="1" dirty="0">
                  <a:solidFill>
                    <a:srgbClr val="116797"/>
                  </a:solidFill>
                  <a:latin typeface="微软雅黑" panose="020B0503020204020204" pitchFamily="34" charset="-122"/>
                  <a:ea typeface="微软雅黑" panose="020B0503020204020204" pitchFamily="34" charset="-122"/>
                </a:rPr>
                <a:t>余所，人数超过</a:t>
              </a:r>
              <a:r>
                <a:rPr lang="en-US" altLang="zh-CN" sz="1500" b="1" dirty="0">
                  <a:solidFill>
                    <a:srgbClr val="116797"/>
                  </a:solidFill>
                  <a:latin typeface="微软雅黑" panose="020B0503020204020204" pitchFamily="34" charset="-122"/>
                  <a:ea typeface="微软雅黑" panose="020B0503020204020204" pitchFamily="34" charset="-122"/>
                </a:rPr>
                <a:t>3</a:t>
              </a:r>
              <a:r>
                <a:rPr lang="zh-CN" altLang="en-US" sz="1500" b="1" dirty="0">
                  <a:solidFill>
                    <a:srgbClr val="116797"/>
                  </a:solidFill>
                  <a:latin typeface="微软雅黑" panose="020B0503020204020204" pitchFamily="34" charset="-122"/>
                  <a:ea typeface="微软雅黑" panose="020B0503020204020204" pitchFamily="34" charset="-122"/>
                </a:rPr>
                <a:t>万，培训专家</a:t>
              </a:r>
              <a:r>
                <a:rPr lang="en-US" altLang="zh-CN" sz="1500" b="1" dirty="0">
                  <a:solidFill>
                    <a:srgbClr val="116797"/>
                  </a:solidFill>
                  <a:latin typeface="微软雅黑" panose="020B0503020204020204" pitchFamily="34" charset="-122"/>
                  <a:ea typeface="微软雅黑" panose="020B0503020204020204" pitchFamily="34" charset="-122"/>
                </a:rPr>
                <a:t>5000</a:t>
              </a:r>
              <a:r>
                <a:rPr lang="zh-CN" altLang="en-US" sz="1500" b="1" dirty="0">
                  <a:solidFill>
                    <a:srgbClr val="116797"/>
                  </a:solidFill>
                  <a:latin typeface="微软雅黑" panose="020B0503020204020204" pitchFamily="34" charset="-122"/>
                  <a:ea typeface="微软雅黑" panose="020B0503020204020204" pitchFamily="34" charset="-122"/>
                </a:rPr>
                <a:t>人次，研制培训课程</a:t>
              </a:r>
              <a:r>
                <a:rPr lang="en-US" altLang="zh-CN" sz="1500" b="1" dirty="0">
                  <a:solidFill>
                    <a:srgbClr val="116797"/>
                  </a:solidFill>
                  <a:latin typeface="微软雅黑" panose="020B0503020204020204" pitchFamily="34" charset="-122"/>
                  <a:ea typeface="微软雅黑" panose="020B0503020204020204" pitchFamily="34" charset="-122"/>
                </a:rPr>
                <a:t>68</a:t>
              </a:r>
              <a:r>
                <a:rPr lang="zh-CN" altLang="en-US" sz="1500" b="1" dirty="0">
                  <a:solidFill>
                    <a:srgbClr val="116797"/>
                  </a:solidFill>
                  <a:latin typeface="微软雅黑" panose="020B0503020204020204" pitchFamily="34" charset="-122"/>
                  <a:ea typeface="微软雅黑" panose="020B0503020204020204" pitchFamily="34" charset="-122"/>
                </a:rPr>
                <a:t>门。培养讲师</a:t>
              </a:r>
              <a:r>
                <a:rPr lang="en-US" altLang="zh-CN" sz="1500" b="1" dirty="0">
                  <a:solidFill>
                    <a:srgbClr val="116797"/>
                  </a:solidFill>
                  <a:latin typeface="微软雅黑" panose="020B0503020204020204" pitchFamily="34" charset="-122"/>
                  <a:ea typeface="微软雅黑" panose="020B0503020204020204" pitchFamily="34" charset="-122"/>
                </a:rPr>
                <a:t>30</a:t>
              </a:r>
              <a:r>
                <a:rPr lang="zh-CN" altLang="en-US" sz="1500" b="1" dirty="0">
                  <a:solidFill>
                    <a:srgbClr val="116797"/>
                  </a:solidFill>
                  <a:latin typeface="微软雅黑" panose="020B0503020204020204" pitchFamily="34" charset="-122"/>
                  <a:ea typeface="微软雅黑" panose="020B0503020204020204" pitchFamily="34" charset="-122"/>
                </a:rPr>
                <a:t>多人。</a:t>
              </a:r>
              <a:endParaRPr lang="en-US" altLang="zh-CN" sz="1500" b="1" dirty="0">
                <a:solidFill>
                  <a:srgbClr val="116797"/>
                </a:solidFill>
                <a:latin typeface="微软雅黑" panose="020B0503020204020204" pitchFamily="34" charset="-122"/>
                <a:ea typeface="微软雅黑" panose="020B0503020204020204" pitchFamily="34" charset="-122"/>
              </a:endParaRPr>
            </a:p>
          </p:txBody>
        </p:sp>
      </p:grpSp>
      <p:sp>
        <p:nvSpPr>
          <p:cNvPr id="42" name="文本框 7"/>
          <p:cNvSpPr txBox="1"/>
          <p:nvPr/>
        </p:nvSpPr>
        <p:spPr>
          <a:xfrm>
            <a:off x="251520" y="123478"/>
            <a:ext cx="2592288" cy="523220"/>
          </a:xfrm>
          <a:prstGeom prst="rect">
            <a:avLst/>
          </a:prstGeom>
          <a:noFill/>
        </p:spPr>
        <p:txBody>
          <a:bodyPr wrap="square" rtlCol="0">
            <a:spAutoFit/>
          </a:bodyPr>
          <a:lstStyle/>
          <a:p>
            <a:pPr algn="r">
              <a:tabLst>
                <a:tab pos="269875" algn="l"/>
                <a:tab pos="445770" algn="l"/>
              </a:tabLst>
              <a:defRPr/>
            </a:pPr>
            <a:r>
              <a:rPr kumimoji="0" lang="en-US" altLang="zh-CN" sz="2800" b="1" i="0" u="none" strike="noStrike" kern="1200" cap="none" spc="0" normalizeH="0" baseline="0" noProof="0" dirty="0" smtClean="0">
                <a:ln>
                  <a:noFill/>
                </a:ln>
                <a:solidFill>
                  <a:srgbClr val="116797"/>
                </a:solidFill>
                <a:effectLst/>
                <a:uLnTx/>
                <a:uFillTx/>
                <a:latin typeface="Arial" panose="020B0604020202020204"/>
                <a:ea typeface="微软雅黑" panose="020B0503020204020204" pitchFamily="34" charset="-122"/>
                <a:cs typeface="+mn-cs"/>
              </a:rPr>
              <a:t>3.</a:t>
            </a:r>
            <a:r>
              <a:rPr lang="zh-CN" altLang="en-US" sz="2800" b="1" dirty="0" smtClean="0">
                <a:solidFill>
                  <a:srgbClr val="116797"/>
                </a:solidFill>
                <a:latin typeface="Arial" panose="020B0604020202020204"/>
                <a:ea typeface="微软雅黑" panose="020B0503020204020204" pitchFamily="34" charset="-122"/>
              </a:rPr>
              <a:t>工作体系</a:t>
            </a:r>
            <a:endParaRPr lang="zh-CN" altLang="en-US" sz="2800" b="1" dirty="0" smtClean="0">
              <a:solidFill>
                <a:srgbClr val="116797"/>
              </a:solidFill>
              <a:latin typeface="Arial" panose="020B0604020202020204"/>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H_Others_2"/>
          <p:cNvSpPr/>
          <p:nvPr>
            <p:custDataLst>
              <p:tags r:id="rId1"/>
            </p:custDataLst>
          </p:nvPr>
        </p:nvSpPr>
        <p:spPr bwMode="auto">
          <a:xfrm>
            <a:off x="179512" y="1526425"/>
            <a:ext cx="1224136" cy="2341469"/>
          </a:xfrm>
          <a:custGeom>
            <a:avLst/>
            <a:gdLst>
              <a:gd name="T0" fmla="*/ 2147483646 w 3056"/>
              <a:gd name="T1" fmla="*/ 2147483646 h 5429"/>
              <a:gd name="T2" fmla="*/ 2147483646 w 3056"/>
              <a:gd name="T3" fmla="*/ 2147483646 h 5429"/>
              <a:gd name="T4" fmla="*/ 2147483646 w 3056"/>
              <a:gd name="T5" fmla="*/ 388832290 h 5429"/>
              <a:gd name="T6" fmla="*/ 2147483646 w 3056"/>
              <a:gd name="T7" fmla="*/ 345615213 h 5429"/>
              <a:gd name="T8" fmla="*/ 2147483646 w 3056"/>
              <a:gd name="T9" fmla="*/ 2147483646 h 5429"/>
              <a:gd name="T10" fmla="*/ 2147483646 w 3056"/>
              <a:gd name="T11" fmla="*/ 2147483646 h 5429"/>
              <a:gd name="T12" fmla="*/ 2147483646 w 3056"/>
              <a:gd name="T13" fmla="*/ 2147483646 h 5429"/>
              <a:gd name="T14" fmla="*/ 2147483646 w 3056"/>
              <a:gd name="T15" fmla="*/ 2147483646 h 5429"/>
              <a:gd name="T16" fmla="*/ 2147483646 w 3056"/>
              <a:gd name="T17" fmla="*/ 2147483646 h 5429"/>
              <a:gd name="T18" fmla="*/ 2147483646 w 3056"/>
              <a:gd name="T19" fmla="*/ 2147483646 h 5429"/>
              <a:gd name="T20" fmla="*/ 475747481 w 3056"/>
              <a:gd name="T21" fmla="*/ 2147483646 h 5429"/>
              <a:gd name="T22" fmla="*/ 432463999 w 3056"/>
              <a:gd name="T23" fmla="*/ 2147483646 h 5429"/>
              <a:gd name="T24" fmla="*/ 2147483646 w 3056"/>
              <a:gd name="T25" fmla="*/ 2147483646 h 5429"/>
              <a:gd name="T26" fmla="*/ 2147483646 w 3056"/>
              <a:gd name="T27" fmla="*/ 2147483646 h 5429"/>
              <a:gd name="T28" fmla="*/ 2147483646 w 3056"/>
              <a:gd name="T29" fmla="*/ 2147483646 h 5429"/>
              <a:gd name="T30" fmla="*/ 2147483646 w 3056"/>
              <a:gd name="T31" fmla="*/ 2147483646 h 5429"/>
              <a:gd name="T32" fmla="*/ 2147483646 w 3056"/>
              <a:gd name="T33" fmla="*/ 2147483646 h 5429"/>
              <a:gd name="T34" fmla="*/ 2147483646 w 3056"/>
              <a:gd name="T35" fmla="*/ 2147483646 h 5429"/>
              <a:gd name="T36" fmla="*/ 2147483646 w 3056"/>
              <a:gd name="T37" fmla="*/ 2147483646 h 5429"/>
              <a:gd name="T38" fmla="*/ 2147483646 w 3056"/>
              <a:gd name="T39" fmla="*/ 2147483646 h 5429"/>
              <a:gd name="T40" fmla="*/ 2147483646 w 3056"/>
              <a:gd name="T41" fmla="*/ 2147483646 h 5429"/>
              <a:gd name="T42" fmla="*/ 2147483646 w 3056"/>
              <a:gd name="T43" fmla="*/ 2147483646 h 5429"/>
              <a:gd name="T44" fmla="*/ 2147483646 w 3056"/>
              <a:gd name="T45" fmla="*/ 2147483646 h 5429"/>
              <a:gd name="T46" fmla="*/ 2147483646 w 3056"/>
              <a:gd name="T47" fmla="*/ 2147483646 h 5429"/>
              <a:gd name="T48" fmla="*/ 2147483646 w 3056"/>
              <a:gd name="T49" fmla="*/ 2147483646 h 5429"/>
              <a:gd name="T50" fmla="*/ 2147483646 w 3056"/>
              <a:gd name="T51" fmla="*/ 2147483646 h 5429"/>
              <a:gd name="T52" fmla="*/ 2147483646 w 3056"/>
              <a:gd name="T53" fmla="*/ 2147483646 h 5429"/>
              <a:gd name="T54" fmla="*/ 2147483646 w 3056"/>
              <a:gd name="T55" fmla="*/ 2147483646 h 5429"/>
              <a:gd name="T56" fmla="*/ 2147483646 w 3056"/>
              <a:gd name="T57" fmla="*/ 2147483646 h 5429"/>
              <a:gd name="T58" fmla="*/ 2147483646 w 3056"/>
              <a:gd name="T59" fmla="*/ 2147483646 h 5429"/>
              <a:gd name="T60" fmla="*/ 2147483646 w 3056"/>
              <a:gd name="T61" fmla="*/ 2147483646 h 5429"/>
              <a:gd name="T62" fmla="*/ 2147483646 w 3056"/>
              <a:gd name="T63" fmla="*/ 2147483646 h 5429"/>
              <a:gd name="T64" fmla="*/ 2147483646 w 3056"/>
              <a:gd name="T65" fmla="*/ 2147483646 h 5429"/>
              <a:gd name="T66" fmla="*/ 2147483646 w 3056"/>
              <a:gd name="T67" fmla="*/ 2147483646 h 5429"/>
              <a:gd name="T68" fmla="*/ 2147483646 w 3056"/>
              <a:gd name="T69" fmla="*/ 2147483646 h 5429"/>
              <a:gd name="T70" fmla="*/ 2147483646 w 3056"/>
              <a:gd name="T71" fmla="*/ 2147483646 h 5429"/>
              <a:gd name="T72" fmla="*/ 2147483646 w 3056"/>
              <a:gd name="T73" fmla="*/ 2147483646 h 5429"/>
              <a:gd name="T74" fmla="*/ 2147483646 w 3056"/>
              <a:gd name="T75" fmla="*/ 2147483646 h 5429"/>
              <a:gd name="T76" fmla="*/ 2147483646 w 3056"/>
              <a:gd name="T77" fmla="*/ 2147483646 h 5429"/>
              <a:gd name="T78" fmla="*/ 2147483646 w 3056"/>
              <a:gd name="T79" fmla="*/ 2147483646 h 5429"/>
              <a:gd name="T80" fmla="*/ 2147483646 w 3056"/>
              <a:gd name="T81" fmla="*/ 2147483646 h 5429"/>
              <a:gd name="T82" fmla="*/ 2147483646 w 3056"/>
              <a:gd name="T83" fmla="*/ 2147483646 h 5429"/>
              <a:gd name="T84" fmla="*/ 2147483646 w 3056"/>
              <a:gd name="T85" fmla="*/ 2147483646 h 5429"/>
              <a:gd name="T86" fmla="*/ 2147483646 w 3056"/>
              <a:gd name="T87" fmla="*/ 2147483646 h 5429"/>
              <a:gd name="T88" fmla="*/ 2147483646 w 3056"/>
              <a:gd name="T89" fmla="*/ 2147483646 h 5429"/>
              <a:gd name="T90" fmla="*/ 2147483646 w 3056"/>
              <a:gd name="T91" fmla="*/ 2147483646 h 5429"/>
              <a:gd name="T92" fmla="*/ 2147483646 w 3056"/>
              <a:gd name="T93" fmla="*/ 2147483646 h 5429"/>
              <a:gd name="T94" fmla="*/ 2147483646 w 3056"/>
              <a:gd name="T95" fmla="*/ 2147483646 h 5429"/>
              <a:gd name="T96" fmla="*/ 2147483646 w 3056"/>
              <a:gd name="T97" fmla="*/ 2147483646 h 5429"/>
              <a:gd name="T98" fmla="*/ 2147483646 w 3056"/>
              <a:gd name="T99" fmla="*/ 2147483646 h 5429"/>
              <a:gd name="T100" fmla="*/ 2147483646 w 3056"/>
              <a:gd name="T101" fmla="*/ 2147483646 h 5429"/>
              <a:gd name="T102" fmla="*/ 2147483646 w 3056"/>
              <a:gd name="T103" fmla="*/ 2147483646 h 5429"/>
              <a:gd name="T104" fmla="*/ 2147483646 w 3056"/>
              <a:gd name="T105" fmla="*/ 2147483646 h 5429"/>
              <a:gd name="T106" fmla="*/ 2147483646 w 3056"/>
              <a:gd name="T107" fmla="*/ 2147483646 h 5429"/>
              <a:gd name="T108" fmla="*/ 2147483646 w 3056"/>
              <a:gd name="T109" fmla="*/ 2147483646 h 5429"/>
              <a:gd name="T110" fmla="*/ 2147483646 w 3056"/>
              <a:gd name="T111" fmla="*/ 2147483646 h 5429"/>
              <a:gd name="T112" fmla="*/ 2147483646 w 3056"/>
              <a:gd name="T113" fmla="*/ 2147483646 h 5429"/>
              <a:gd name="T114" fmla="*/ 2147483646 w 3056"/>
              <a:gd name="T115" fmla="*/ 2147483646 h 5429"/>
              <a:gd name="T116" fmla="*/ 2147483646 w 3056"/>
              <a:gd name="T117" fmla="*/ 2147483646 h 5429"/>
              <a:gd name="T118" fmla="*/ 2147483646 w 3056"/>
              <a:gd name="T119" fmla="*/ 2147483646 h 5429"/>
              <a:gd name="T120" fmla="*/ 2147483646 w 3056"/>
              <a:gd name="T121" fmla="*/ 2147483646 h 54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56" h="5429">
                <a:moveTo>
                  <a:pt x="2609" y="448"/>
                </a:moveTo>
                <a:lnTo>
                  <a:pt x="2609" y="448"/>
                </a:lnTo>
                <a:lnTo>
                  <a:pt x="2575" y="415"/>
                </a:lnTo>
                <a:lnTo>
                  <a:pt x="2538" y="383"/>
                </a:lnTo>
                <a:lnTo>
                  <a:pt x="2503" y="352"/>
                </a:lnTo>
                <a:lnTo>
                  <a:pt x="2465" y="322"/>
                </a:lnTo>
                <a:lnTo>
                  <a:pt x="2426" y="293"/>
                </a:lnTo>
                <a:lnTo>
                  <a:pt x="2388" y="265"/>
                </a:lnTo>
                <a:lnTo>
                  <a:pt x="2348" y="239"/>
                </a:lnTo>
                <a:lnTo>
                  <a:pt x="2307" y="213"/>
                </a:lnTo>
                <a:lnTo>
                  <a:pt x="2266" y="190"/>
                </a:lnTo>
                <a:lnTo>
                  <a:pt x="2224" y="168"/>
                </a:lnTo>
                <a:lnTo>
                  <a:pt x="2182" y="146"/>
                </a:lnTo>
                <a:lnTo>
                  <a:pt x="2138" y="127"/>
                </a:lnTo>
                <a:lnTo>
                  <a:pt x="2095" y="108"/>
                </a:lnTo>
                <a:lnTo>
                  <a:pt x="2049" y="91"/>
                </a:lnTo>
                <a:lnTo>
                  <a:pt x="2005" y="75"/>
                </a:lnTo>
                <a:lnTo>
                  <a:pt x="1960" y="61"/>
                </a:lnTo>
                <a:lnTo>
                  <a:pt x="1907" y="46"/>
                </a:lnTo>
                <a:lnTo>
                  <a:pt x="1853" y="34"/>
                </a:lnTo>
                <a:lnTo>
                  <a:pt x="1800" y="24"/>
                </a:lnTo>
                <a:lnTo>
                  <a:pt x="1746" y="15"/>
                </a:lnTo>
                <a:lnTo>
                  <a:pt x="1692" y="9"/>
                </a:lnTo>
                <a:lnTo>
                  <a:pt x="1638" y="3"/>
                </a:lnTo>
                <a:lnTo>
                  <a:pt x="1582" y="1"/>
                </a:lnTo>
                <a:lnTo>
                  <a:pt x="1527" y="0"/>
                </a:lnTo>
                <a:lnTo>
                  <a:pt x="1490" y="0"/>
                </a:lnTo>
                <a:lnTo>
                  <a:pt x="1451" y="2"/>
                </a:lnTo>
                <a:lnTo>
                  <a:pt x="1413" y="4"/>
                </a:lnTo>
                <a:lnTo>
                  <a:pt x="1376" y="8"/>
                </a:lnTo>
                <a:lnTo>
                  <a:pt x="1338" y="11"/>
                </a:lnTo>
                <a:lnTo>
                  <a:pt x="1302" y="17"/>
                </a:lnTo>
                <a:lnTo>
                  <a:pt x="1264" y="22"/>
                </a:lnTo>
                <a:lnTo>
                  <a:pt x="1227" y="29"/>
                </a:lnTo>
                <a:lnTo>
                  <a:pt x="1191" y="36"/>
                </a:lnTo>
                <a:lnTo>
                  <a:pt x="1154" y="45"/>
                </a:lnTo>
                <a:lnTo>
                  <a:pt x="1118" y="55"/>
                </a:lnTo>
                <a:lnTo>
                  <a:pt x="1083" y="65"/>
                </a:lnTo>
                <a:lnTo>
                  <a:pt x="1047" y="76"/>
                </a:lnTo>
                <a:lnTo>
                  <a:pt x="1012" y="88"/>
                </a:lnTo>
                <a:lnTo>
                  <a:pt x="977" y="102"/>
                </a:lnTo>
                <a:lnTo>
                  <a:pt x="942" y="115"/>
                </a:lnTo>
                <a:lnTo>
                  <a:pt x="909" y="130"/>
                </a:lnTo>
                <a:lnTo>
                  <a:pt x="875" y="146"/>
                </a:lnTo>
                <a:lnTo>
                  <a:pt x="841" y="161"/>
                </a:lnTo>
                <a:lnTo>
                  <a:pt x="808" y="179"/>
                </a:lnTo>
                <a:lnTo>
                  <a:pt x="775" y="197"/>
                </a:lnTo>
                <a:lnTo>
                  <a:pt x="743" y="216"/>
                </a:lnTo>
                <a:lnTo>
                  <a:pt x="712" y="235"/>
                </a:lnTo>
                <a:lnTo>
                  <a:pt x="680" y="255"/>
                </a:lnTo>
                <a:lnTo>
                  <a:pt x="649" y="277"/>
                </a:lnTo>
                <a:lnTo>
                  <a:pt x="619" y="300"/>
                </a:lnTo>
                <a:lnTo>
                  <a:pt x="589" y="322"/>
                </a:lnTo>
                <a:lnTo>
                  <a:pt x="559" y="345"/>
                </a:lnTo>
                <a:lnTo>
                  <a:pt x="531" y="370"/>
                </a:lnTo>
                <a:lnTo>
                  <a:pt x="502" y="395"/>
                </a:lnTo>
                <a:lnTo>
                  <a:pt x="474" y="421"/>
                </a:lnTo>
                <a:lnTo>
                  <a:pt x="447" y="448"/>
                </a:lnTo>
                <a:lnTo>
                  <a:pt x="420" y="475"/>
                </a:lnTo>
                <a:lnTo>
                  <a:pt x="395" y="503"/>
                </a:lnTo>
                <a:lnTo>
                  <a:pt x="369" y="531"/>
                </a:lnTo>
                <a:lnTo>
                  <a:pt x="345" y="561"/>
                </a:lnTo>
                <a:lnTo>
                  <a:pt x="322" y="589"/>
                </a:lnTo>
                <a:lnTo>
                  <a:pt x="298" y="619"/>
                </a:lnTo>
                <a:lnTo>
                  <a:pt x="276" y="650"/>
                </a:lnTo>
                <a:lnTo>
                  <a:pt x="255" y="681"/>
                </a:lnTo>
                <a:lnTo>
                  <a:pt x="235" y="712"/>
                </a:lnTo>
                <a:lnTo>
                  <a:pt x="215" y="744"/>
                </a:lnTo>
                <a:lnTo>
                  <a:pt x="197" y="776"/>
                </a:lnTo>
                <a:lnTo>
                  <a:pt x="179" y="808"/>
                </a:lnTo>
                <a:lnTo>
                  <a:pt x="161" y="841"/>
                </a:lnTo>
                <a:lnTo>
                  <a:pt x="145" y="875"/>
                </a:lnTo>
                <a:lnTo>
                  <a:pt x="129" y="909"/>
                </a:lnTo>
                <a:lnTo>
                  <a:pt x="115" y="943"/>
                </a:lnTo>
                <a:lnTo>
                  <a:pt x="101" y="977"/>
                </a:lnTo>
                <a:lnTo>
                  <a:pt x="88" y="1012"/>
                </a:lnTo>
                <a:lnTo>
                  <a:pt x="76" y="1047"/>
                </a:lnTo>
                <a:lnTo>
                  <a:pt x="65" y="1082"/>
                </a:lnTo>
                <a:lnTo>
                  <a:pt x="55" y="1118"/>
                </a:lnTo>
                <a:lnTo>
                  <a:pt x="45" y="1154"/>
                </a:lnTo>
                <a:lnTo>
                  <a:pt x="36" y="1191"/>
                </a:lnTo>
                <a:lnTo>
                  <a:pt x="28" y="1227"/>
                </a:lnTo>
                <a:lnTo>
                  <a:pt x="22" y="1264"/>
                </a:lnTo>
                <a:lnTo>
                  <a:pt x="16" y="1301"/>
                </a:lnTo>
                <a:lnTo>
                  <a:pt x="11" y="1338"/>
                </a:lnTo>
                <a:lnTo>
                  <a:pt x="7" y="1376"/>
                </a:lnTo>
                <a:lnTo>
                  <a:pt x="4" y="1413"/>
                </a:lnTo>
                <a:lnTo>
                  <a:pt x="2" y="1452"/>
                </a:lnTo>
                <a:lnTo>
                  <a:pt x="0" y="1489"/>
                </a:lnTo>
                <a:lnTo>
                  <a:pt x="0" y="1527"/>
                </a:lnTo>
                <a:lnTo>
                  <a:pt x="6" y="1667"/>
                </a:lnTo>
                <a:lnTo>
                  <a:pt x="10" y="1707"/>
                </a:lnTo>
                <a:lnTo>
                  <a:pt x="15" y="1746"/>
                </a:lnTo>
                <a:lnTo>
                  <a:pt x="22" y="1785"/>
                </a:lnTo>
                <a:lnTo>
                  <a:pt x="28" y="1823"/>
                </a:lnTo>
                <a:lnTo>
                  <a:pt x="36" y="1862"/>
                </a:lnTo>
                <a:lnTo>
                  <a:pt x="45" y="1900"/>
                </a:lnTo>
                <a:lnTo>
                  <a:pt x="55" y="1937"/>
                </a:lnTo>
                <a:lnTo>
                  <a:pt x="66" y="1975"/>
                </a:lnTo>
                <a:lnTo>
                  <a:pt x="78" y="2012"/>
                </a:lnTo>
                <a:lnTo>
                  <a:pt x="92" y="2049"/>
                </a:lnTo>
                <a:lnTo>
                  <a:pt x="105" y="2085"/>
                </a:lnTo>
                <a:lnTo>
                  <a:pt x="119" y="2122"/>
                </a:lnTo>
                <a:lnTo>
                  <a:pt x="136" y="2157"/>
                </a:lnTo>
                <a:lnTo>
                  <a:pt x="152" y="2193"/>
                </a:lnTo>
                <a:lnTo>
                  <a:pt x="170" y="2228"/>
                </a:lnTo>
                <a:lnTo>
                  <a:pt x="189" y="2262"/>
                </a:lnTo>
                <a:lnTo>
                  <a:pt x="195" y="2277"/>
                </a:lnTo>
                <a:lnTo>
                  <a:pt x="213" y="2312"/>
                </a:lnTo>
                <a:lnTo>
                  <a:pt x="242" y="2366"/>
                </a:lnTo>
                <a:lnTo>
                  <a:pt x="278" y="2439"/>
                </a:lnTo>
                <a:lnTo>
                  <a:pt x="323" y="2528"/>
                </a:lnTo>
                <a:lnTo>
                  <a:pt x="371" y="2631"/>
                </a:lnTo>
                <a:lnTo>
                  <a:pt x="422" y="2743"/>
                </a:lnTo>
                <a:lnTo>
                  <a:pt x="450" y="2804"/>
                </a:lnTo>
                <a:lnTo>
                  <a:pt x="476" y="2867"/>
                </a:lnTo>
                <a:lnTo>
                  <a:pt x="503" y="2931"/>
                </a:lnTo>
                <a:lnTo>
                  <a:pt x="530" y="2998"/>
                </a:lnTo>
                <a:lnTo>
                  <a:pt x="556" y="3065"/>
                </a:lnTo>
                <a:lnTo>
                  <a:pt x="582" y="3134"/>
                </a:lnTo>
                <a:lnTo>
                  <a:pt x="607" y="3202"/>
                </a:lnTo>
                <a:lnTo>
                  <a:pt x="630" y="3273"/>
                </a:lnTo>
                <a:lnTo>
                  <a:pt x="653" y="3343"/>
                </a:lnTo>
                <a:lnTo>
                  <a:pt x="674" y="3413"/>
                </a:lnTo>
                <a:lnTo>
                  <a:pt x="693" y="3483"/>
                </a:lnTo>
                <a:lnTo>
                  <a:pt x="711" y="3553"/>
                </a:lnTo>
                <a:lnTo>
                  <a:pt x="726" y="3621"/>
                </a:lnTo>
                <a:lnTo>
                  <a:pt x="739" y="3690"/>
                </a:lnTo>
                <a:lnTo>
                  <a:pt x="750" y="3756"/>
                </a:lnTo>
                <a:lnTo>
                  <a:pt x="754" y="3788"/>
                </a:lnTo>
                <a:lnTo>
                  <a:pt x="757" y="3822"/>
                </a:lnTo>
                <a:lnTo>
                  <a:pt x="760" y="3854"/>
                </a:lnTo>
                <a:lnTo>
                  <a:pt x="762" y="3885"/>
                </a:lnTo>
                <a:lnTo>
                  <a:pt x="763" y="3915"/>
                </a:lnTo>
                <a:lnTo>
                  <a:pt x="764" y="3946"/>
                </a:lnTo>
                <a:lnTo>
                  <a:pt x="783" y="4137"/>
                </a:lnTo>
                <a:lnTo>
                  <a:pt x="789" y="4160"/>
                </a:lnTo>
                <a:lnTo>
                  <a:pt x="796" y="4181"/>
                </a:lnTo>
                <a:lnTo>
                  <a:pt x="804" y="4202"/>
                </a:lnTo>
                <a:lnTo>
                  <a:pt x="813" y="4220"/>
                </a:lnTo>
                <a:lnTo>
                  <a:pt x="823" y="4237"/>
                </a:lnTo>
                <a:lnTo>
                  <a:pt x="833" y="4253"/>
                </a:lnTo>
                <a:lnTo>
                  <a:pt x="844" y="4267"/>
                </a:lnTo>
                <a:lnTo>
                  <a:pt x="855" y="4280"/>
                </a:lnTo>
                <a:lnTo>
                  <a:pt x="867" y="4291"/>
                </a:lnTo>
                <a:lnTo>
                  <a:pt x="880" y="4301"/>
                </a:lnTo>
                <a:lnTo>
                  <a:pt x="895" y="4309"/>
                </a:lnTo>
                <a:lnTo>
                  <a:pt x="909" y="4316"/>
                </a:lnTo>
                <a:lnTo>
                  <a:pt x="924" y="4321"/>
                </a:lnTo>
                <a:lnTo>
                  <a:pt x="941" y="4325"/>
                </a:lnTo>
                <a:lnTo>
                  <a:pt x="959" y="4328"/>
                </a:lnTo>
                <a:lnTo>
                  <a:pt x="976" y="4328"/>
                </a:lnTo>
                <a:lnTo>
                  <a:pt x="2079" y="4328"/>
                </a:lnTo>
                <a:lnTo>
                  <a:pt x="2097" y="4328"/>
                </a:lnTo>
                <a:lnTo>
                  <a:pt x="2114" y="4325"/>
                </a:lnTo>
                <a:lnTo>
                  <a:pt x="2130" y="4321"/>
                </a:lnTo>
                <a:lnTo>
                  <a:pt x="2145" y="4316"/>
                </a:lnTo>
                <a:lnTo>
                  <a:pt x="2161" y="4309"/>
                </a:lnTo>
                <a:lnTo>
                  <a:pt x="2174" y="4301"/>
                </a:lnTo>
                <a:lnTo>
                  <a:pt x="2187" y="4291"/>
                </a:lnTo>
                <a:lnTo>
                  <a:pt x="2201" y="4280"/>
                </a:lnTo>
                <a:lnTo>
                  <a:pt x="2212" y="4267"/>
                </a:lnTo>
                <a:lnTo>
                  <a:pt x="2223" y="4253"/>
                </a:lnTo>
                <a:lnTo>
                  <a:pt x="2233" y="4237"/>
                </a:lnTo>
                <a:lnTo>
                  <a:pt x="2243" y="4220"/>
                </a:lnTo>
                <a:lnTo>
                  <a:pt x="2251" y="4202"/>
                </a:lnTo>
                <a:lnTo>
                  <a:pt x="2259" y="4181"/>
                </a:lnTo>
                <a:lnTo>
                  <a:pt x="2266" y="4160"/>
                </a:lnTo>
                <a:lnTo>
                  <a:pt x="2272" y="4137"/>
                </a:lnTo>
                <a:lnTo>
                  <a:pt x="2291" y="3946"/>
                </a:lnTo>
                <a:lnTo>
                  <a:pt x="2293" y="3915"/>
                </a:lnTo>
                <a:lnTo>
                  <a:pt x="2294" y="3885"/>
                </a:lnTo>
                <a:lnTo>
                  <a:pt x="2295" y="3854"/>
                </a:lnTo>
                <a:lnTo>
                  <a:pt x="2298" y="3822"/>
                </a:lnTo>
                <a:lnTo>
                  <a:pt x="2301" y="3788"/>
                </a:lnTo>
                <a:lnTo>
                  <a:pt x="2306" y="3756"/>
                </a:lnTo>
                <a:lnTo>
                  <a:pt x="2316" y="3690"/>
                </a:lnTo>
                <a:lnTo>
                  <a:pt x="2329" y="3621"/>
                </a:lnTo>
                <a:lnTo>
                  <a:pt x="2345" y="3553"/>
                </a:lnTo>
                <a:lnTo>
                  <a:pt x="2362" y="3483"/>
                </a:lnTo>
                <a:lnTo>
                  <a:pt x="2381" y="3413"/>
                </a:lnTo>
                <a:lnTo>
                  <a:pt x="2402" y="3343"/>
                </a:lnTo>
                <a:lnTo>
                  <a:pt x="2425" y="3273"/>
                </a:lnTo>
                <a:lnTo>
                  <a:pt x="2449" y="3202"/>
                </a:lnTo>
                <a:lnTo>
                  <a:pt x="2474" y="3134"/>
                </a:lnTo>
                <a:lnTo>
                  <a:pt x="2499" y="3065"/>
                </a:lnTo>
                <a:lnTo>
                  <a:pt x="2526" y="2998"/>
                </a:lnTo>
                <a:lnTo>
                  <a:pt x="2552" y="2931"/>
                </a:lnTo>
                <a:lnTo>
                  <a:pt x="2579" y="2867"/>
                </a:lnTo>
                <a:lnTo>
                  <a:pt x="2607" y="2804"/>
                </a:lnTo>
                <a:lnTo>
                  <a:pt x="2633" y="2743"/>
                </a:lnTo>
                <a:lnTo>
                  <a:pt x="2685" y="2631"/>
                </a:lnTo>
                <a:lnTo>
                  <a:pt x="2735" y="2528"/>
                </a:lnTo>
                <a:lnTo>
                  <a:pt x="2778" y="2439"/>
                </a:lnTo>
                <a:lnTo>
                  <a:pt x="2816" y="2366"/>
                </a:lnTo>
                <a:lnTo>
                  <a:pt x="2846" y="2312"/>
                </a:lnTo>
                <a:lnTo>
                  <a:pt x="2872" y="2262"/>
                </a:lnTo>
                <a:lnTo>
                  <a:pt x="2890" y="2228"/>
                </a:lnTo>
                <a:lnTo>
                  <a:pt x="2906" y="2193"/>
                </a:lnTo>
                <a:lnTo>
                  <a:pt x="2923" y="2157"/>
                </a:lnTo>
                <a:lnTo>
                  <a:pt x="2937" y="2122"/>
                </a:lnTo>
                <a:lnTo>
                  <a:pt x="2952" y="2085"/>
                </a:lnTo>
                <a:lnTo>
                  <a:pt x="2965" y="2049"/>
                </a:lnTo>
                <a:lnTo>
                  <a:pt x="2978" y="2012"/>
                </a:lnTo>
                <a:lnTo>
                  <a:pt x="2989" y="1975"/>
                </a:lnTo>
                <a:lnTo>
                  <a:pt x="3000" y="1937"/>
                </a:lnTo>
                <a:lnTo>
                  <a:pt x="3010" y="1900"/>
                </a:lnTo>
                <a:lnTo>
                  <a:pt x="3019" y="1862"/>
                </a:lnTo>
                <a:lnTo>
                  <a:pt x="3027" y="1823"/>
                </a:lnTo>
                <a:lnTo>
                  <a:pt x="3034" y="1785"/>
                </a:lnTo>
                <a:lnTo>
                  <a:pt x="3040" y="1746"/>
                </a:lnTo>
                <a:lnTo>
                  <a:pt x="3045" y="1707"/>
                </a:lnTo>
                <a:lnTo>
                  <a:pt x="3049" y="1667"/>
                </a:lnTo>
                <a:lnTo>
                  <a:pt x="3056" y="1527"/>
                </a:lnTo>
                <a:lnTo>
                  <a:pt x="3055" y="1489"/>
                </a:lnTo>
                <a:lnTo>
                  <a:pt x="3054" y="1452"/>
                </a:lnTo>
                <a:lnTo>
                  <a:pt x="3051" y="1413"/>
                </a:lnTo>
                <a:lnTo>
                  <a:pt x="3048" y="1376"/>
                </a:lnTo>
                <a:lnTo>
                  <a:pt x="3044" y="1338"/>
                </a:lnTo>
                <a:lnTo>
                  <a:pt x="3039" y="1301"/>
                </a:lnTo>
                <a:lnTo>
                  <a:pt x="3034" y="1264"/>
                </a:lnTo>
                <a:lnTo>
                  <a:pt x="3026" y="1227"/>
                </a:lnTo>
                <a:lnTo>
                  <a:pt x="3018" y="1191"/>
                </a:lnTo>
                <a:lnTo>
                  <a:pt x="3010" y="1154"/>
                </a:lnTo>
                <a:lnTo>
                  <a:pt x="3000" y="1118"/>
                </a:lnTo>
                <a:lnTo>
                  <a:pt x="2990" y="1082"/>
                </a:lnTo>
                <a:lnTo>
                  <a:pt x="2979" y="1047"/>
                </a:lnTo>
                <a:lnTo>
                  <a:pt x="2967" y="1012"/>
                </a:lnTo>
                <a:lnTo>
                  <a:pt x="2954" y="977"/>
                </a:lnTo>
                <a:lnTo>
                  <a:pt x="2941" y="943"/>
                </a:lnTo>
                <a:lnTo>
                  <a:pt x="2925" y="909"/>
                </a:lnTo>
                <a:lnTo>
                  <a:pt x="2910" y="875"/>
                </a:lnTo>
                <a:lnTo>
                  <a:pt x="2894" y="841"/>
                </a:lnTo>
                <a:lnTo>
                  <a:pt x="2877" y="808"/>
                </a:lnTo>
                <a:lnTo>
                  <a:pt x="2859" y="776"/>
                </a:lnTo>
                <a:lnTo>
                  <a:pt x="2840" y="744"/>
                </a:lnTo>
                <a:lnTo>
                  <a:pt x="2820" y="712"/>
                </a:lnTo>
                <a:lnTo>
                  <a:pt x="2800" y="681"/>
                </a:lnTo>
                <a:lnTo>
                  <a:pt x="2779" y="650"/>
                </a:lnTo>
                <a:lnTo>
                  <a:pt x="2757" y="619"/>
                </a:lnTo>
                <a:lnTo>
                  <a:pt x="2734" y="589"/>
                </a:lnTo>
                <a:lnTo>
                  <a:pt x="2711" y="561"/>
                </a:lnTo>
                <a:lnTo>
                  <a:pt x="2686" y="531"/>
                </a:lnTo>
                <a:lnTo>
                  <a:pt x="2661" y="503"/>
                </a:lnTo>
                <a:lnTo>
                  <a:pt x="2635" y="475"/>
                </a:lnTo>
                <a:lnTo>
                  <a:pt x="2609" y="448"/>
                </a:lnTo>
                <a:close/>
                <a:moveTo>
                  <a:pt x="2661" y="1641"/>
                </a:moveTo>
                <a:lnTo>
                  <a:pt x="2661" y="1641"/>
                </a:lnTo>
                <a:lnTo>
                  <a:pt x="2658" y="1669"/>
                </a:lnTo>
                <a:lnTo>
                  <a:pt x="2654" y="1697"/>
                </a:lnTo>
                <a:lnTo>
                  <a:pt x="2650" y="1725"/>
                </a:lnTo>
                <a:lnTo>
                  <a:pt x="2644" y="1753"/>
                </a:lnTo>
                <a:lnTo>
                  <a:pt x="2639" y="1781"/>
                </a:lnTo>
                <a:lnTo>
                  <a:pt x="2632" y="1809"/>
                </a:lnTo>
                <a:lnTo>
                  <a:pt x="2624" y="1837"/>
                </a:lnTo>
                <a:lnTo>
                  <a:pt x="2617" y="1863"/>
                </a:lnTo>
                <a:lnTo>
                  <a:pt x="2608" y="1891"/>
                </a:lnTo>
                <a:lnTo>
                  <a:pt x="2599" y="1918"/>
                </a:lnTo>
                <a:lnTo>
                  <a:pt x="2589" y="1945"/>
                </a:lnTo>
                <a:lnTo>
                  <a:pt x="2579" y="1972"/>
                </a:lnTo>
                <a:lnTo>
                  <a:pt x="2567" y="1998"/>
                </a:lnTo>
                <a:lnTo>
                  <a:pt x="2556" y="2025"/>
                </a:lnTo>
                <a:lnTo>
                  <a:pt x="2543" y="2051"/>
                </a:lnTo>
                <a:lnTo>
                  <a:pt x="2529" y="2078"/>
                </a:lnTo>
                <a:lnTo>
                  <a:pt x="2485" y="2158"/>
                </a:lnTo>
                <a:lnTo>
                  <a:pt x="2450" y="2227"/>
                </a:lnTo>
                <a:lnTo>
                  <a:pt x="2408" y="2311"/>
                </a:lnTo>
                <a:lnTo>
                  <a:pt x="2359" y="2409"/>
                </a:lnTo>
                <a:lnTo>
                  <a:pt x="2307" y="2519"/>
                </a:lnTo>
                <a:lnTo>
                  <a:pt x="2253" y="2641"/>
                </a:lnTo>
                <a:lnTo>
                  <a:pt x="2225" y="2705"/>
                </a:lnTo>
                <a:lnTo>
                  <a:pt x="2197" y="2771"/>
                </a:lnTo>
                <a:lnTo>
                  <a:pt x="2170" y="2838"/>
                </a:lnTo>
                <a:lnTo>
                  <a:pt x="2142" y="2908"/>
                </a:lnTo>
                <a:lnTo>
                  <a:pt x="2116" y="2979"/>
                </a:lnTo>
                <a:lnTo>
                  <a:pt x="2090" y="3051"/>
                </a:lnTo>
                <a:lnTo>
                  <a:pt x="2065" y="3124"/>
                </a:lnTo>
                <a:lnTo>
                  <a:pt x="2040" y="3198"/>
                </a:lnTo>
                <a:lnTo>
                  <a:pt x="2018" y="3272"/>
                </a:lnTo>
                <a:lnTo>
                  <a:pt x="1996" y="3346"/>
                </a:lnTo>
                <a:lnTo>
                  <a:pt x="1977" y="3420"/>
                </a:lnTo>
                <a:lnTo>
                  <a:pt x="1960" y="3494"/>
                </a:lnTo>
                <a:lnTo>
                  <a:pt x="1944" y="3568"/>
                </a:lnTo>
                <a:lnTo>
                  <a:pt x="1930" y="3641"/>
                </a:lnTo>
                <a:lnTo>
                  <a:pt x="1919" y="3714"/>
                </a:lnTo>
                <a:lnTo>
                  <a:pt x="1911" y="3785"/>
                </a:lnTo>
                <a:lnTo>
                  <a:pt x="1908" y="3820"/>
                </a:lnTo>
                <a:lnTo>
                  <a:pt x="1905" y="3856"/>
                </a:lnTo>
                <a:lnTo>
                  <a:pt x="1903" y="3890"/>
                </a:lnTo>
                <a:lnTo>
                  <a:pt x="1902" y="3924"/>
                </a:lnTo>
                <a:lnTo>
                  <a:pt x="1901" y="3939"/>
                </a:lnTo>
                <a:lnTo>
                  <a:pt x="1722" y="3939"/>
                </a:lnTo>
                <a:lnTo>
                  <a:pt x="1722" y="3230"/>
                </a:lnTo>
                <a:lnTo>
                  <a:pt x="1333" y="3230"/>
                </a:lnTo>
                <a:lnTo>
                  <a:pt x="1333" y="3939"/>
                </a:lnTo>
                <a:lnTo>
                  <a:pt x="1154" y="3939"/>
                </a:lnTo>
                <a:lnTo>
                  <a:pt x="1152" y="3924"/>
                </a:lnTo>
                <a:lnTo>
                  <a:pt x="1151" y="3873"/>
                </a:lnTo>
                <a:lnTo>
                  <a:pt x="1148" y="3820"/>
                </a:lnTo>
                <a:lnTo>
                  <a:pt x="1142" y="3767"/>
                </a:lnTo>
                <a:lnTo>
                  <a:pt x="1136" y="3714"/>
                </a:lnTo>
                <a:lnTo>
                  <a:pt x="1128" y="3659"/>
                </a:lnTo>
                <a:lnTo>
                  <a:pt x="1118" y="3604"/>
                </a:lnTo>
                <a:lnTo>
                  <a:pt x="1108" y="3547"/>
                </a:lnTo>
                <a:lnTo>
                  <a:pt x="1096" y="3491"/>
                </a:lnTo>
                <a:lnTo>
                  <a:pt x="1081" y="3434"/>
                </a:lnTo>
                <a:lnTo>
                  <a:pt x="1067" y="3377"/>
                </a:lnTo>
                <a:lnTo>
                  <a:pt x="1052" y="3319"/>
                </a:lnTo>
                <a:lnTo>
                  <a:pt x="1035" y="3261"/>
                </a:lnTo>
                <a:lnTo>
                  <a:pt x="1016" y="3203"/>
                </a:lnTo>
                <a:lnTo>
                  <a:pt x="997" y="3145"/>
                </a:lnTo>
                <a:lnTo>
                  <a:pt x="977" y="3086"/>
                </a:lnTo>
                <a:lnTo>
                  <a:pt x="958" y="3029"/>
                </a:lnTo>
                <a:lnTo>
                  <a:pt x="937" y="2970"/>
                </a:lnTo>
                <a:lnTo>
                  <a:pt x="914" y="2911"/>
                </a:lnTo>
                <a:lnTo>
                  <a:pt x="868" y="2796"/>
                </a:lnTo>
                <a:lnTo>
                  <a:pt x="820" y="2681"/>
                </a:lnTo>
                <a:lnTo>
                  <a:pt x="771" y="2570"/>
                </a:lnTo>
                <a:lnTo>
                  <a:pt x="721" y="2459"/>
                </a:lnTo>
                <a:lnTo>
                  <a:pt x="669" y="2353"/>
                </a:lnTo>
                <a:lnTo>
                  <a:pt x="618" y="2249"/>
                </a:lnTo>
                <a:lnTo>
                  <a:pt x="568" y="2150"/>
                </a:lnTo>
                <a:lnTo>
                  <a:pt x="567" y="2144"/>
                </a:lnTo>
                <a:lnTo>
                  <a:pt x="530" y="2075"/>
                </a:lnTo>
                <a:lnTo>
                  <a:pt x="515" y="2050"/>
                </a:lnTo>
                <a:lnTo>
                  <a:pt x="503" y="2024"/>
                </a:lnTo>
                <a:lnTo>
                  <a:pt x="491" y="1998"/>
                </a:lnTo>
                <a:lnTo>
                  <a:pt x="479" y="1972"/>
                </a:lnTo>
                <a:lnTo>
                  <a:pt x="468" y="1945"/>
                </a:lnTo>
                <a:lnTo>
                  <a:pt x="458" y="1918"/>
                </a:lnTo>
                <a:lnTo>
                  <a:pt x="449" y="1892"/>
                </a:lnTo>
                <a:lnTo>
                  <a:pt x="440" y="1864"/>
                </a:lnTo>
                <a:lnTo>
                  <a:pt x="431" y="1838"/>
                </a:lnTo>
                <a:lnTo>
                  <a:pt x="424" y="1810"/>
                </a:lnTo>
                <a:lnTo>
                  <a:pt x="418" y="1782"/>
                </a:lnTo>
                <a:lnTo>
                  <a:pt x="411" y="1754"/>
                </a:lnTo>
                <a:lnTo>
                  <a:pt x="406" y="1726"/>
                </a:lnTo>
                <a:lnTo>
                  <a:pt x="401" y="1697"/>
                </a:lnTo>
                <a:lnTo>
                  <a:pt x="398" y="1670"/>
                </a:lnTo>
                <a:lnTo>
                  <a:pt x="395" y="1641"/>
                </a:lnTo>
                <a:lnTo>
                  <a:pt x="389" y="1519"/>
                </a:lnTo>
                <a:lnTo>
                  <a:pt x="389" y="1492"/>
                </a:lnTo>
                <a:lnTo>
                  <a:pt x="390" y="1463"/>
                </a:lnTo>
                <a:lnTo>
                  <a:pt x="392" y="1435"/>
                </a:lnTo>
                <a:lnTo>
                  <a:pt x="395" y="1408"/>
                </a:lnTo>
                <a:lnTo>
                  <a:pt x="398" y="1380"/>
                </a:lnTo>
                <a:lnTo>
                  <a:pt x="402" y="1352"/>
                </a:lnTo>
                <a:lnTo>
                  <a:pt x="407" y="1325"/>
                </a:lnTo>
                <a:lnTo>
                  <a:pt x="412" y="1298"/>
                </a:lnTo>
                <a:lnTo>
                  <a:pt x="418" y="1270"/>
                </a:lnTo>
                <a:lnTo>
                  <a:pt x="424" y="1244"/>
                </a:lnTo>
                <a:lnTo>
                  <a:pt x="431" y="1217"/>
                </a:lnTo>
                <a:lnTo>
                  <a:pt x="439" y="1191"/>
                </a:lnTo>
                <a:lnTo>
                  <a:pt x="448" y="1165"/>
                </a:lnTo>
                <a:lnTo>
                  <a:pt x="457" y="1139"/>
                </a:lnTo>
                <a:lnTo>
                  <a:pt x="466" y="1113"/>
                </a:lnTo>
                <a:lnTo>
                  <a:pt x="476" y="1088"/>
                </a:lnTo>
                <a:lnTo>
                  <a:pt x="487" y="1063"/>
                </a:lnTo>
                <a:lnTo>
                  <a:pt x="499" y="1038"/>
                </a:lnTo>
                <a:lnTo>
                  <a:pt x="511" y="1013"/>
                </a:lnTo>
                <a:lnTo>
                  <a:pt x="524" y="989"/>
                </a:lnTo>
                <a:lnTo>
                  <a:pt x="537" y="965"/>
                </a:lnTo>
                <a:lnTo>
                  <a:pt x="551" y="941"/>
                </a:lnTo>
                <a:lnTo>
                  <a:pt x="565" y="918"/>
                </a:lnTo>
                <a:lnTo>
                  <a:pt x="580" y="895"/>
                </a:lnTo>
                <a:lnTo>
                  <a:pt x="596" y="871"/>
                </a:lnTo>
                <a:lnTo>
                  <a:pt x="612" y="849"/>
                </a:lnTo>
                <a:lnTo>
                  <a:pt x="629" y="827"/>
                </a:lnTo>
                <a:lnTo>
                  <a:pt x="647" y="806"/>
                </a:lnTo>
                <a:lnTo>
                  <a:pt x="664" y="784"/>
                </a:lnTo>
                <a:lnTo>
                  <a:pt x="683" y="763"/>
                </a:lnTo>
                <a:lnTo>
                  <a:pt x="702" y="743"/>
                </a:lnTo>
                <a:lnTo>
                  <a:pt x="722" y="723"/>
                </a:lnTo>
                <a:lnTo>
                  <a:pt x="743" y="703"/>
                </a:lnTo>
                <a:lnTo>
                  <a:pt x="764" y="683"/>
                </a:lnTo>
                <a:lnTo>
                  <a:pt x="785" y="665"/>
                </a:lnTo>
                <a:lnTo>
                  <a:pt x="806" y="647"/>
                </a:lnTo>
                <a:lnTo>
                  <a:pt x="828" y="629"/>
                </a:lnTo>
                <a:lnTo>
                  <a:pt x="850" y="611"/>
                </a:lnTo>
                <a:lnTo>
                  <a:pt x="874" y="596"/>
                </a:lnTo>
                <a:lnTo>
                  <a:pt x="896" y="579"/>
                </a:lnTo>
                <a:lnTo>
                  <a:pt x="920" y="565"/>
                </a:lnTo>
                <a:lnTo>
                  <a:pt x="943" y="550"/>
                </a:lnTo>
                <a:lnTo>
                  <a:pt x="968" y="536"/>
                </a:lnTo>
                <a:lnTo>
                  <a:pt x="992" y="523"/>
                </a:lnTo>
                <a:lnTo>
                  <a:pt x="1016" y="510"/>
                </a:lnTo>
                <a:lnTo>
                  <a:pt x="1041" y="498"/>
                </a:lnTo>
                <a:lnTo>
                  <a:pt x="1066" y="486"/>
                </a:lnTo>
                <a:lnTo>
                  <a:pt x="1091" y="475"/>
                </a:lnTo>
                <a:lnTo>
                  <a:pt x="1117" y="464"/>
                </a:lnTo>
                <a:lnTo>
                  <a:pt x="1143" y="456"/>
                </a:lnTo>
                <a:lnTo>
                  <a:pt x="1170" y="446"/>
                </a:lnTo>
                <a:lnTo>
                  <a:pt x="1195" y="438"/>
                </a:lnTo>
                <a:lnTo>
                  <a:pt x="1223" y="430"/>
                </a:lnTo>
                <a:lnTo>
                  <a:pt x="1250" y="423"/>
                </a:lnTo>
                <a:lnTo>
                  <a:pt x="1276" y="417"/>
                </a:lnTo>
                <a:lnTo>
                  <a:pt x="1304" y="411"/>
                </a:lnTo>
                <a:lnTo>
                  <a:pt x="1331" y="406"/>
                </a:lnTo>
                <a:lnTo>
                  <a:pt x="1359" y="401"/>
                </a:lnTo>
                <a:lnTo>
                  <a:pt x="1387" y="398"/>
                </a:lnTo>
                <a:lnTo>
                  <a:pt x="1414" y="395"/>
                </a:lnTo>
                <a:lnTo>
                  <a:pt x="1443" y="392"/>
                </a:lnTo>
                <a:lnTo>
                  <a:pt x="1471" y="390"/>
                </a:lnTo>
                <a:lnTo>
                  <a:pt x="1500" y="389"/>
                </a:lnTo>
                <a:lnTo>
                  <a:pt x="1527" y="389"/>
                </a:lnTo>
                <a:lnTo>
                  <a:pt x="1569" y="389"/>
                </a:lnTo>
                <a:lnTo>
                  <a:pt x="1610" y="391"/>
                </a:lnTo>
                <a:lnTo>
                  <a:pt x="1651" y="396"/>
                </a:lnTo>
                <a:lnTo>
                  <a:pt x="1691" y="400"/>
                </a:lnTo>
                <a:lnTo>
                  <a:pt x="1732" y="407"/>
                </a:lnTo>
                <a:lnTo>
                  <a:pt x="1771" y="415"/>
                </a:lnTo>
                <a:lnTo>
                  <a:pt x="1810" y="423"/>
                </a:lnTo>
                <a:lnTo>
                  <a:pt x="1849" y="435"/>
                </a:lnTo>
                <a:lnTo>
                  <a:pt x="1882" y="444"/>
                </a:lnTo>
                <a:lnTo>
                  <a:pt x="1917" y="457"/>
                </a:lnTo>
                <a:lnTo>
                  <a:pt x="1950" y="470"/>
                </a:lnTo>
                <a:lnTo>
                  <a:pt x="1983" y="483"/>
                </a:lnTo>
                <a:lnTo>
                  <a:pt x="2015" y="498"/>
                </a:lnTo>
                <a:lnTo>
                  <a:pt x="2047" y="514"/>
                </a:lnTo>
                <a:lnTo>
                  <a:pt x="2078" y="531"/>
                </a:lnTo>
                <a:lnTo>
                  <a:pt x="2109" y="548"/>
                </a:lnTo>
                <a:lnTo>
                  <a:pt x="2139" y="567"/>
                </a:lnTo>
                <a:lnTo>
                  <a:pt x="2169" y="586"/>
                </a:lnTo>
                <a:lnTo>
                  <a:pt x="2197" y="607"/>
                </a:lnTo>
                <a:lnTo>
                  <a:pt x="2226" y="628"/>
                </a:lnTo>
                <a:lnTo>
                  <a:pt x="2254" y="650"/>
                </a:lnTo>
                <a:lnTo>
                  <a:pt x="2281" y="673"/>
                </a:lnTo>
                <a:lnTo>
                  <a:pt x="2308" y="698"/>
                </a:lnTo>
                <a:lnTo>
                  <a:pt x="2333" y="723"/>
                </a:lnTo>
                <a:lnTo>
                  <a:pt x="2353" y="743"/>
                </a:lnTo>
                <a:lnTo>
                  <a:pt x="2372" y="763"/>
                </a:lnTo>
                <a:lnTo>
                  <a:pt x="2391" y="784"/>
                </a:lnTo>
                <a:lnTo>
                  <a:pt x="2409" y="806"/>
                </a:lnTo>
                <a:lnTo>
                  <a:pt x="2426" y="827"/>
                </a:lnTo>
                <a:lnTo>
                  <a:pt x="2443" y="849"/>
                </a:lnTo>
                <a:lnTo>
                  <a:pt x="2460" y="872"/>
                </a:lnTo>
                <a:lnTo>
                  <a:pt x="2475" y="895"/>
                </a:lnTo>
                <a:lnTo>
                  <a:pt x="2489" y="918"/>
                </a:lnTo>
                <a:lnTo>
                  <a:pt x="2505" y="941"/>
                </a:lnTo>
                <a:lnTo>
                  <a:pt x="2518" y="965"/>
                </a:lnTo>
                <a:lnTo>
                  <a:pt x="2531" y="989"/>
                </a:lnTo>
                <a:lnTo>
                  <a:pt x="2545" y="1013"/>
                </a:lnTo>
                <a:lnTo>
                  <a:pt x="2557" y="1038"/>
                </a:lnTo>
                <a:lnTo>
                  <a:pt x="2568" y="1063"/>
                </a:lnTo>
                <a:lnTo>
                  <a:pt x="2579" y="1088"/>
                </a:lnTo>
                <a:lnTo>
                  <a:pt x="2589" y="1113"/>
                </a:lnTo>
                <a:lnTo>
                  <a:pt x="2599" y="1139"/>
                </a:lnTo>
                <a:lnTo>
                  <a:pt x="2608" y="1164"/>
                </a:lnTo>
                <a:lnTo>
                  <a:pt x="2617" y="1191"/>
                </a:lnTo>
                <a:lnTo>
                  <a:pt x="2624" y="1217"/>
                </a:lnTo>
                <a:lnTo>
                  <a:pt x="2631" y="1244"/>
                </a:lnTo>
                <a:lnTo>
                  <a:pt x="2638" y="1270"/>
                </a:lnTo>
                <a:lnTo>
                  <a:pt x="2643" y="1297"/>
                </a:lnTo>
                <a:lnTo>
                  <a:pt x="2649" y="1325"/>
                </a:lnTo>
                <a:lnTo>
                  <a:pt x="2653" y="1352"/>
                </a:lnTo>
                <a:lnTo>
                  <a:pt x="2658" y="1379"/>
                </a:lnTo>
                <a:lnTo>
                  <a:pt x="2660" y="1406"/>
                </a:lnTo>
                <a:lnTo>
                  <a:pt x="2663" y="1435"/>
                </a:lnTo>
                <a:lnTo>
                  <a:pt x="2664" y="1463"/>
                </a:lnTo>
                <a:lnTo>
                  <a:pt x="2666" y="1491"/>
                </a:lnTo>
                <a:lnTo>
                  <a:pt x="2666" y="1519"/>
                </a:lnTo>
                <a:lnTo>
                  <a:pt x="2661" y="1641"/>
                </a:lnTo>
                <a:close/>
                <a:moveTo>
                  <a:pt x="907" y="4981"/>
                </a:moveTo>
                <a:lnTo>
                  <a:pt x="2149" y="4981"/>
                </a:lnTo>
                <a:lnTo>
                  <a:pt x="2149" y="4592"/>
                </a:lnTo>
                <a:lnTo>
                  <a:pt x="907" y="4592"/>
                </a:lnTo>
                <a:lnTo>
                  <a:pt x="907" y="4981"/>
                </a:lnTo>
                <a:close/>
                <a:moveTo>
                  <a:pt x="1177" y="5429"/>
                </a:moveTo>
                <a:lnTo>
                  <a:pt x="1879" y="5429"/>
                </a:lnTo>
                <a:lnTo>
                  <a:pt x="1879" y="5209"/>
                </a:lnTo>
                <a:lnTo>
                  <a:pt x="1177" y="5209"/>
                </a:lnTo>
                <a:lnTo>
                  <a:pt x="1177" y="5429"/>
                </a:lnTo>
                <a:close/>
              </a:path>
            </a:pathLst>
          </a:custGeom>
          <a:solidFill>
            <a:srgbClr val="1688C8"/>
          </a:solidFill>
          <a:ln>
            <a:noFill/>
          </a:ln>
        </p:spPr>
        <p:txBody>
          <a:bodyPr wrap="square" lIns="0" tIns="0" rIns="0" bIns="1152000" anchor="ctr">
            <a:noAutofit/>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3000" b="1" i="0" u="none" strike="noStrike" kern="0" cap="none" spc="0" normalizeH="0" baseline="0" noProof="0" dirty="0" smtClean="0">
              <a:ln>
                <a:noFill/>
              </a:ln>
              <a:solidFill>
                <a:srgbClr val="1688C8"/>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000" b="1" i="0" u="none" strike="noStrike" kern="0" cap="none" spc="0" normalizeH="0" baseline="0" noProof="0" dirty="0" smtClean="0">
                <a:ln>
                  <a:noFill/>
                </a:ln>
                <a:solidFill>
                  <a:srgbClr val="1688C8"/>
                </a:solidFill>
                <a:effectLst/>
                <a:uLnTx/>
                <a:uFillTx/>
                <a:latin typeface="微软雅黑" panose="020B0503020204020204" pitchFamily="34" charset="-122"/>
                <a:ea typeface="微软雅黑" panose="020B0503020204020204" pitchFamily="34" charset="-122"/>
              </a:rPr>
              <a:t>目</a:t>
            </a:r>
            <a:endParaRPr kumimoji="0" lang="en-US" altLang="zh-CN" sz="3000" b="1" i="0" u="none" strike="noStrike" kern="0" cap="none" spc="0" normalizeH="0" baseline="0" noProof="0" dirty="0" smtClean="0">
              <a:ln>
                <a:noFill/>
              </a:ln>
              <a:solidFill>
                <a:srgbClr val="1688C8"/>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000" b="1" i="0" u="none" strike="noStrike" kern="0" cap="none" spc="0" normalizeH="0" baseline="0" noProof="0" dirty="0" smtClean="0">
                <a:ln>
                  <a:noFill/>
                </a:ln>
                <a:solidFill>
                  <a:srgbClr val="1688C8"/>
                </a:solidFill>
                <a:effectLst/>
                <a:uLnTx/>
                <a:uFillTx/>
                <a:latin typeface="微软雅黑" panose="020B0503020204020204" pitchFamily="34" charset="-122"/>
                <a:ea typeface="微软雅黑" panose="020B0503020204020204" pitchFamily="34" charset="-122"/>
              </a:rPr>
              <a:t>录</a:t>
            </a:r>
            <a:endParaRPr kumimoji="0" lang="zh-CN" altLang="en-US" sz="3000" b="1" i="0" u="none" strike="noStrike" kern="0" cap="none" spc="0" normalizeH="0" baseline="0" noProof="0" dirty="0">
              <a:ln>
                <a:noFill/>
              </a:ln>
              <a:solidFill>
                <a:srgbClr val="1688C8"/>
              </a:solidFill>
              <a:effectLst/>
              <a:uLnTx/>
              <a:uFillTx/>
              <a:latin typeface="微软雅黑" panose="020B0503020204020204" pitchFamily="34" charset="-122"/>
              <a:ea typeface="微软雅黑" panose="020B0503020204020204" pitchFamily="34" charset="-122"/>
            </a:endParaRPr>
          </a:p>
        </p:txBody>
      </p:sp>
      <p:sp>
        <p:nvSpPr>
          <p:cNvPr id="25" name="MH_Others_13"/>
          <p:cNvSpPr txBox="1"/>
          <p:nvPr>
            <p:custDataLst>
              <p:tags r:id="rId2"/>
            </p:custDataLst>
          </p:nvPr>
        </p:nvSpPr>
        <p:spPr>
          <a:xfrm>
            <a:off x="1057857" y="123478"/>
            <a:ext cx="2578039" cy="535258"/>
          </a:xfrm>
          <a:prstGeom prst="rect">
            <a:avLst/>
          </a:prstGeom>
          <a:noFill/>
        </p:spPr>
        <p:txBody>
          <a:bodyPr wrap="square" rtlCol="0">
            <a:noAutofit/>
          </a:bodyPr>
          <a:lstStyle/>
          <a:p>
            <a:r>
              <a:rPr lang="en-US" altLang="zh-CN" sz="2800" b="1" dirty="0">
                <a:solidFill>
                  <a:srgbClr val="1688C8"/>
                </a:solidFill>
                <a:latin typeface="微软雅黑" panose="020B0503020204020204" pitchFamily="34" charset="-122"/>
                <a:ea typeface="微软雅黑" panose="020B0503020204020204" pitchFamily="34" charset="-122"/>
                <a:cs typeface="Arial" panose="020B0604020202020204" pitchFamily="34" charset="0"/>
              </a:rPr>
              <a:t>CONTENTS</a:t>
            </a:r>
            <a:endParaRPr lang="zh-CN" altLang="en-US" sz="2800" b="1" dirty="0">
              <a:solidFill>
                <a:srgbClr val="1688C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MH_Entry_1">
            <a:hlinkClick r:id="rId3" action="ppaction://hlinksldjump"/>
          </p:cNvPr>
          <p:cNvSpPr txBox="1"/>
          <p:nvPr>
            <p:custDataLst>
              <p:tags r:id="rId4"/>
            </p:custDataLst>
          </p:nvPr>
        </p:nvSpPr>
        <p:spPr>
          <a:xfrm>
            <a:off x="2627784" y="1494584"/>
            <a:ext cx="6192688" cy="544277"/>
          </a:xfrm>
          <a:prstGeom prst="rect">
            <a:avLst/>
          </a:prstGeom>
          <a:noFill/>
        </p:spPr>
        <p:txBody>
          <a:bodyPr wrap="square" lIns="0" tIns="0" rIns="0" bIns="0" rtlCol="0" anchor="ctr" anchorCtr="0">
            <a:noAutofit/>
          </a:bodyPr>
          <a:lstStyle/>
          <a:p>
            <a:r>
              <a:rPr lang="zh-CN" altLang="en-US" sz="2600" b="1" dirty="0" smtClean="0">
                <a:solidFill>
                  <a:schemeClr val="bg1">
                    <a:lumMod val="85000"/>
                  </a:schemeClr>
                </a:solidFill>
                <a:latin typeface="微软雅黑" panose="020B0503020204020204" pitchFamily="34" charset="-122"/>
                <a:ea typeface="微软雅黑" panose="020B0503020204020204" pitchFamily="34" charset="-122"/>
              </a:rPr>
              <a:t>新时期我国高等教育新部署</a:t>
            </a:r>
            <a:endParaRPr lang="zh-CN" altLang="en-US" sz="26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8" name="MH_Entry_3">
            <a:hlinkClick r:id="" action="ppaction://noaction"/>
          </p:cNvPr>
          <p:cNvSpPr txBox="1"/>
          <p:nvPr>
            <p:custDataLst>
              <p:tags r:id="rId5"/>
            </p:custDataLst>
          </p:nvPr>
        </p:nvSpPr>
        <p:spPr>
          <a:xfrm>
            <a:off x="2411760" y="2387513"/>
            <a:ext cx="6408712" cy="544277"/>
          </a:xfrm>
          <a:prstGeom prst="rect">
            <a:avLst/>
          </a:prstGeom>
          <a:noFill/>
        </p:spPr>
        <p:txBody>
          <a:bodyPr wrap="square" lIns="0" tIns="0" rIns="0" bIns="0" rtlCol="0" anchor="ctr" anchorCtr="0">
            <a:noAutofit/>
          </a:bodyPr>
          <a:lstStyle>
            <a:defPPr>
              <a:defRPr lang="zh-CN"/>
            </a:defPPr>
            <a:lvl1pPr>
              <a:defRPr sz="1600">
                <a:solidFill>
                  <a:srgbClr val="333333"/>
                </a:solidFill>
                <a:latin typeface="华文细黑" panose="02010600040101010101" pitchFamily="2" charset="-122"/>
                <a:ea typeface="华文细黑" panose="02010600040101010101" pitchFamily="2" charset="-122"/>
              </a:defRPr>
            </a:lvl1pPr>
          </a:lstStyle>
          <a:p>
            <a:r>
              <a:rPr lang="zh-CN" altLang="en-US" sz="2600" b="1" dirty="0" smtClean="0">
                <a:solidFill>
                  <a:schemeClr val="bg1">
                    <a:lumMod val="85000"/>
                  </a:schemeClr>
                </a:solidFill>
                <a:latin typeface="微软雅黑" panose="020B0503020204020204" pitchFamily="34" charset="-122"/>
                <a:ea typeface="微软雅黑" panose="020B0503020204020204" pitchFamily="34" charset="-122"/>
              </a:rPr>
              <a:t>“五位一体” 本科教育教学评估制度</a:t>
            </a:r>
            <a:endParaRPr lang="zh-CN" altLang="en-US" sz="2600" b="1" dirty="0" smtClean="0">
              <a:solidFill>
                <a:schemeClr val="bg1">
                  <a:lumMod val="85000"/>
                </a:schemeClr>
              </a:solidFill>
              <a:latin typeface="微软雅黑" panose="020B0503020204020204" pitchFamily="34" charset="-122"/>
              <a:ea typeface="微软雅黑" panose="020B0503020204020204" pitchFamily="34" charset="-122"/>
            </a:endParaRPr>
          </a:p>
        </p:txBody>
      </p:sp>
      <p:sp>
        <p:nvSpPr>
          <p:cNvPr id="19" name="MH_Number_1">
            <a:hlinkClick r:id="rId3" action="ppaction://hlinksldjump"/>
          </p:cNvPr>
          <p:cNvSpPr txBox="1"/>
          <p:nvPr>
            <p:custDataLst>
              <p:tags r:id="rId6"/>
            </p:custDataLst>
          </p:nvPr>
        </p:nvSpPr>
        <p:spPr>
          <a:xfrm>
            <a:off x="1648247" y="1561868"/>
            <a:ext cx="567169" cy="410393"/>
          </a:xfrm>
          <a:prstGeom prst="rect">
            <a:avLst/>
          </a:prstGeom>
          <a:noFill/>
        </p:spPr>
        <p:txBody>
          <a:bodyPr wrap="square" lIns="0" tIns="0" rIns="0" bIns="0" rtlCol="0" anchor="ctr" anchorCtr="0">
            <a:noAutofit/>
          </a:bodyPr>
          <a:lstStyle/>
          <a:p>
            <a:pPr algn="ctr"/>
            <a:r>
              <a:rPr lang="en-US" altLang="zh-CN" sz="3300" b="1" dirty="0" smtClean="0">
                <a:solidFill>
                  <a:schemeClr val="bg1">
                    <a:lumMod val="85000"/>
                  </a:schemeClr>
                </a:solidFill>
                <a:latin typeface="微软雅黑" panose="020B0503020204020204" pitchFamily="34" charset="-122"/>
                <a:ea typeface="微软雅黑" panose="020B0503020204020204" pitchFamily="34" charset="-122"/>
              </a:rPr>
              <a:t>01</a:t>
            </a:r>
            <a:endParaRPr lang="zh-CN" altLang="en-US" sz="33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20" name="MH_Number_2">
            <a:hlinkClick r:id="" action="ppaction://noaction"/>
          </p:cNvPr>
          <p:cNvSpPr txBox="1"/>
          <p:nvPr>
            <p:custDataLst>
              <p:tags r:id="rId7"/>
            </p:custDataLst>
          </p:nvPr>
        </p:nvSpPr>
        <p:spPr>
          <a:xfrm>
            <a:off x="1619672" y="2454456"/>
            <a:ext cx="567169" cy="410393"/>
          </a:xfrm>
          <a:prstGeom prst="rect">
            <a:avLst/>
          </a:prstGeom>
          <a:noFill/>
        </p:spPr>
        <p:txBody>
          <a:bodyPr wrap="square" lIns="0" tIns="0" rIns="0" bIns="0" rtlCol="0" anchor="ctr" anchorCtr="0">
            <a:noAutofit/>
          </a:bodyPr>
          <a:lstStyle>
            <a:defPPr>
              <a:defRPr lang="zh-CN"/>
            </a:defPPr>
            <a:lvl1pPr algn="ctr">
              <a:defRPr sz="2000">
                <a:solidFill>
                  <a:srgbClr val="00B0F0"/>
                </a:solidFill>
                <a:latin typeface="华文中宋" panose="02010600040101010101" pitchFamily="2" charset="-122"/>
                <a:ea typeface="华文中宋" panose="02010600040101010101" pitchFamily="2" charset="-122"/>
              </a:defRPr>
            </a:lvl1pPr>
          </a:lstStyle>
          <a:p>
            <a:r>
              <a:rPr lang="en-US" altLang="zh-CN" sz="3300" b="1" dirty="0" smtClean="0">
                <a:solidFill>
                  <a:schemeClr val="bg1">
                    <a:lumMod val="85000"/>
                  </a:schemeClr>
                </a:solidFill>
                <a:latin typeface="微软雅黑" panose="020B0503020204020204" pitchFamily="34" charset="-122"/>
                <a:ea typeface="微软雅黑" panose="020B0503020204020204" pitchFamily="34" charset="-122"/>
              </a:rPr>
              <a:t>02</a:t>
            </a:r>
            <a:endParaRPr lang="zh-CN" altLang="en-US" sz="3300" b="1" dirty="0">
              <a:solidFill>
                <a:schemeClr val="bg1">
                  <a:lumMod val="85000"/>
                </a:schemeClr>
              </a:solidFill>
              <a:latin typeface="微软雅黑" panose="020B0503020204020204" pitchFamily="34" charset="-122"/>
              <a:ea typeface="微软雅黑" panose="020B0503020204020204" pitchFamily="34" charset="-122"/>
            </a:endParaRPr>
          </a:p>
        </p:txBody>
      </p:sp>
      <p:cxnSp>
        <p:nvCxnSpPr>
          <p:cNvPr id="21" name="MH_Others_1"/>
          <p:cNvCxnSpPr/>
          <p:nvPr>
            <p:custDataLst>
              <p:tags r:id="rId8"/>
            </p:custDataLst>
          </p:nvPr>
        </p:nvCxnSpPr>
        <p:spPr>
          <a:xfrm>
            <a:off x="2339752" y="1679166"/>
            <a:ext cx="0" cy="240767"/>
          </a:xfrm>
          <a:prstGeom prst="line">
            <a:avLst/>
          </a:prstGeom>
          <a:noFill/>
          <a:ln w="25400" cap="flat" cmpd="sng" algn="ctr">
            <a:solidFill>
              <a:srgbClr val="D1D1D1"/>
            </a:solidFill>
            <a:prstDash val="solid"/>
            <a:miter lim="800000"/>
          </a:ln>
          <a:effectLst/>
        </p:spPr>
      </p:cxnSp>
      <p:cxnSp>
        <p:nvCxnSpPr>
          <p:cNvPr id="26" name="MH_Others_2"/>
          <p:cNvCxnSpPr/>
          <p:nvPr>
            <p:custDataLst>
              <p:tags r:id="rId9"/>
            </p:custDataLst>
          </p:nvPr>
        </p:nvCxnSpPr>
        <p:spPr>
          <a:xfrm>
            <a:off x="2339752" y="2572355"/>
            <a:ext cx="0" cy="240767"/>
          </a:xfrm>
          <a:prstGeom prst="line">
            <a:avLst/>
          </a:prstGeom>
          <a:noFill/>
          <a:ln w="25400" cap="flat" cmpd="sng" algn="ctr">
            <a:solidFill>
              <a:srgbClr val="D1D1D1"/>
            </a:solidFill>
            <a:prstDash val="solid"/>
            <a:miter lim="800000"/>
          </a:ln>
          <a:effectLst/>
        </p:spPr>
      </p:cxnSp>
      <p:sp>
        <p:nvSpPr>
          <p:cNvPr id="27" name="MH_Number_3">
            <a:hlinkClick r:id="" action="ppaction://noaction"/>
          </p:cNvPr>
          <p:cNvSpPr txBox="1"/>
          <p:nvPr>
            <p:custDataLst>
              <p:tags r:id="rId10"/>
            </p:custDataLst>
          </p:nvPr>
        </p:nvSpPr>
        <p:spPr>
          <a:xfrm>
            <a:off x="1619672" y="3281698"/>
            <a:ext cx="567169" cy="410393"/>
          </a:xfrm>
          <a:prstGeom prst="rect">
            <a:avLst/>
          </a:prstGeom>
          <a:noFill/>
        </p:spPr>
        <p:txBody>
          <a:bodyPr wrap="square" lIns="0" tIns="0" rIns="0" bIns="0" rtlCol="0" anchor="ctr" anchorCtr="0">
            <a:noAutofit/>
          </a:bodyPr>
          <a:lstStyle>
            <a:defPPr>
              <a:defRPr lang="zh-CN"/>
            </a:defPPr>
            <a:lvl1pPr algn="ctr">
              <a:defRPr sz="2000">
                <a:solidFill>
                  <a:srgbClr val="00B0F0"/>
                </a:solidFill>
                <a:latin typeface="华文中宋" panose="02010600040101010101" pitchFamily="2" charset="-122"/>
                <a:ea typeface="华文中宋" panose="02010600040101010101" pitchFamily="2" charset="-122"/>
              </a:defRPr>
            </a:lvl1pPr>
          </a:lstStyle>
          <a:p>
            <a:r>
              <a:rPr lang="en-US" altLang="zh-CN" sz="3300" b="1" dirty="0" smtClean="0">
                <a:solidFill>
                  <a:schemeClr val="tx1"/>
                </a:solidFill>
                <a:latin typeface="微软雅黑" panose="020B0503020204020204" pitchFamily="34" charset="-122"/>
                <a:ea typeface="微软雅黑" panose="020B0503020204020204" pitchFamily="34" charset="-122"/>
              </a:rPr>
              <a:t>03</a:t>
            </a:r>
            <a:endParaRPr lang="zh-CN" altLang="en-US" sz="3300" b="1" dirty="0">
              <a:solidFill>
                <a:schemeClr val="tx1"/>
              </a:solidFill>
              <a:latin typeface="微软雅黑" panose="020B0503020204020204" pitchFamily="34" charset="-122"/>
              <a:ea typeface="微软雅黑" panose="020B0503020204020204" pitchFamily="34" charset="-122"/>
            </a:endParaRPr>
          </a:p>
        </p:txBody>
      </p:sp>
      <p:cxnSp>
        <p:nvCxnSpPr>
          <p:cNvPr id="28" name="MH_Others_3"/>
          <p:cNvCxnSpPr/>
          <p:nvPr>
            <p:custDataLst>
              <p:tags r:id="rId11"/>
            </p:custDataLst>
          </p:nvPr>
        </p:nvCxnSpPr>
        <p:spPr>
          <a:xfrm>
            <a:off x="2339752" y="3400198"/>
            <a:ext cx="0" cy="240767"/>
          </a:xfrm>
          <a:prstGeom prst="line">
            <a:avLst/>
          </a:prstGeom>
          <a:noFill/>
          <a:ln w="25400" cap="flat" cmpd="sng" algn="ctr">
            <a:solidFill>
              <a:srgbClr val="D1D1D1"/>
            </a:solidFill>
            <a:prstDash val="solid"/>
            <a:miter lim="800000"/>
          </a:ln>
          <a:effectLst/>
        </p:spPr>
      </p:cxnSp>
      <p:sp>
        <p:nvSpPr>
          <p:cNvPr id="29" name="MH_Entry_3">
            <a:hlinkClick r:id="" action="ppaction://noaction"/>
          </p:cNvPr>
          <p:cNvSpPr txBox="1"/>
          <p:nvPr>
            <p:custDataLst>
              <p:tags r:id="rId12"/>
            </p:custDataLst>
          </p:nvPr>
        </p:nvSpPr>
        <p:spPr>
          <a:xfrm>
            <a:off x="2627784" y="3219822"/>
            <a:ext cx="6048672" cy="544277"/>
          </a:xfrm>
          <a:prstGeom prst="rect">
            <a:avLst/>
          </a:prstGeom>
          <a:noFill/>
        </p:spPr>
        <p:txBody>
          <a:bodyPr wrap="square" lIns="0" tIns="0" rIns="0" bIns="0" rtlCol="0" anchor="ctr" anchorCtr="0">
            <a:noAutofit/>
          </a:bodyPr>
          <a:lstStyle>
            <a:defPPr>
              <a:defRPr lang="zh-CN"/>
            </a:defPPr>
            <a:lvl1pPr>
              <a:defRPr sz="1600">
                <a:solidFill>
                  <a:srgbClr val="333333"/>
                </a:solidFill>
                <a:latin typeface="华文细黑" panose="02010600040101010101" pitchFamily="2" charset="-122"/>
                <a:ea typeface="华文细黑" panose="02010600040101010101" pitchFamily="2" charset="-122"/>
              </a:defRPr>
            </a:lvl1pPr>
          </a:lstStyle>
          <a:p>
            <a:r>
              <a:rPr lang="zh-CN" altLang="en-US" sz="2600" b="1" dirty="0" smtClean="0">
                <a:solidFill>
                  <a:srgbClr val="116797"/>
                </a:solidFill>
                <a:latin typeface="微软雅黑" panose="020B0503020204020204" pitchFamily="34" charset="-122"/>
                <a:ea typeface="微软雅黑" panose="020B0503020204020204" pitchFamily="34" charset="-122"/>
              </a:rPr>
              <a:t>以评促建，促进新建本科院校高质量发展</a:t>
            </a:r>
            <a:endParaRPr lang="zh-CN" altLang="en-US" sz="2600" b="1" dirty="0">
              <a:solidFill>
                <a:srgbClr val="11679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H_Others_2"/>
          <p:cNvSpPr/>
          <p:nvPr>
            <p:custDataLst>
              <p:tags r:id="rId1"/>
            </p:custDataLst>
          </p:nvPr>
        </p:nvSpPr>
        <p:spPr bwMode="auto">
          <a:xfrm>
            <a:off x="179512" y="1526425"/>
            <a:ext cx="1224136" cy="2341469"/>
          </a:xfrm>
          <a:custGeom>
            <a:avLst/>
            <a:gdLst>
              <a:gd name="T0" fmla="*/ 2147483646 w 3056"/>
              <a:gd name="T1" fmla="*/ 2147483646 h 5429"/>
              <a:gd name="T2" fmla="*/ 2147483646 w 3056"/>
              <a:gd name="T3" fmla="*/ 2147483646 h 5429"/>
              <a:gd name="T4" fmla="*/ 2147483646 w 3056"/>
              <a:gd name="T5" fmla="*/ 388832290 h 5429"/>
              <a:gd name="T6" fmla="*/ 2147483646 w 3056"/>
              <a:gd name="T7" fmla="*/ 345615213 h 5429"/>
              <a:gd name="T8" fmla="*/ 2147483646 w 3056"/>
              <a:gd name="T9" fmla="*/ 2147483646 h 5429"/>
              <a:gd name="T10" fmla="*/ 2147483646 w 3056"/>
              <a:gd name="T11" fmla="*/ 2147483646 h 5429"/>
              <a:gd name="T12" fmla="*/ 2147483646 w 3056"/>
              <a:gd name="T13" fmla="*/ 2147483646 h 5429"/>
              <a:gd name="T14" fmla="*/ 2147483646 w 3056"/>
              <a:gd name="T15" fmla="*/ 2147483646 h 5429"/>
              <a:gd name="T16" fmla="*/ 2147483646 w 3056"/>
              <a:gd name="T17" fmla="*/ 2147483646 h 5429"/>
              <a:gd name="T18" fmla="*/ 2147483646 w 3056"/>
              <a:gd name="T19" fmla="*/ 2147483646 h 5429"/>
              <a:gd name="T20" fmla="*/ 475747481 w 3056"/>
              <a:gd name="T21" fmla="*/ 2147483646 h 5429"/>
              <a:gd name="T22" fmla="*/ 432463999 w 3056"/>
              <a:gd name="T23" fmla="*/ 2147483646 h 5429"/>
              <a:gd name="T24" fmla="*/ 2147483646 w 3056"/>
              <a:gd name="T25" fmla="*/ 2147483646 h 5429"/>
              <a:gd name="T26" fmla="*/ 2147483646 w 3056"/>
              <a:gd name="T27" fmla="*/ 2147483646 h 5429"/>
              <a:gd name="T28" fmla="*/ 2147483646 w 3056"/>
              <a:gd name="T29" fmla="*/ 2147483646 h 5429"/>
              <a:gd name="T30" fmla="*/ 2147483646 w 3056"/>
              <a:gd name="T31" fmla="*/ 2147483646 h 5429"/>
              <a:gd name="T32" fmla="*/ 2147483646 w 3056"/>
              <a:gd name="T33" fmla="*/ 2147483646 h 5429"/>
              <a:gd name="T34" fmla="*/ 2147483646 w 3056"/>
              <a:gd name="T35" fmla="*/ 2147483646 h 5429"/>
              <a:gd name="T36" fmla="*/ 2147483646 w 3056"/>
              <a:gd name="T37" fmla="*/ 2147483646 h 5429"/>
              <a:gd name="T38" fmla="*/ 2147483646 w 3056"/>
              <a:gd name="T39" fmla="*/ 2147483646 h 5429"/>
              <a:gd name="T40" fmla="*/ 2147483646 w 3056"/>
              <a:gd name="T41" fmla="*/ 2147483646 h 5429"/>
              <a:gd name="T42" fmla="*/ 2147483646 w 3056"/>
              <a:gd name="T43" fmla="*/ 2147483646 h 5429"/>
              <a:gd name="T44" fmla="*/ 2147483646 w 3056"/>
              <a:gd name="T45" fmla="*/ 2147483646 h 5429"/>
              <a:gd name="T46" fmla="*/ 2147483646 w 3056"/>
              <a:gd name="T47" fmla="*/ 2147483646 h 5429"/>
              <a:gd name="T48" fmla="*/ 2147483646 w 3056"/>
              <a:gd name="T49" fmla="*/ 2147483646 h 5429"/>
              <a:gd name="T50" fmla="*/ 2147483646 w 3056"/>
              <a:gd name="T51" fmla="*/ 2147483646 h 5429"/>
              <a:gd name="T52" fmla="*/ 2147483646 w 3056"/>
              <a:gd name="T53" fmla="*/ 2147483646 h 5429"/>
              <a:gd name="T54" fmla="*/ 2147483646 w 3056"/>
              <a:gd name="T55" fmla="*/ 2147483646 h 5429"/>
              <a:gd name="T56" fmla="*/ 2147483646 w 3056"/>
              <a:gd name="T57" fmla="*/ 2147483646 h 5429"/>
              <a:gd name="T58" fmla="*/ 2147483646 w 3056"/>
              <a:gd name="T59" fmla="*/ 2147483646 h 5429"/>
              <a:gd name="T60" fmla="*/ 2147483646 w 3056"/>
              <a:gd name="T61" fmla="*/ 2147483646 h 5429"/>
              <a:gd name="T62" fmla="*/ 2147483646 w 3056"/>
              <a:gd name="T63" fmla="*/ 2147483646 h 5429"/>
              <a:gd name="T64" fmla="*/ 2147483646 w 3056"/>
              <a:gd name="T65" fmla="*/ 2147483646 h 5429"/>
              <a:gd name="T66" fmla="*/ 2147483646 w 3056"/>
              <a:gd name="T67" fmla="*/ 2147483646 h 5429"/>
              <a:gd name="T68" fmla="*/ 2147483646 w 3056"/>
              <a:gd name="T69" fmla="*/ 2147483646 h 5429"/>
              <a:gd name="T70" fmla="*/ 2147483646 w 3056"/>
              <a:gd name="T71" fmla="*/ 2147483646 h 5429"/>
              <a:gd name="T72" fmla="*/ 2147483646 w 3056"/>
              <a:gd name="T73" fmla="*/ 2147483646 h 5429"/>
              <a:gd name="T74" fmla="*/ 2147483646 w 3056"/>
              <a:gd name="T75" fmla="*/ 2147483646 h 5429"/>
              <a:gd name="T76" fmla="*/ 2147483646 w 3056"/>
              <a:gd name="T77" fmla="*/ 2147483646 h 5429"/>
              <a:gd name="T78" fmla="*/ 2147483646 w 3056"/>
              <a:gd name="T79" fmla="*/ 2147483646 h 5429"/>
              <a:gd name="T80" fmla="*/ 2147483646 w 3056"/>
              <a:gd name="T81" fmla="*/ 2147483646 h 5429"/>
              <a:gd name="T82" fmla="*/ 2147483646 w 3056"/>
              <a:gd name="T83" fmla="*/ 2147483646 h 5429"/>
              <a:gd name="T84" fmla="*/ 2147483646 w 3056"/>
              <a:gd name="T85" fmla="*/ 2147483646 h 5429"/>
              <a:gd name="T86" fmla="*/ 2147483646 w 3056"/>
              <a:gd name="T87" fmla="*/ 2147483646 h 5429"/>
              <a:gd name="T88" fmla="*/ 2147483646 w 3056"/>
              <a:gd name="T89" fmla="*/ 2147483646 h 5429"/>
              <a:gd name="T90" fmla="*/ 2147483646 w 3056"/>
              <a:gd name="T91" fmla="*/ 2147483646 h 5429"/>
              <a:gd name="T92" fmla="*/ 2147483646 w 3056"/>
              <a:gd name="T93" fmla="*/ 2147483646 h 5429"/>
              <a:gd name="T94" fmla="*/ 2147483646 w 3056"/>
              <a:gd name="T95" fmla="*/ 2147483646 h 5429"/>
              <a:gd name="T96" fmla="*/ 2147483646 w 3056"/>
              <a:gd name="T97" fmla="*/ 2147483646 h 5429"/>
              <a:gd name="T98" fmla="*/ 2147483646 w 3056"/>
              <a:gd name="T99" fmla="*/ 2147483646 h 5429"/>
              <a:gd name="T100" fmla="*/ 2147483646 w 3056"/>
              <a:gd name="T101" fmla="*/ 2147483646 h 5429"/>
              <a:gd name="T102" fmla="*/ 2147483646 w 3056"/>
              <a:gd name="T103" fmla="*/ 2147483646 h 5429"/>
              <a:gd name="T104" fmla="*/ 2147483646 w 3056"/>
              <a:gd name="T105" fmla="*/ 2147483646 h 5429"/>
              <a:gd name="T106" fmla="*/ 2147483646 w 3056"/>
              <a:gd name="T107" fmla="*/ 2147483646 h 5429"/>
              <a:gd name="T108" fmla="*/ 2147483646 w 3056"/>
              <a:gd name="T109" fmla="*/ 2147483646 h 5429"/>
              <a:gd name="T110" fmla="*/ 2147483646 w 3056"/>
              <a:gd name="T111" fmla="*/ 2147483646 h 5429"/>
              <a:gd name="T112" fmla="*/ 2147483646 w 3056"/>
              <a:gd name="T113" fmla="*/ 2147483646 h 5429"/>
              <a:gd name="T114" fmla="*/ 2147483646 w 3056"/>
              <a:gd name="T115" fmla="*/ 2147483646 h 5429"/>
              <a:gd name="T116" fmla="*/ 2147483646 w 3056"/>
              <a:gd name="T117" fmla="*/ 2147483646 h 5429"/>
              <a:gd name="T118" fmla="*/ 2147483646 w 3056"/>
              <a:gd name="T119" fmla="*/ 2147483646 h 5429"/>
              <a:gd name="T120" fmla="*/ 2147483646 w 3056"/>
              <a:gd name="T121" fmla="*/ 2147483646 h 54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56" h="5429">
                <a:moveTo>
                  <a:pt x="2609" y="448"/>
                </a:moveTo>
                <a:lnTo>
                  <a:pt x="2609" y="448"/>
                </a:lnTo>
                <a:lnTo>
                  <a:pt x="2575" y="415"/>
                </a:lnTo>
                <a:lnTo>
                  <a:pt x="2538" y="383"/>
                </a:lnTo>
                <a:lnTo>
                  <a:pt x="2503" y="352"/>
                </a:lnTo>
                <a:lnTo>
                  <a:pt x="2465" y="322"/>
                </a:lnTo>
                <a:lnTo>
                  <a:pt x="2426" y="293"/>
                </a:lnTo>
                <a:lnTo>
                  <a:pt x="2388" y="265"/>
                </a:lnTo>
                <a:lnTo>
                  <a:pt x="2348" y="239"/>
                </a:lnTo>
                <a:lnTo>
                  <a:pt x="2307" y="213"/>
                </a:lnTo>
                <a:lnTo>
                  <a:pt x="2266" y="190"/>
                </a:lnTo>
                <a:lnTo>
                  <a:pt x="2224" y="168"/>
                </a:lnTo>
                <a:lnTo>
                  <a:pt x="2182" y="146"/>
                </a:lnTo>
                <a:lnTo>
                  <a:pt x="2138" y="127"/>
                </a:lnTo>
                <a:lnTo>
                  <a:pt x="2095" y="108"/>
                </a:lnTo>
                <a:lnTo>
                  <a:pt x="2049" y="91"/>
                </a:lnTo>
                <a:lnTo>
                  <a:pt x="2005" y="75"/>
                </a:lnTo>
                <a:lnTo>
                  <a:pt x="1960" y="61"/>
                </a:lnTo>
                <a:lnTo>
                  <a:pt x="1907" y="46"/>
                </a:lnTo>
                <a:lnTo>
                  <a:pt x="1853" y="34"/>
                </a:lnTo>
                <a:lnTo>
                  <a:pt x="1800" y="24"/>
                </a:lnTo>
                <a:lnTo>
                  <a:pt x="1746" y="15"/>
                </a:lnTo>
                <a:lnTo>
                  <a:pt x="1692" y="9"/>
                </a:lnTo>
                <a:lnTo>
                  <a:pt x="1638" y="3"/>
                </a:lnTo>
                <a:lnTo>
                  <a:pt x="1582" y="1"/>
                </a:lnTo>
                <a:lnTo>
                  <a:pt x="1527" y="0"/>
                </a:lnTo>
                <a:lnTo>
                  <a:pt x="1490" y="0"/>
                </a:lnTo>
                <a:lnTo>
                  <a:pt x="1451" y="2"/>
                </a:lnTo>
                <a:lnTo>
                  <a:pt x="1413" y="4"/>
                </a:lnTo>
                <a:lnTo>
                  <a:pt x="1376" y="8"/>
                </a:lnTo>
                <a:lnTo>
                  <a:pt x="1338" y="11"/>
                </a:lnTo>
                <a:lnTo>
                  <a:pt x="1302" y="17"/>
                </a:lnTo>
                <a:lnTo>
                  <a:pt x="1264" y="22"/>
                </a:lnTo>
                <a:lnTo>
                  <a:pt x="1227" y="29"/>
                </a:lnTo>
                <a:lnTo>
                  <a:pt x="1191" y="36"/>
                </a:lnTo>
                <a:lnTo>
                  <a:pt x="1154" y="45"/>
                </a:lnTo>
                <a:lnTo>
                  <a:pt x="1118" y="55"/>
                </a:lnTo>
                <a:lnTo>
                  <a:pt x="1083" y="65"/>
                </a:lnTo>
                <a:lnTo>
                  <a:pt x="1047" y="76"/>
                </a:lnTo>
                <a:lnTo>
                  <a:pt x="1012" y="88"/>
                </a:lnTo>
                <a:lnTo>
                  <a:pt x="977" y="102"/>
                </a:lnTo>
                <a:lnTo>
                  <a:pt x="942" y="115"/>
                </a:lnTo>
                <a:lnTo>
                  <a:pt x="909" y="130"/>
                </a:lnTo>
                <a:lnTo>
                  <a:pt x="875" y="146"/>
                </a:lnTo>
                <a:lnTo>
                  <a:pt x="841" y="161"/>
                </a:lnTo>
                <a:lnTo>
                  <a:pt x="808" y="179"/>
                </a:lnTo>
                <a:lnTo>
                  <a:pt x="775" y="197"/>
                </a:lnTo>
                <a:lnTo>
                  <a:pt x="743" y="216"/>
                </a:lnTo>
                <a:lnTo>
                  <a:pt x="712" y="235"/>
                </a:lnTo>
                <a:lnTo>
                  <a:pt x="680" y="255"/>
                </a:lnTo>
                <a:lnTo>
                  <a:pt x="649" y="277"/>
                </a:lnTo>
                <a:lnTo>
                  <a:pt x="619" y="300"/>
                </a:lnTo>
                <a:lnTo>
                  <a:pt x="589" y="322"/>
                </a:lnTo>
                <a:lnTo>
                  <a:pt x="559" y="345"/>
                </a:lnTo>
                <a:lnTo>
                  <a:pt x="531" y="370"/>
                </a:lnTo>
                <a:lnTo>
                  <a:pt x="502" y="395"/>
                </a:lnTo>
                <a:lnTo>
                  <a:pt x="474" y="421"/>
                </a:lnTo>
                <a:lnTo>
                  <a:pt x="447" y="448"/>
                </a:lnTo>
                <a:lnTo>
                  <a:pt x="420" y="475"/>
                </a:lnTo>
                <a:lnTo>
                  <a:pt x="395" y="503"/>
                </a:lnTo>
                <a:lnTo>
                  <a:pt x="369" y="531"/>
                </a:lnTo>
                <a:lnTo>
                  <a:pt x="345" y="561"/>
                </a:lnTo>
                <a:lnTo>
                  <a:pt x="322" y="589"/>
                </a:lnTo>
                <a:lnTo>
                  <a:pt x="298" y="619"/>
                </a:lnTo>
                <a:lnTo>
                  <a:pt x="276" y="650"/>
                </a:lnTo>
                <a:lnTo>
                  <a:pt x="255" y="681"/>
                </a:lnTo>
                <a:lnTo>
                  <a:pt x="235" y="712"/>
                </a:lnTo>
                <a:lnTo>
                  <a:pt x="215" y="744"/>
                </a:lnTo>
                <a:lnTo>
                  <a:pt x="197" y="776"/>
                </a:lnTo>
                <a:lnTo>
                  <a:pt x="179" y="808"/>
                </a:lnTo>
                <a:lnTo>
                  <a:pt x="161" y="841"/>
                </a:lnTo>
                <a:lnTo>
                  <a:pt x="145" y="875"/>
                </a:lnTo>
                <a:lnTo>
                  <a:pt x="129" y="909"/>
                </a:lnTo>
                <a:lnTo>
                  <a:pt x="115" y="943"/>
                </a:lnTo>
                <a:lnTo>
                  <a:pt x="101" y="977"/>
                </a:lnTo>
                <a:lnTo>
                  <a:pt x="88" y="1012"/>
                </a:lnTo>
                <a:lnTo>
                  <a:pt x="76" y="1047"/>
                </a:lnTo>
                <a:lnTo>
                  <a:pt x="65" y="1082"/>
                </a:lnTo>
                <a:lnTo>
                  <a:pt x="55" y="1118"/>
                </a:lnTo>
                <a:lnTo>
                  <a:pt x="45" y="1154"/>
                </a:lnTo>
                <a:lnTo>
                  <a:pt x="36" y="1191"/>
                </a:lnTo>
                <a:lnTo>
                  <a:pt x="28" y="1227"/>
                </a:lnTo>
                <a:lnTo>
                  <a:pt x="22" y="1264"/>
                </a:lnTo>
                <a:lnTo>
                  <a:pt x="16" y="1301"/>
                </a:lnTo>
                <a:lnTo>
                  <a:pt x="11" y="1338"/>
                </a:lnTo>
                <a:lnTo>
                  <a:pt x="7" y="1376"/>
                </a:lnTo>
                <a:lnTo>
                  <a:pt x="4" y="1413"/>
                </a:lnTo>
                <a:lnTo>
                  <a:pt x="2" y="1452"/>
                </a:lnTo>
                <a:lnTo>
                  <a:pt x="0" y="1489"/>
                </a:lnTo>
                <a:lnTo>
                  <a:pt x="0" y="1527"/>
                </a:lnTo>
                <a:lnTo>
                  <a:pt x="6" y="1667"/>
                </a:lnTo>
                <a:lnTo>
                  <a:pt x="10" y="1707"/>
                </a:lnTo>
                <a:lnTo>
                  <a:pt x="15" y="1746"/>
                </a:lnTo>
                <a:lnTo>
                  <a:pt x="22" y="1785"/>
                </a:lnTo>
                <a:lnTo>
                  <a:pt x="28" y="1823"/>
                </a:lnTo>
                <a:lnTo>
                  <a:pt x="36" y="1862"/>
                </a:lnTo>
                <a:lnTo>
                  <a:pt x="45" y="1900"/>
                </a:lnTo>
                <a:lnTo>
                  <a:pt x="55" y="1937"/>
                </a:lnTo>
                <a:lnTo>
                  <a:pt x="66" y="1975"/>
                </a:lnTo>
                <a:lnTo>
                  <a:pt x="78" y="2012"/>
                </a:lnTo>
                <a:lnTo>
                  <a:pt x="92" y="2049"/>
                </a:lnTo>
                <a:lnTo>
                  <a:pt x="105" y="2085"/>
                </a:lnTo>
                <a:lnTo>
                  <a:pt x="119" y="2122"/>
                </a:lnTo>
                <a:lnTo>
                  <a:pt x="136" y="2157"/>
                </a:lnTo>
                <a:lnTo>
                  <a:pt x="152" y="2193"/>
                </a:lnTo>
                <a:lnTo>
                  <a:pt x="170" y="2228"/>
                </a:lnTo>
                <a:lnTo>
                  <a:pt x="189" y="2262"/>
                </a:lnTo>
                <a:lnTo>
                  <a:pt x="195" y="2277"/>
                </a:lnTo>
                <a:lnTo>
                  <a:pt x="213" y="2312"/>
                </a:lnTo>
                <a:lnTo>
                  <a:pt x="242" y="2366"/>
                </a:lnTo>
                <a:lnTo>
                  <a:pt x="278" y="2439"/>
                </a:lnTo>
                <a:lnTo>
                  <a:pt x="323" y="2528"/>
                </a:lnTo>
                <a:lnTo>
                  <a:pt x="371" y="2631"/>
                </a:lnTo>
                <a:lnTo>
                  <a:pt x="422" y="2743"/>
                </a:lnTo>
                <a:lnTo>
                  <a:pt x="450" y="2804"/>
                </a:lnTo>
                <a:lnTo>
                  <a:pt x="476" y="2867"/>
                </a:lnTo>
                <a:lnTo>
                  <a:pt x="503" y="2931"/>
                </a:lnTo>
                <a:lnTo>
                  <a:pt x="530" y="2998"/>
                </a:lnTo>
                <a:lnTo>
                  <a:pt x="556" y="3065"/>
                </a:lnTo>
                <a:lnTo>
                  <a:pt x="582" y="3134"/>
                </a:lnTo>
                <a:lnTo>
                  <a:pt x="607" y="3202"/>
                </a:lnTo>
                <a:lnTo>
                  <a:pt x="630" y="3273"/>
                </a:lnTo>
                <a:lnTo>
                  <a:pt x="653" y="3343"/>
                </a:lnTo>
                <a:lnTo>
                  <a:pt x="674" y="3413"/>
                </a:lnTo>
                <a:lnTo>
                  <a:pt x="693" y="3483"/>
                </a:lnTo>
                <a:lnTo>
                  <a:pt x="711" y="3553"/>
                </a:lnTo>
                <a:lnTo>
                  <a:pt x="726" y="3621"/>
                </a:lnTo>
                <a:lnTo>
                  <a:pt x="739" y="3690"/>
                </a:lnTo>
                <a:lnTo>
                  <a:pt x="750" y="3756"/>
                </a:lnTo>
                <a:lnTo>
                  <a:pt x="754" y="3788"/>
                </a:lnTo>
                <a:lnTo>
                  <a:pt x="757" y="3822"/>
                </a:lnTo>
                <a:lnTo>
                  <a:pt x="760" y="3854"/>
                </a:lnTo>
                <a:lnTo>
                  <a:pt x="762" y="3885"/>
                </a:lnTo>
                <a:lnTo>
                  <a:pt x="763" y="3915"/>
                </a:lnTo>
                <a:lnTo>
                  <a:pt x="764" y="3946"/>
                </a:lnTo>
                <a:lnTo>
                  <a:pt x="783" y="4137"/>
                </a:lnTo>
                <a:lnTo>
                  <a:pt x="789" y="4160"/>
                </a:lnTo>
                <a:lnTo>
                  <a:pt x="796" y="4181"/>
                </a:lnTo>
                <a:lnTo>
                  <a:pt x="804" y="4202"/>
                </a:lnTo>
                <a:lnTo>
                  <a:pt x="813" y="4220"/>
                </a:lnTo>
                <a:lnTo>
                  <a:pt x="823" y="4237"/>
                </a:lnTo>
                <a:lnTo>
                  <a:pt x="833" y="4253"/>
                </a:lnTo>
                <a:lnTo>
                  <a:pt x="844" y="4267"/>
                </a:lnTo>
                <a:lnTo>
                  <a:pt x="855" y="4280"/>
                </a:lnTo>
                <a:lnTo>
                  <a:pt x="867" y="4291"/>
                </a:lnTo>
                <a:lnTo>
                  <a:pt x="880" y="4301"/>
                </a:lnTo>
                <a:lnTo>
                  <a:pt x="895" y="4309"/>
                </a:lnTo>
                <a:lnTo>
                  <a:pt x="909" y="4316"/>
                </a:lnTo>
                <a:lnTo>
                  <a:pt x="924" y="4321"/>
                </a:lnTo>
                <a:lnTo>
                  <a:pt x="941" y="4325"/>
                </a:lnTo>
                <a:lnTo>
                  <a:pt x="959" y="4328"/>
                </a:lnTo>
                <a:lnTo>
                  <a:pt x="976" y="4328"/>
                </a:lnTo>
                <a:lnTo>
                  <a:pt x="2079" y="4328"/>
                </a:lnTo>
                <a:lnTo>
                  <a:pt x="2097" y="4328"/>
                </a:lnTo>
                <a:lnTo>
                  <a:pt x="2114" y="4325"/>
                </a:lnTo>
                <a:lnTo>
                  <a:pt x="2130" y="4321"/>
                </a:lnTo>
                <a:lnTo>
                  <a:pt x="2145" y="4316"/>
                </a:lnTo>
                <a:lnTo>
                  <a:pt x="2161" y="4309"/>
                </a:lnTo>
                <a:lnTo>
                  <a:pt x="2174" y="4301"/>
                </a:lnTo>
                <a:lnTo>
                  <a:pt x="2187" y="4291"/>
                </a:lnTo>
                <a:lnTo>
                  <a:pt x="2201" y="4280"/>
                </a:lnTo>
                <a:lnTo>
                  <a:pt x="2212" y="4267"/>
                </a:lnTo>
                <a:lnTo>
                  <a:pt x="2223" y="4253"/>
                </a:lnTo>
                <a:lnTo>
                  <a:pt x="2233" y="4237"/>
                </a:lnTo>
                <a:lnTo>
                  <a:pt x="2243" y="4220"/>
                </a:lnTo>
                <a:lnTo>
                  <a:pt x="2251" y="4202"/>
                </a:lnTo>
                <a:lnTo>
                  <a:pt x="2259" y="4181"/>
                </a:lnTo>
                <a:lnTo>
                  <a:pt x="2266" y="4160"/>
                </a:lnTo>
                <a:lnTo>
                  <a:pt x="2272" y="4137"/>
                </a:lnTo>
                <a:lnTo>
                  <a:pt x="2291" y="3946"/>
                </a:lnTo>
                <a:lnTo>
                  <a:pt x="2293" y="3915"/>
                </a:lnTo>
                <a:lnTo>
                  <a:pt x="2294" y="3885"/>
                </a:lnTo>
                <a:lnTo>
                  <a:pt x="2295" y="3854"/>
                </a:lnTo>
                <a:lnTo>
                  <a:pt x="2298" y="3822"/>
                </a:lnTo>
                <a:lnTo>
                  <a:pt x="2301" y="3788"/>
                </a:lnTo>
                <a:lnTo>
                  <a:pt x="2306" y="3756"/>
                </a:lnTo>
                <a:lnTo>
                  <a:pt x="2316" y="3690"/>
                </a:lnTo>
                <a:lnTo>
                  <a:pt x="2329" y="3621"/>
                </a:lnTo>
                <a:lnTo>
                  <a:pt x="2345" y="3553"/>
                </a:lnTo>
                <a:lnTo>
                  <a:pt x="2362" y="3483"/>
                </a:lnTo>
                <a:lnTo>
                  <a:pt x="2381" y="3413"/>
                </a:lnTo>
                <a:lnTo>
                  <a:pt x="2402" y="3343"/>
                </a:lnTo>
                <a:lnTo>
                  <a:pt x="2425" y="3273"/>
                </a:lnTo>
                <a:lnTo>
                  <a:pt x="2449" y="3202"/>
                </a:lnTo>
                <a:lnTo>
                  <a:pt x="2474" y="3134"/>
                </a:lnTo>
                <a:lnTo>
                  <a:pt x="2499" y="3065"/>
                </a:lnTo>
                <a:lnTo>
                  <a:pt x="2526" y="2998"/>
                </a:lnTo>
                <a:lnTo>
                  <a:pt x="2552" y="2931"/>
                </a:lnTo>
                <a:lnTo>
                  <a:pt x="2579" y="2867"/>
                </a:lnTo>
                <a:lnTo>
                  <a:pt x="2607" y="2804"/>
                </a:lnTo>
                <a:lnTo>
                  <a:pt x="2633" y="2743"/>
                </a:lnTo>
                <a:lnTo>
                  <a:pt x="2685" y="2631"/>
                </a:lnTo>
                <a:lnTo>
                  <a:pt x="2735" y="2528"/>
                </a:lnTo>
                <a:lnTo>
                  <a:pt x="2778" y="2439"/>
                </a:lnTo>
                <a:lnTo>
                  <a:pt x="2816" y="2366"/>
                </a:lnTo>
                <a:lnTo>
                  <a:pt x="2846" y="2312"/>
                </a:lnTo>
                <a:lnTo>
                  <a:pt x="2872" y="2262"/>
                </a:lnTo>
                <a:lnTo>
                  <a:pt x="2890" y="2228"/>
                </a:lnTo>
                <a:lnTo>
                  <a:pt x="2906" y="2193"/>
                </a:lnTo>
                <a:lnTo>
                  <a:pt x="2923" y="2157"/>
                </a:lnTo>
                <a:lnTo>
                  <a:pt x="2937" y="2122"/>
                </a:lnTo>
                <a:lnTo>
                  <a:pt x="2952" y="2085"/>
                </a:lnTo>
                <a:lnTo>
                  <a:pt x="2965" y="2049"/>
                </a:lnTo>
                <a:lnTo>
                  <a:pt x="2978" y="2012"/>
                </a:lnTo>
                <a:lnTo>
                  <a:pt x="2989" y="1975"/>
                </a:lnTo>
                <a:lnTo>
                  <a:pt x="3000" y="1937"/>
                </a:lnTo>
                <a:lnTo>
                  <a:pt x="3010" y="1900"/>
                </a:lnTo>
                <a:lnTo>
                  <a:pt x="3019" y="1862"/>
                </a:lnTo>
                <a:lnTo>
                  <a:pt x="3027" y="1823"/>
                </a:lnTo>
                <a:lnTo>
                  <a:pt x="3034" y="1785"/>
                </a:lnTo>
                <a:lnTo>
                  <a:pt x="3040" y="1746"/>
                </a:lnTo>
                <a:lnTo>
                  <a:pt x="3045" y="1707"/>
                </a:lnTo>
                <a:lnTo>
                  <a:pt x="3049" y="1667"/>
                </a:lnTo>
                <a:lnTo>
                  <a:pt x="3056" y="1527"/>
                </a:lnTo>
                <a:lnTo>
                  <a:pt x="3055" y="1489"/>
                </a:lnTo>
                <a:lnTo>
                  <a:pt x="3054" y="1452"/>
                </a:lnTo>
                <a:lnTo>
                  <a:pt x="3051" y="1413"/>
                </a:lnTo>
                <a:lnTo>
                  <a:pt x="3048" y="1376"/>
                </a:lnTo>
                <a:lnTo>
                  <a:pt x="3044" y="1338"/>
                </a:lnTo>
                <a:lnTo>
                  <a:pt x="3039" y="1301"/>
                </a:lnTo>
                <a:lnTo>
                  <a:pt x="3034" y="1264"/>
                </a:lnTo>
                <a:lnTo>
                  <a:pt x="3026" y="1227"/>
                </a:lnTo>
                <a:lnTo>
                  <a:pt x="3018" y="1191"/>
                </a:lnTo>
                <a:lnTo>
                  <a:pt x="3010" y="1154"/>
                </a:lnTo>
                <a:lnTo>
                  <a:pt x="3000" y="1118"/>
                </a:lnTo>
                <a:lnTo>
                  <a:pt x="2990" y="1082"/>
                </a:lnTo>
                <a:lnTo>
                  <a:pt x="2979" y="1047"/>
                </a:lnTo>
                <a:lnTo>
                  <a:pt x="2967" y="1012"/>
                </a:lnTo>
                <a:lnTo>
                  <a:pt x="2954" y="977"/>
                </a:lnTo>
                <a:lnTo>
                  <a:pt x="2941" y="943"/>
                </a:lnTo>
                <a:lnTo>
                  <a:pt x="2925" y="909"/>
                </a:lnTo>
                <a:lnTo>
                  <a:pt x="2910" y="875"/>
                </a:lnTo>
                <a:lnTo>
                  <a:pt x="2894" y="841"/>
                </a:lnTo>
                <a:lnTo>
                  <a:pt x="2877" y="808"/>
                </a:lnTo>
                <a:lnTo>
                  <a:pt x="2859" y="776"/>
                </a:lnTo>
                <a:lnTo>
                  <a:pt x="2840" y="744"/>
                </a:lnTo>
                <a:lnTo>
                  <a:pt x="2820" y="712"/>
                </a:lnTo>
                <a:lnTo>
                  <a:pt x="2800" y="681"/>
                </a:lnTo>
                <a:lnTo>
                  <a:pt x="2779" y="650"/>
                </a:lnTo>
                <a:lnTo>
                  <a:pt x="2757" y="619"/>
                </a:lnTo>
                <a:lnTo>
                  <a:pt x="2734" y="589"/>
                </a:lnTo>
                <a:lnTo>
                  <a:pt x="2711" y="561"/>
                </a:lnTo>
                <a:lnTo>
                  <a:pt x="2686" y="531"/>
                </a:lnTo>
                <a:lnTo>
                  <a:pt x="2661" y="503"/>
                </a:lnTo>
                <a:lnTo>
                  <a:pt x="2635" y="475"/>
                </a:lnTo>
                <a:lnTo>
                  <a:pt x="2609" y="448"/>
                </a:lnTo>
                <a:close/>
                <a:moveTo>
                  <a:pt x="2661" y="1641"/>
                </a:moveTo>
                <a:lnTo>
                  <a:pt x="2661" y="1641"/>
                </a:lnTo>
                <a:lnTo>
                  <a:pt x="2658" y="1669"/>
                </a:lnTo>
                <a:lnTo>
                  <a:pt x="2654" y="1697"/>
                </a:lnTo>
                <a:lnTo>
                  <a:pt x="2650" y="1725"/>
                </a:lnTo>
                <a:lnTo>
                  <a:pt x="2644" y="1753"/>
                </a:lnTo>
                <a:lnTo>
                  <a:pt x="2639" y="1781"/>
                </a:lnTo>
                <a:lnTo>
                  <a:pt x="2632" y="1809"/>
                </a:lnTo>
                <a:lnTo>
                  <a:pt x="2624" y="1837"/>
                </a:lnTo>
                <a:lnTo>
                  <a:pt x="2617" y="1863"/>
                </a:lnTo>
                <a:lnTo>
                  <a:pt x="2608" y="1891"/>
                </a:lnTo>
                <a:lnTo>
                  <a:pt x="2599" y="1918"/>
                </a:lnTo>
                <a:lnTo>
                  <a:pt x="2589" y="1945"/>
                </a:lnTo>
                <a:lnTo>
                  <a:pt x="2579" y="1972"/>
                </a:lnTo>
                <a:lnTo>
                  <a:pt x="2567" y="1998"/>
                </a:lnTo>
                <a:lnTo>
                  <a:pt x="2556" y="2025"/>
                </a:lnTo>
                <a:lnTo>
                  <a:pt x="2543" y="2051"/>
                </a:lnTo>
                <a:lnTo>
                  <a:pt x="2529" y="2078"/>
                </a:lnTo>
                <a:lnTo>
                  <a:pt x="2485" y="2158"/>
                </a:lnTo>
                <a:lnTo>
                  <a:pt x="2450" y="2227"/>
                </a:lnTo>
                <a:lnTo>
                  <a:pt x="2408" y="2311"/>
                </a:lnTo>
                <a:lnTo>
                  <a:pt x="2359" y="2409"/>
                </a:lnTo>
                <a:lnTo>
                  <a:pt x="2307" y="2519"/>
                </a:lnTo>
                <a:lnTo>
                  <a:pt x="2253" y="2641"/>
                </a:lnTo>
                <a:lnTo>
                  <a:pt x="2225" y="2705"/>
                </a:lnTo>
                <a:lnTo>
                  <a:pt x="2197" y="2771"/>
                </a:lnTo>
                <a:lnTo>
                  <a:pt x="2170" y="2838"/>
                </a:lnTo>
                <a:lnTo>
                  <a:pt x="2142" y="2908"/>
                </a:lnTo>
                <a:lnTo>
                  <a:pt x="2116" y="2979"/>
                </a:lnTo>
                <a:lnTo>
                  <a:pt x="2090" y="3051"/>
                </a:lnTo>
                <a:lnTo>
                  <a:pt x="2065" y="3124"/>
                </a:lnTo>
                <a:lnTo>
                  <a:pt x="2040" y="3198"/>
                </a:lnTo>
                <a:lnTo>
                  <a:pt x="2018" y="3272"/>
                </a:lnTo>
                <a:lnTo>
                  <a:pt x="1996" y="3346"/>
                </a:lnTo>
                <a:lnTo>
                  <a:pt x="1977" y="3420"/>
                </a:lnTo>
                <a:lnTo>
                  <a:pt x="1960" y="3494"/>
                </a:lnTo>
                <a:lnTo>
                  <a:pt x="1944" y="3568"/>
                </a:lnTo>
                <a:lnTo>
                  <a:pt x="1930" y="3641"/>
                </a:lnTo>
                <a:lnTo>
                  <a:pt x="1919" y="3714"/>
                </a:lnTo>
                <a:lnTo>
                  <a:pt x="1911" y="3785"/>
                </a:lnTo>
                <a:lnTo>
                  <a:pt x="1908" y="3820"/>
                </a:lnTo>
                <a:lnTo>
                  <a:pt x="1905" y="3856"/>
                </a:lnTo>
                <a:lnTo>
                  <a:pt x="1903" y="3890"/>
                </a:lnTo>
                <a:lnTo>
                  <a:pt x="1902" y="3924"/>
                </a:lnTo>
                <a:lnTo>
                  <a:pt x="1901" y="3939"/>
                </a:lnTo>
                <a:lnTo>
                  <a:pt x="1722" y="3939"/>
                </a:lnTo>
                <a:lnTo>
                  <a:pt x="1722" y="3230"/>
                </a:lnTo>
                <a:lnTo>
                  <a:pt x="1333" y="3230"/>
                </a:lnTo>
                <a:lnTo>
                  <a:pt x="1333" y="3939"/>
                </a:lnTo>
                <a:lnTo>
                  <a:pt x="1154" y="3939"/>
                </a:lnTo>
                <a:lnTo>
                  <a:pt x="1152" y="3924"/>
                </a:lnTo>
                <a:lnTo>
                  <a:pt x="1151" y="3873"/>
                </a:lnTo>
                <a:lnTo>
                  <a:pt x="1148" y="3820"/>
                </a:lnTo>
                <a:lnTo>
                  <a:pt x="1142" y="3767"/>
                </a:lnTo>
                <a:lnTo>
                  <a:pt x="1136" y="3714"/>
                </a:lnTo>
                <a:lnTo>
                  <a:pt x="1128" y="3659"/>
                </a:lnTo>
                <a:lnTo>
                  <a:pt x="1118" y="3604"/>
                </a:lnTo>
                <a:lnTo>
                  <a:pt x="1108" y="3547"/>
                </a:lnTo>
                <a:lnTo>
                  <a:pt x="1096" y="3491"/>
                </a:lnTo>
                <a:lnTo>
                  <a:pt x="1081" y="3434"/>
                </a:lnTo>
                <a:lnTo>
                  <a:pt x="1067" y="3377"/>
                </a:lnTo>
                <a:lnTo>
                  <a:pt x="1052" y="3319"/>
                </a:lnTo>
                <a:lnTo>
                  <a:pt x="1035" y="3261"/>
                </a:lnTo>
                <a:lnTo>
                  <a:pt x="1016" y="3203"/>
                </a:lnTo>
                <a:lnTo>
                  <a:pt x="997" y="3145"/>
                </a:lnTo>
                <a:lnTo>
                  <a:pt x="977" y="3086"/>
                </a:lnTo>
                <a:lnTo>
                  <a:pt x="958" y="3029"/>
                </a:lnTo>
                <a:lnTo>
                  <a:pt x="937" y="2970"/>
                </a:lnTo>
                <a:lnTo>
                  <a:pt x="914" y="2911"/>
                </a:lnTo>
                <a:lnTo>
                  <a:pt x="868" y="2796"/>
                </a:lnTo>
                <a:lnTo>
                  <a:pt x="820" y="2681"/>
                </a:lnTo>
                <a:lnTo>
                  <a:pt x="771" y="2570"/>
                </a:lnTo>
                <a:lnTo>
                  <a:pt x="721" y="2459"/>
                </a:lnTo>
                <a:lnTo>
                  <a:pt x="669" y="2353"/>
                </a:lnTo>
                <a:lnTo>
                  <a:pt x="618" y="2249"/>
                </a:lnTo>
                <a:lnTo>
                  <a:pt x="568" y="2150"/>
                </a:lnTo>
                <a:lnTo>
                  <a:pt x="567" y="2144"/>
                </a:lnTo>
                <a:lnTo>
                  <a:pt x="530" y="2075"/>
                </a:lnTo>
                <a:lnTo>
                  <a:pt x="515" y="2050"/>
                </a:lnTo>
                <a:lnTo>
                  <a:pt x="503" y="2024"/>
                </a:lnTo>
                <a:lnTo>
                  <a:pt x="491" y="1998"/>
                </a:lnTo>
                <a:lnTo>
                  <a:pt x="479" y="1972"/>
                </a:lnTo>
                <a:lnTo>
                  <a:pt x="468" y="1945"/>
                </a:lnTo>
                <a:lnTo>
                  <a:pt x="458" y="1918"/>
                </a:lnTo>
                <a:lnTo>
                  <a:pt x="449" y="1892"/>
                </a:lnTo>
                <a:lnTo>
                  <a:pt x="440" y="1864"/>
                </a:lnTo>
                <a:lnTo>
                  <a:pt x="431" y="1838"/>
                </a:lnTo>
                <a:lnTo>
                  <a:pt x="424" y="1810"/>
                </a:lnTo>
                <a:lnTo>
                  <a:pt x="418" y="1782"/>
                </a:lnTo>
                <a:lnTo>
                  <a:pt x="411" y="1754"/>
                </a:lnTo>
                <a:lnTo>
                  <a:pt x="406" y="1726"/>
                </a:lnTo>
                <a:lnTo>
                  <a:pt x="401" y="1697"/>
                </a:lnTo>
                <a:lnTo>
                  <a:pt x="398" y="1670"/>
                </a:lnTo>
                <a:lnTo>
                  <a:pt x="395" y="1641"/>
                </a:lnTo>
                <a:lnTo>
                  <a:pt x="389" y="1519"/>
                </a:lnTo>
                <a:lnTo>
                  <a:pt x="389" y="1492"/>
                </a:lnTo>
                <a:lnTo>
                  <a:pt x="390" y="1463"/>
                </a:lnTo>
                <a:lnTo>
                  <a:pt x="392" y="1435"/>
                </a:lnTo>
                <a:lnTo>
                  <a:pt x="395" y="1408"/>
                </a:lnTo>
                <a:lnTo>
                  <a:pt x="398" y="1380"/>
                </a:lnTo>
                <a:lnTo>
                  <a:pt x="402" y="1352"/>
                </a:lnTo>
                <a:lnTo>
                  <a:pt x="407" y="1325"/>
                </a:lnTo>
                <a:lnTo>
                  <a:pt x="412" y="1298"/>
                </a:lnTo>
                <a:lnTo>
                  <a:pt x="418" y="1270"/>
                </a:lnTo>
                <a:lnTo>
                  <a:pt x="424" y="1244"/>
                </a:lnTo>
                <a:lnTo>
                  <a:pt x="431" y="1217"/>
                </a:lnTo>
                <a:lnTo>
                  <a:pt x="439" y="1191"/>
                </a:lnTo>
                <a:lnTo>
                  <a:pt x="448" y="1165"/>
                </a:lnTo>
                <a:lnTo>
                  <a:pt x="457" y="1139"/>
                </a:lnTo>
                <a:lnTo>
                  <a:pt x="466" y="1113"/>
                </a:lnTo>
                <a:lnTo>
                  <a:pt x="476" y="1088"/>
                </a:lnTo>
                <a:lnTo>
                  <a:pt x="487" y="1063"/>
                </a:lnTo>
                <a:lnTo>
                  <a:pt x="499" y="1038"/>
                </a:lnTo>
                <a:lnTo>
                  <a:pt x="511" y="1013"/>
                </a:lnTo>
                <a:lnTo>
                  <a:pt x="524" y="989"/>
                </a:lnTo>
                <a:lnTo>
                  <a:pt x="537" y="965"/>
                </a:lnTo>
                <a:lnTo>
                  <a:pt x="551" y="941"/>
                </a:lnTo>
                <a:lnTo>
                  <a:pt x="565" y="918"/>
                </a:lnTo>
                <a:lnTo>
                  <a:pt x="580" y="895"/>
                </a:lnTo>
                <a:lnTo>
                  <a:pt x="596" y="871"/>
                </a:lnTo>
                <a:lnTo>
                  <a:pt x="612" y="849"/>
                </a:lnTo>
                <a:lnTo>
                  <a:pt x="629" y="827"/>
                </a:lnTo>
                <a:lnTo>
                  <a:pt x="647" y="806"/>
                </a:lnTo>
                <a:lnTo>
                  <a:pt x="664" y="784"/>
                </a:lnTo>
                <a:lnTo>
                  <a:pt x="683" y="763"/>
                </a:lnTo>
                <a:lnTo>
                  <a:pt x="702" y="743"/>
                </a:lnTo>
                <a:lnTo>
                  <a:pt x="722" y="723"/>
                </a:lnTo>
                <a:lnTo>
                  <a:pt x="743" y="703"/>
                </a:lnTo>
                <a:lnTo>
                  <a:pt x="764" y="683"/>
                </a:lnTo>
                <a:lnTo>
                  <a:pt x="785" y="665"/>
                </a:lnTo>
                <a:lnTo>
                  <a:pt x="806" y="647"/>
                </a:lnTo>
                <a:lnTo>
                  <a:pt x="828" y="629"/>
                </a:lnTo>
                <a:lnTo>
                  <a:pt x="850" y="611"/>
                </a:lnTo>
                <a:lnTo>
                  <a:pt x="874" y="596"/>
                </a:lnTo>
                <a:lnTo>
                  <a:pt x="896" y="579"/>
                </a:lnTo>
                <a:lnTo>
                  <a:pt x="920" y="565"/>
                </a:lnTo>
                <a:lnTo>
                  <a:pt x="943" y="550"/>
                </a:lnTo>
                <a:lnTo>
                  <a:pt x="968" y="536"/>
                </a:lnTo>
                <a:lnTo>
                  <a:pt x="992" y="523"/>
                </a:lnTo>
                <a:lnTo>
                  <a:pt x="1016" y="510"/>
                </a:lnTo>
                <a:lnTo>
                  <a:pt x="1041" y="498"/>
                </a:lnTo>
                <a:lnTo>
                  <a:pt x="1066" y="486"/>
                </a:lnTo>
                <a:lnTo>
                  <a:pt x="1091" y="475"/>
                </a:lnTo>
                <a:lnTo>
                  <a:pt x="1117" y="464"/>
                </a:lnTo>
                <a:lnTo>
                  <a:pt x="1143" y="456"/>
                </a:lnTo>
                <a:lnTo>
                  <a:pt x="1170" y="446"/>
                </a:lnTo>
                <a:lnTo>
                  <a:pt x="1195" y="438"/>
                </a:lnTo>
                <a:lnTo>
                  <a:pt x="1223" y="430"/>
                </a:lnTo>
                <a:lnTo>
                  <a:pt x="1250" y="423"/>
                </a:lnTo>
                <a:lnTo>
                  <a:pt x="1276" y="417"/>
                </a:lnTo>
                <a:lnTo>
                  <a:pt x="1304" y="411"/>
                </a:lnTo>
                <a:lnTo>
                  <a:pt x="1331" y="406"/>
                </a:lnTo>
                <a:lnTo>
                  <a:pt x="1359" y="401"/>
                </a:lnTo>
                <a:lnTo>
                  <a:pt x="1387" y="398"/>
                </a:lnTo>
                <a:lnTo>
                  <a:pt x="1414" y="395"/>
                </a:lnTo>
                <a:lnTo>
                  <a:pt x="1443" y="392"/>
                </a:lnTo>
                <a:lnTo>
                  <a:pt x="1471" y="390"/>
                </a:lnTo>
                <a:lnTo>
                  <a:pt x="1500" y="389"/>
                </a:lnTo>
                <a:lnTo>
                  <a:pt x="1527" y="389"/>
                </a:lnTo>
                <a:lnTo>
                  <a:pt x="1569" y="389"/>
                </a:lnTo>
                <a:lnTo>
                  <a:pt x="1610" y="391"/>
                </a:lnTo>
                <a:lnTo>
                  <a:pt x="1651" y="396"/>
                </a:lnTo>
                <a:lnTo>
                  <a:pt x="1691" y="400"/>
                </a:lnTo>
                <a:lnTo>
                  <a:pt x="1732" y="407"/>
                </a:lnTo>
                <a:lnTo>
                  <a:pt x="1771" y="415"/>
                </a:lnTo>
                <a:lnTo>
                  <a:pt x="1810" y="423"/>
                </a:lnTo>
                <a:lnTo>
                  <a:pt x="1849" y="435"/>
                </a:lnTo>
                <a:lnTo>
                  <a:pt x="1882" y="444"/>
                </a:lnTo>
                <a:lnTo>
                  <a:pt x="1917" y="457"/>
                </a:lnTo>
                <a:lnTo>
                  <a:pt x="1950" y="470"/>
                </a:lnTo>
                <a:lnTo>
                  <a:pt x="1983" y="483"/>
                </a:lnTo>
                <a:lnTo>
                  <a:pt x="2015" y="498"/>
                </a:lnTo>
                <a:lnTo>
                  <a:pt x="2047" y="514"/>
                </a:lnTo>
                <a:lnTo>
                  <a:pt x="2078" y="531"/>
                </a:lnTo>
                <a:lnTo>
                  <a:pt x="2109" y="548"/>
                </a:lnTo>
                <a:lnTo>
                  <a:pt x="2139" y="567"/>
                </a:lnTo>
                <a:lnTo>
                  <a:pt x="2169" y="586"/>
                </a:lnTo>
                <a:lnTo>
                  <a:pt x="2197" y="607"/>
                </a:lnTo>
                <a:lnTo>
                  <a:pt x="2226" y="628"/>
                </a:lnTo>
                <a:lnTo>
                  <a:pt x="2254" y="650"/>
                </a:lnTo>
                <a:lnTo>
                  <a:pt x="2281" y="673"/>
                </a:lnTo>
                <a:lnTo>
                  <a:pt x="2308" y="698"/>
                </a:lnTo>
                <a:lnTo>
                  <a:pt x="2333" y="723"/>
                </a:lnTo>
                <a:lnTo>
                  <a:pt x="2353" y="743"/>
                </a:lnTo>
                <a:lnTo>
                  <a:pt x="2372" y="763"/>
                </a:lnTo>
                <a:lnTo>
                  <a:pt x="2391" y="784"/>
                </a:lnTo>
                <a:lnTo>
                  <a:pt x="2409" y="806"/>
                </a:lnTo>
                <a:lnTo>
                  <a:pt x="2426" y="827"/>
                </a:lnTo>
                <a:lnTo>
                  <a:pt x="2443" y="849"/>
                </a:lnTo>
                <a:lnTo>
                  <a:pt x="2460" y="872"/>
                </a:lnTo>
                <a:lnTo>
                  <a:pt x="2475" y="895"/>
                </a:lnTo>
                <a:lnTo>
                  <a:pt x="2489" y="918"/>
                </a:lnTo>
                <a:lnTo>
                  <a:pt x="2505" y="941"/>
                </a:lnTo>
                <a:lnTo>
                  <a:pt x="2518" y="965"/>
                </a:lnTo>
                <a:lnTo>
                  <a:pt x="2531" y="989"/>
                </a:lnTo>
                <a:lnTo>
                  <a:pt x="2545" y="1013"/>
                </a:lnTo>
                <a:lnTo>
                  <a:pt x="2557" y="1038"/>
                </a:lnTo>
                <a:lnTo>
                  <a:pt x="2568" y="1063"/>
                </a:lnTo>
                <a:lnTo>
                  <a:pt x="2579" y="1088"/>
                </a:lnTo>
                <a:lnTo>
                  <a:pt x="2589" y="1113"/>
                </a:lnTo>
                <a:lnTo>
                  <a:pt x="2599" y="1139"/>
                </a:lnTo>
                <a:lnTo>
                  <a:pt x="2608" y="1164"/>
                </a:lnTo>
                <a:lnTo>
                  <a:pt x="2617" y="1191"/>
                </a:lnTo>
                <a:lnTo>
                  <a:pt x="2624" y="1217"/>
                </a:lnTo>
                <a:lnTo>
                  <a:pt x="2631" y="1244"/>
                </a:lnTo>
                <a:lnTo>
                  <a:pt x="2638" y="1270"/>
                </a:lnTo>
                <a:lnTo>
                  <a:pt x="2643" y="1297"/>
                </a:lnTo>
                <a:lnTo>
                  <a:pt x="2649" y="1325"/>
                </a:lnTo>
                <a:lnTo>
                  <a:pt x="2653" y="1352"/>
                </a:lnTo>
                <a:lnTo>
                  <a:pt x="2658" y="1379"/>
                </a:lnTo>
                <a:lnTo>
                  <a:pt x="2660" y="1406"/>
                </a:lnTo>
                <a:lnTo>
                  <a:pt x="2663" y="1435"/>
                </a:lnTo>
                <a:lnTo>
                  <a:pt x="2664" y="1463"/>
                </a:lnTo>
                <a:lnTo>
                  <a:pt x="2666" y="1491"/>
                </a:lnTo>
                <a:lnTo>
                  <a:pt x="2666" y="1519"/>
                </a:lnTo>
                <a:lnTo>
                  <a:pt x="2661" y="1641"/>
                </a:lnTo>
                <a:close/>
                <a:moveTo>
                  <a:pt x="907" y="4981"/>
                </a:moveTo>
                <a:lnTo>
                  <a:pt x="2149" y="4981"/>
                </a:lnTo>
                <a:lnTo>
                  <a:pt x="2149" y="4592"/>
                </a:lnTo>
                <a:lnTo>
                  <a:pt x="907" y="4592"/>
                </a:lnTo>
                <a:lnTo>
                  <a:pt x="907" y="4981"/>
                </a:lnTo>
                <a:close/>
                <a:moveTo>
                  <a:pt x="1177" y="5429"/>
                </a:moveTo>
                <a:lnTo>
                  <a:pt x="1879" y="5429"/>
                </a:lnTo>
                <a:lnTo>
                  <a:pt x="1879" y="5209"/>
                </a:lnTo>
                <a:lnTo>
                  <a:pt x="1177" y="5209"/>
                </a:lnTo>
                <a:lnTo>
                  <a:pt x="1177" y="5429"/>
                </a:lnTo>
                <a:close/>
              </a:path>
            </a:pathLst>
          </a:custGeom>
          <a:solidFill>
            <a:srgbClr val="1688C8"/>
          </a:solidFill>
          <a:ln>
            <a:noFill/>
          </a:ln>
        </p:spPr>
        <p:txBody>
          <a:bodyPr wrap="square" lIns="0" tIns="0" rIns="0" bIns="1152000" anchor="ctr">
            <a:noAutofit/>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3000" b="1" i="0" u="none" strike="noStrike" kern="0" cap="none" spc="0" normalizeH="0" baseline="0" noProof="0" dirty="0" smtClean="0">
              <a:ln>
                <a:noFill/>
              </a:ln>
              <a:solidFill>
                <a:srgbClr val="1688C8"/>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000" b="1" i="0" u="none" strike="noStrike" kern="0" cap="none" spc="0" normalizeH="0" baseline="0" noProof="0" dirty="0" smtClean="0">
                <a:ln>
                  <a:noFill/>
                </a:ln>
                <a:solidFill>
                  <a:srgbClr val="1688C8"/>
                </a:solidFill>
                <a:effectLst/>
                <a:uLnTx/>
                <a:uFillTx/>
                <a:latin typeface="微软雅黑" panose="020B0503020204020204" pitchFamily="34" charset="-122"/>
                <a:ea typeface="微软雅黑" panose="020B0503020204020204" pitchFamily="34" charset="-122"/>
              </a:rPr>
              <a:t>目</a:t>
            </a:r>
            <a:endParaRPr kumimoji="0" lang="en-US" altLang="zh-CN" sz="3000" b="1" i="0" u="none" strike="noStrike" kern="0" cap="none" spc="0" normalizeH="0" baseline="0" noProof="0" dirty="0" smtClean="0">
              <a:ln>
                <a:noFill/>
              </a:ln>
              <a:solidFill>
                <a:srgbClr val="1688C8"/>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000" b="1" i="0" u="none" strike="noStrike" kern="0" cap="none" spc="0" normalizeH="0" baseline="0" noProof="0" dirty="0" smtClean="0">
                <a:ln>
                  <a:noFill/>
                </a:ln>
                <a:solidFill>
                  <a:srgbClr val="1688C8"/>
                </a:solidFill>
                <a:effectLst/>
                <a:uLnTx/>
                <a:uFillTx/>
                <a:latin typeface="微软雅黑" panose="020B0503020204020204" pitchFamily="34" charset="-122"/>
                <a:ea typeface="微软雅黑" panose="020B0503020204020204" pitchFamily="34" charset="-122"/>
              </a:rPr>
              <a:t>录</a:t>
            </a:r>
            <a:endParaRPr kumimoji="0" lang="zh-CN" altLang="en-US" sz="3000" b="1" i="0" u="none" strike="noStrike" kern="0" cap="none" spc="0" normalizeH="0" baseline="0" noProof="0" dirty="0">
              <a:ln>
                <a:noFill/>
              </a:ln>
              <a:solidFill>
                <a:srgbClr val="1688C8"/>
              </a:solidFill>
              <a:effectLst/>
              <a:uLnTx/>
              <a:uFillTx/>
              <a:latin typeface="微软雅黑" panose="020B0503020204020204" pitchFamily="34" charset="-122"/>
              <a:ea typeface="微软雅黑" panose="020B0503020204020204" pitchFamily="34" charset="-122"/>
            </a:endParaRPr>
          </a:p>
        </p:txBody>
      </p:sp>
      <p:sp>
        <p:nvSpPr>
          <p:cNvPr id="25" name="MH_Others_13"/>
          <p:cNvSpPr txBox="1"/>
          <p:nvPr>
            <p:custDataLst>
              <p:tags r:id="rId2"/>
            </p:custDataLst>
          </p:nvPr>
        </p:nvSpPr>
        <p:spPr>
          <a:xfrm>
            <a:off x="1057857" y="123478"/>
            <a:ext cx="2578039" cy="535258"/>
          </a:xfrm>
          <a:prstGeom prst="rect">
            <a:avLst/>
          </a:prstGeom>
          <a:noFill/>
        </p:spPr>
        <p:txBody>
          <a:bodyPr wrap="square" rtlCol="0">
            <a:noAutofit/>
          </a:bodyPr>
          <a:lstStyle/>
          <a:p>
            <a:r>
              <a:rPr lang="en-US" altLang="zh-CN" sz="2800" b="1" dirty="0">
                <a:solidFill>
                  <a:srgbClr val="116797"/>
                </a:solidFill>
                <a:latin typeface="微软雅黑" panose="020B0503020204020204" pitchFamily="34" charset="-122"/>
                <a:ea typeface="微软雅黑" panose="020B0503020204020204" pitchFamily="34" charset="-122"/>
                <a:cs typeface="Arial" panose="020B0604020202020204" pitchFamily="34" charset="0"/>
              </a:rPr>
              <a:t>CONTENTS</a:t>
            </a:r>
            <a:endParaRPr lang="zh-CN" altLang="en-US" sz="2800" b="1" dirty="0">
              <a:solidFill>
                <a:srgbClr val="11679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MH_Entry_1">
            <a:hlinkClick r:id="rId3" action="ppaction://hlinksldjump"/>
          </p:cNvPr>
          <p:cNvSpPr txBox="1"/>
          <p:nvPr>
            <p:custDataLst>
              <p:tags r:id="rId4"/>
            </p:custDataLst>
          </p:nvPr>
        </p:nvSpPr>
        <p:spPr>
          <a:xfrm>
            <a:off x="2627784" y="1494584"/>
            <a:ext cx="6192688" cy="544277"/>
          </a:xfrm>
          <a:prstGeom prst="rect">
            <a:avLst/>
          </a:prstGeom>
          <a:noFill/>
        </p:spPr>
        <p:txBody>
          <a:bodyPr wrap="square" lIns="0" tIns="0" rIns="0" bIns="0" rtlCol="0" anchor="ctr" anchorCtr="0">
            <a:noAutofit/>
          </a:bodyPr>
          <a:lstStyle/>
          <a:p>
            <a:r>
              <a:rPr lang="zh-CN" altLang="en-US" sz="2600" b="1" dirty="0" smtClean="0">
                <a:solidFill>
                  <a:srgbClr val="116797"/>
                </a:solidFill>
                <a:latin typeface="微软雅黑" panose="020B0503020204020204" pitchFamily="34" charset="-122"/>
                <a:ea typeface="微软雅黑" panose="020B0503020204020204" pitchFamily="34" charset="-122"/>
              </a:rPr>
              <a:t>新时期我国高等教育新部署</a:t>
            </a:r>
            <a:endParaRPr lang="zh-CN" altLang="en-US" sz="2600" b="1" dirty="0">
              <a:solidFill>
                <a:srgbClr val="116797"/>
              </a:solidFill>
              <a:latin typeface="微软雅黑" panose="020B0503020204020204" pitchFamily="34" charset="-122"/>
              <a:ea typeface="微软雅黑" panose="020B0503020204020204" pitchFamily="34" charset="-122"/>
            </a:endParaRPr>
          </a:p>
        </p:txBody>
      </p:sp>
      <p:sp>
        <p:nvSpPr>
          <p:cNvPr id="18" name="MH_Entry_3">
            <a:hlinkClick r:id="" action="ppaction://noaction"/>
          </p:cNvPr>
          <p:cNvSpPr txBox="1"/>
          <p:nvPr>
            <p:custDataLst>
              <p:tags r:id="rId5"/>
            </p:custDataLst>
          </p:nvPr>
        </p:nvSpPr>
        <p:spPr>
          <a:xfrm>
            <a:off x="2411760" y="2387513"/>
            <a:ext cx="6408712" cy="544277"/>
          </a:xfrm>
          <a:prstGeom prst="rect">
            <a:avLst/>
          </a:prstGeom>
          <a:noFill/>
        </p:spPr>
        <p:txBody>
          <a:bodyPr wrap="square" lIns="0" tIns="0" rIns="0" bIns="0" rtlCol="0" anchor="ctr" anchorCtr="0">
            <a:noAutofit/>
          </a:bodyPr>
          <a:lstStyle>
            <a:defPPr>
              <a:defRPr lang="zh-CN"/>
            </a:defPPr>
            <a:lvl1pPr>
              <a:defRPr sz="1600">
                <a:solidFill>
                  <a:srgbClr val="333333"/>
                </a:solidFill>
                <a:latin typeface="华文细黑" panose="02010600040101010101" pitchFamily="2" charset="-122"/>
                <a:ea typeface="华文细黑" panose="02010600040101010101" pitchFamily="2" charset="-122"/>
              </a:defRPr>
            </a:lvl1pPr>
          </a:lstStyle>
          <a:p>
            <a:r>
              <a:rPr lang="zh-CN" altLang="en-US" sz="2600" b="1" dirty="0" smtClean="0">
                <a:solidFill>
                  <a:schemeClr val="bg1">
                    <a:lumMod val="85000"/>
                  </a:schemeClr>
                </a:solidFill>
                <a:latin typeface="微软雅黑" panose="020B0503020204020204" pitchFamily="34" charset="-122"/>
                <a:ea typeface="微软雅黑" panose="020B0503020204020204" pitchFamily="34" charset="-122"/>
              </a:rPr>
              <a:t>“五位一体” 本科教育教学评估制度</a:t>
            </a:r>
            <a:endParaRPr lang="zh-CN" altLang="en-US" sz="2600" b="1" dirty="0" smtClean="0">
              <a:solidFill>
                <a:schemeClr val="bg1">
                  <a:lumMod val="85000"/>
                </a:schemeClr>
              </a:solidFill>
              <a:latin typeface="微软雅黑" panose="020B0503020204020204" pitchFamily="34" charset="-122"/>
              <a:ea typeface="微软雅黑" panose="020B0503020204020204" pitchFamily="34" charset="-122"/>
            </a:endParaRPr>
          </a:p>
        </p:txBody>
      </p:sp>
      <p:sp>
        <p:nvSpPr>
          <p:cNvPr id="19" name="MH_Number_1">
            <a:hlinkClick r:id="rId3" action="ppaction://hlinksldjump"/>
          </p:cNvPr>
          <p:cNvSpPr txBox="1"/>
          <p:nvPr>
            <p:custDataLst>
              <p:tags r:id="rId6"/>
            </p:custDataLst>
          </p:nvPr>
        </p:nvSpPr>
        <p:spPr>
          <a:xfrm>
            <a:off x="1648247" y="1561868"/>
            <a:ext cx="567169" cy="410393"/>
          </a:xfrm>
          <a:prstGeom prst="rect">
            <a:avLst/>
          </a:prstGeom>
          <a:noFill/>
        </p:spPr>
        <p:txBody>
          <a:bodyPr wrap="square" lIns="0" tIns="0" rIns="0" bIns="0" rtlCol="0" anchor="ctr" anchorCtr="0">
            <a:noAutofit/>
          </a:bodyPr>
          <a:lstStyle/>
          <a:p>
            <a:pPr algn="ctr"/>
            <a:r>
              <a:rPr lang="en-US" altLang="zh-CN" sz="3300" b="1" dirty="0" smtClean="0">
                <a:latin typeface="微软雅黑" panose="020B0503020204020204" pitchFamily="34" charset="-122"/>
                <a:ea typeface="微软雅黑" panose="020B0503020204020204" pitchFamily="34" charset="-122"/>
              </a:rPr>
              <a:t>01</a:t>
            </a:r>
            <a:endParaRPr lang="zh-CN" altLang="en-US" sz="3300" b="1" dirty="0">
              <a:latin typeface="微软雅黑" panose="020B0503020204020204" pitchFamily="34" charset="-122"/>
              <a:ea typeface="微软雅黑" panose="020B0503020204020204" pitchFamily="34" charset="-122"/>
            </a:endParaRPr>
          </a:p>
        </p:txBody>
      </p:sp>
      <p:sp>
        <p:nvSpPr>
          <p:cNvPr id="20" name="MH_Number_2">
            <a:hlinkClick r:id="" action="ppaction://noaction"/>
          </p:cNvPr>
          <p:cNvSpPr txBox="1"/>
          <p:nvPr>
            <p:custDataLst>
              <p:tags r:id="rId7"/>
            </p:custDataLst>
          </p:nvPr>
        </p:nvSpPr>
        <p:spPr>
          <a:xfrm>
            <a:off x="1619672" y="2454456"/>
            <a:ext cx="567169" cy="410393"/>
          </a:xfrm>
          <a:prstGeom prst="rect">
            <a:avLst/>
          </a:prstGeom>
          <a:noFill/>
        </p:spPr>
        <p:txBody>
          <a:bodyPr wrap="square" lIns="0" tIns="0" rIns="0" bIns="0" rtlCol="0" anchor="ctr" anchorCtr="0">
            <a:noAutofit/>
          </a:bodyPr>
          <a:lstStyle>
            <a:defPPr>
              <a:defRPr lang="zh-CN"/>
            </a:defPPr>
            <a:lvl1pPr algn="ctr">
              <a:defRPr sz="2000">
                <a:solidFill>
                  <a:srgbClr val="00B0F0"/>
                </a:solidFill>
                <a:latin typeface="华文中宋" panose="02010600040101010101" pitchFamily="2" charset="-122"/>
                <a:ea typeface="华文中宋" panose="02010600040101010101" pitchFamily="2" charset="-122"/>
              </a:defRPr>
            </a:lvl1pPr>
          </a:lstStyle>
          <a:p>
            <a:r>
              <a:rPr lang="en-US" altLang="zh-CN" sz="3300" b="1" dirty="0" smtClean="0">
                <a:solidFill>
                  <a:schemeClr val="bg1">
                    <a:lumMod val="85000"/>
                  </a:schemeClr>
                </a:solidFill>
                <a:latin typeface="微软雅黑" panose="020B0503020204020204" pitchFamily="34" charset="-122"/>
                <a:ea typeface="微软雅黑" panose="020B0503020204020204" pitchFamily="34" charset="-122"/>
              </a:rPr>
              <a:t>02</a:t>
            </a:r>
            <a:endParaRPr lang="zh-CN" altLang="en-US" sz="3300" b="1" dirty="0">
              <a:solidFill>
                <a:schemeClr val="bg1">
                  <a:lumMod val="85000"/>
                </a:schemeClr>
              </a:solidFill>
              <a:latin typeface="微软雅黑" panose="020B0503020204020204" pitchFamily="34" charset="-122"/>
              <a:ea typeface="微软雅黑" panose="020B0503020204020204" pitchFamily="34" charset="-122"/>
            </a:endParaRPr>
          </a:p>
        </p:txBody>
      </p:sp>
      <p:cxnSp>
        <p:nvCxnSpPr>
          <p:cNvPr id="21" name="MH_Others_1"/>
          <p:cNvCxnSpPr/>
          <p:nvPr>
            <p:custDataLst>
              <p:tags r:id="rId8"/>
            </p:custDataLst>
          </p:nvPr>
        </p:nvCxnSpPr>
        <p:spPr>
          <a:xfrm>
            <a:off x="2339752" y="1679166"/>
            <a:ext cx="0" cy="240767"/>
          </a:xfrm>
          <a:prstGeom prst="line">
            <a:avLst/>
          </a:prstGeom>
          <a:noFill/>
          <a:ln w="25400" cap="flat" cmpd="sng" algn="ctr">
            <a:solidFill>
              <a:srgbClr val="D1D1D1"/>
            </a:solidFill>
            <a:prstDash val="solid"/>
            <a:miter lim="800000"/>
          </a:ln>
          <a:effectLst/>
        </p:spPr>
      </p:cxnSp>
      <p:cxnSp>
        <p:nvCxnSpPr>
          <p:cNvPr id="26" name="MH_Others_2"/>
          <p:cNvCxnSpPr/>
          <p:nvPr>
            <p:custDataLst>
              <p:tags r:id="rId9"/>
            </p:custDataLst>
          </p:nvPr>
        </p:nvCxnSpPr>
        <p:spPr>
          <a:xfrm>
            <a:off x="2339752" y="2572355"/>
            <a:ext cx="0" cy="240767"/>
          </a:xfrm>
          <a:prstGeom prst="line">
            <a:avLst/>
          </a:prstGeom>
          <a:noFill/>
          <a:ln w="25400" cap="flat" cmpd="sng" algn="ctr">
            <a:solidFill>
              <a:srgbClr val="D1D1D1"/>
            </a:solidFill>
            <a:prstDash val="solid"/>
            <a:miter lim="800000"/>
          </a:ln>
          <a:effectLst/>
        </p:spPr>
      </p:cxnSp>
      <p:sp>
        <p:nvSpPr>
          <p:cNvPr id="27" name="MH_Number_3">
            <a:hlinkClick r:id="" action="ppaction://noaction"/>
          </p:cNvPr>
          <p:cNvSpPr txBox="1"/>
          <p:nvPr>
            <p:custDataLst>
              <p:tags r:id="rId10"/>
            </p:custDataLst>
          </p:nvPr>
        </p:nvSpPr>
        <p:spPr>
          <a:xfrm>
            <a:off x="1619672" y="3281698"/>
            <a:ext cx="567169" cy="410393"/>
          </a:xfrm>
          <a:prstGeom prst="rect">
            <a:avLst/>
          </a:prstGeom>
          <a:noFill/>
        </p:spPr>
        <p:txBody>
          <a:bodyPr wrap="square" lIns="0" tIns="0" rIns="0" bIns="0" rtlCol="0" anchor="ctr" anchorCtr="0">
            <a:noAutofit/>
          </a:bodyPr>
          <a:lstStyle>
            <a:defPPr>
              <a:defRPr lang="zh-CN"/>
            </a:defPPr>
            <a:lvl1pPr algn="ctr">
              <a:defRPr sz="2000">
                <a:solidFill>
                  <a:srgbClr val="00B0F0"/>
                </a:solidFill>
                <a:latin typeface="华文中宋" panose="02010600040101010101" pitchFamily="2" charset="-122"/>
                <a:ea typeface="华文中宋" panose="02010600040101010101" pitchFamily="2" charset="-122"/>
              </a:defRPr>
            </a:lvl1pPr>
          </a:lstStyle>
          <a:p>
            <a:r>
              <a:rPr lang="en-US" altLang="zh-CN" sz="3300" b="1" dirty="0" smtClean="0">
                <a:solidFill>
                  <a:schemeClr val="bg1">
                    <a:lumMod val="85000"/>
                  </a:schemeClr>
                </a:solidFill>
                <a:latin typeface="微软雅黑" panose="020B0503020204020204" pitchFamily="34" charset="-122"/>
                <a:ea typeface="微软雅黑" panose="020B0503020204020204" pitchFamily="34" charset="-122"/>
              </a:rPr>
              <a:t>03</a:t>
            </a:r>
            <a:endParaRPr lang="zh-CN" altLang="en-US" sz="3300" b="1" dirty="0">
              <a:solidFill>
                <a:schemeClr val="bg1">
                  <a:lumMod val="85000"/>
                </a:schemeClr>
              </a:solidFill>
              <a:latin typeface="微软雅黑" panose="020B0503020204020204" pitchFamily="34" charset="-122"/>
              <a:ea typeface="微软雅黑" panose="020B0503020204020204" pitchFamily="34" charset="-122"/>
            </a:endParaRPr>
          </a:p>
        </p:txBody>
      </p:sp>
      <p:cxnSp>
        <p:nvCxnSpPr>
          <p:cNvPr id="28" name="MH_Others_3"/>
          <p:cNvCxnSpPr/>
          <p:nvPr>
            <p:custDataLst>
              <p:tags r:id="rId11"/>
            </p:custDataLst>
          </p:nvPr>
        </p:nvCxnSpPr>
        <p:spPr>
          <a:xfrm>
            <a:off x="2339752" y="3400198"/>
            <a:ext cx="0" cy="240767"/>
          </a:xfrm>
          <a:prstGeom prst="line">
            <a:avLst/>
          </a:prstGeom>
          <a:noFill/>
          <a:ln w="25400" cap="flat" cmpd="sng" algn="ctr">
            <a:solidFill>
              <a:srgbClr val="D1D1D1"/>
            </a:solidFill>
            <a:prstDash val="solid"/>
            <a:miter lim="800000"/>
          </a:ln>
          <a:effectLst/>
        </p:spPr>
      </p:cxnSp>
      <p:sp>
        <p:nvSpPr>
          <p:cNvPr id="29" name="MH_Entry_3">
            <a:hlinkClick r:id="" action="ppaction://noaction"/>
          </p:cNvPr>
          <p:cNvSpPr txBox="1"/>
          <p:nvPr>
            <p:custDataLst>
              <p:tags r:id="rId12"/>
            </p:custDataLst>
          </p:nvPr>
        </p:nvSpPr>
        <p:spPr>
          <a:xfrm>
            <a:off x="2627784" y="3219822"/>
            <a:ext cx="6048672" cy="544277"/>
          </a:xfrm>
          <a:prstGeom prst="rect">
            <a:avLst/>
          </a:prstGeom>
          <a:noFill/>
        </p:spPr>
        <p:txBody>
          <a:bodyPr wrap="square" lIns="0" tIns="0" rIns="0" bIns="0" rtlCol="0" anchor="ctr" anchorCtr="0">
            <a:noAutofit/>
          </a:bodyPr>
          <a:lstStyle>
            <a:defPPr>
              <a:defRPr lang="zh-CN"/>
            </a:defPPr>
            <a:lvl1pPr>
              <a:defRPr sz="1600">
                <a:solidFill>
                  <a:srgbClr val="333333"/>
                </a:solidFill>
                <a:latin typeface="华文细黑" panose="02010600040101010101" pitchFamily="2" charset="-122"/>
                <a:ea typeface="华文细黑" panose="02010600040101010101" pitchFamily="2" charset="-122"/>
              </a:defRPr>
            </a:lvl1pPr>
          </a:lstStyle>
          <a:p>
            <a:r>
              <a:rPr lang="zh-CN" altLang="en-US" sz="2600" b="1" dirty="0" smtClean="0">
                <a:solidFill>
                  <a:schemeClr val="bg1">
                    <a:lumMod val="85000"/>
                  </a:schemeClr>
                </a:solidFill>
                <a:latin typeface="微软雅黑" panose="020B0503020204020204" pitchFamily="34" charset="-122"/>
                <a:ea typeface="微软雅黑" panose="020B0503020204020204" pitchFamily="34" charset="-122"/>
              </a:rPr>
              <a:t>以评促建，促进新建本科院校高质量发展</a:t>
            </a:r>
            <a:endParaRPr lang="zh-CN" altLang="en-US" sz="2600" b="1" dirty="0">
              <a:solidFill>
                <a:schemeClr val="bg1">
                  <a:lumMod val="8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Entry_2">
            <a:hlinkClick r:id="" action="ppaction://noaction"/>
          </p:cNvPr>
          <p:cNvSpPr txBox="1"/>
          <p:nvPr>
            <p:custDataLst>
              <p:tags r:id="rId1"/>
            </p:custDataLst>
          </p:nvPr>
        </p:nvSpPr>
        <p:spPr>
          <a:xfrm>
            <a:off x="1233436" y="123478"/>
            <a:ext cx="6650932" cy="544277"/>
          </a:xfrm>
          <a:prstGeom prst="rect">
            <a:avLst/>
          </a:prstGeom>
          <a:noFill/>
        </p:spPr>
        <p:txBody>
          <a:bodyPr wrap="square" lIns="0" tIns="0" rIns="0" bIns="0" rtlCol="0" anchor="ctr" anchorCtr="0">
            <a:noAutofit/>
          </a:bodyPr>
          <a:lstStyle>
            <a:defPPr>
              <a:defRPr lang="zh-CN"/>
            </a:defPPr>
            <a:lvl1pPr>
              <a:defRPr sz="1600">
                <a:solidFill>
                  <a:srgbClr val="333333"/>
                </a:solidFill>
                <a:latin typeface="华文细黑" panose="02010600040101010101" pitchFamily="2" charset="-122"/>
                <a:ea typeface="华文细黑" panose="02010600040101010101" pitchFamily="2" charset="-122"/>
              </a:defRPr>
            </a:lvl1pPr>
          </a:lstStyle>
          <a:p>
            <a:r>
              <a:rPr lang="en-US" altLang="zh-CN" sz="2800" b="1" dirty="0" smtClean="0">
                <a:solidFill>
                  <a:srgbClr val="116797"/>
                </a:solidFill>
                <a:latin typeface="微软雅黑" panose="020B0503020204020204" pitchFamily="34" charset="-122"/>
                <a:ea typeface="微软雅黑" panose="020B0503020204020204" pitchFamily="34" charset="-122"/>
              </a:rPr>
              <a:t>1.</a:t>
            </a:r>
            <a:r>
              <a:rPr lang="zh-CN" altLang="en-US" sz="2800" b="1" dirty="0" smtClean="0">
                <a:solidFill>
                  <a:srgbClr val="116797"/>
                </a:solidFill>
                <a:latin typeface="微软雅黑" panose="020B0503020204020204" pitchFamily="34" charset="-122"/>
                <a:ea typeface="微软雅黑" panose="020B0503020204020204" pitchFamily="34" charset="-122"/>
              </a:rPr>
              <a:t>新建本科院校特点</a:t>
            </a:r>
            <a:endParaRPr lang="zh-CN" altLang="en-US" sz="2800" b="1" dirty="0">
              <a:solidFill>
                <a:srgbClr val="116797"/>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6660231" y="926599"/>
            <a:ext cx="2088233" cy="3085311"/>
            <a:chOff x="6804247" y="1203597"/>
            <a:chExt cx="2088233" cy="3085311"/>
          </a:xfrm>
        </p:grpSpPr>
        <p:sp>
          <p:nvSpPr>
            <p:cNvPr id="9" name="圆角矩形 8"/>
            <p:cNvSpPr/>
            <p:nvPr/>
          </p:nvSpPr>
          <p:spPr>
            <a:xfrm>
              <a:off x="6804247" y="1203597"/>
              <a:ext cx="2088233" cy="3085311"/>
            </a:xfrm>
            <a:prstGeom prst="roundRect">
              <a:avLst/>
            </a:prstGeom>
            <a:gradFill>
              <a:gsLst>
                <a:gs pos="0">
                  <a:schemeClr val="accent1">
                    <a:tint val="66000"/>
                    <a:satMod val="160000"/>
                  </a:schemeClr>
                </a:gs>
                <a:gs pos="0">
                  <a:schemeClr val="accent1">
                    <a:tint val="44500"/>
                    <a:satMod val="160000"/>
                  </a:schemeClr>
                </a:gs>
                <a:gs pos="100000">
                  <a:schemeClr val="accent1">
                    <a:tint val="23500"/>
                    <a:satMod val="160000"/>
                  </a:schemeClr>
                </a:gs>
              </a:gsLst>
              <a:lin ang="5400000" scaled="0"/>
            </a:gradFill>
            <a:ln w="635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804247" y="1264572"/>
              <a:ext cx="2047201" cy="3000821"/>
            </a:xfrm>
            <a:prstGeom prst="rect">
              <a:avLst/>
            </a:prstGeom>
            <a:ln w="53975">
              <a:noFill/>
            </a:ln>
          </p:spPr>
          <p:txBody>
            <a:bodyPr wrap="square">
              <a:spAutoFit/>
            </a:bodyPr>
            <a:lstStyle/>
            <a:p>
              <a:pPr>
                <a:lnSpc>
                  <a:spcPct val="150000"/>
                </a:lnSpc>
              </a:pPr>
              <a:r>
                <a:rPr lang="zh-CN" altLang="en-US" sz="1400" b="1" dirty="0" smtClean="0">
                  <a:solidFill>
                    <a:srgbClr val="1688C8"/>
                  </a:solidFill>
                  <a:latin typeface="微软雅黑" panose="020B0503020204020204" pitchFamily="34" charset="-122"/>
                  <a:ea typeface="微软雅黑" panose="020B0503020204020204" pitchFamily="34" charset="-122"/>
                </a:rPr>
                <a:t>     </a:t>
              </a:r>
              <a:r>
                <a:rPr lang="zh-CN" altLang="en-US" sz="1400" b="1" dirty="0" smtClean="0">
                  <a:solidFill>
                    <a:srgbClr val="116797"/>
                  </a:solidFill>
                  <a:latin typeface="微软雅黑" panose="020B0503020204020204" pitchFamily="34" charset="-122"/>
                  <a:ea typeface="微软雅黑" panose="020B0503020204020204" pitchFamily="34" charset="-122"/>
                </a:rPr>
                <a:t>截至</a:t>
              </a:r>
              <a:r>
                <a:rPr lang="en-US" altLang="zh-CN" sz="1400" b="1" dirty="0" smtClean="0">
                  <a:solidFill>
                    <a:srgbClr val="116797"/>
                  </a:solidFill>
                  <a:latin typeface="微软雅黑" panose="020B0503020204020204" pitchFamily="34" charset="-122"/>
                  <a:ea typeface="微软雅黑" panose="020B0503020204020204" pitchFamily="34" charset="-122"/>
                </a:rPr>
                <a:t>2018</a:t>
              </a:r>
              <a:r>
                <a:rPr lang="zh-CN" altLang="en-US" sz="1400" b="1" dirty="0" smtClean="0">
                  <a:solidFill>
                    <a:srgbClr val="116797"/>
                  </a:solidFill>
                  <a:latin typeface="微软雅黑" panose="020B0503020204020204" pitchFamily="34" charset="-122"/>
                  <a:ea typeface="微软雅黑" panose="020B0503020204020204" pitchFamily="34" charset="-122"/>
                </a:rPr>
                <a:t>年</a:t>
              </a:r>
              <a:r>
                <a:rPr lang="zh-CN" altLang="en-US" sz="1400" b="1" dirty="0">
                  <a:solidFill>
                    <a:srgbClr val="116797"/>
                  </a:solidFill>
                  <a:latin typeface="微软雅黑" panose="020B0503020204020204" pitchFamily="34" charset="-122"/>
                  <a:ea typeface="微软雅黑" panose="020B0503020204020204" pitchFamily="34" charset="-122"/>
                </a:rPr>
                <a:t>，全国高等学校共计</a:t>
              </a:r>
              <a:r>
                <a:rPr lang="en-US" altLang="zh-CN" sz="1400" b="1" dirty="0" smtClean="0">
                  <a:solidFill>
                    <a:srgbClr val="116797"/>
                  </a:solidFill>
                  <a:latin typeface="微软雅黑" panose="020B0503020204020204" pitchFamily="34" charset="-122"/>
                  <a:ea typeface="微软雅黑" panose="020B0503020204020204" pitchFamily="34" charset="-122"/>
                </a:rPr>
                <a:t>2663</a:t>
              </a:r>
              <a:r>
                <a:rPr lang="zh-CN" altLang="en-US" sz="1400" b="1" dirty="0" smtClean="0">
                  <a:solidFill>
                    <a:srgbClr val="116797"/>
                  </a:solidFill>
                  <a:latin typeface="微软雅黑" panose="020B0503020204020204" pitchFamily="34" charset="-122"/>
                  <a:ea typeface="微软雅黑" panose="020B0503020204020204" pitchFamily="34" charset="-122"/>
                </a:rPr>
                <a:t>所</a:t>
              </a:r>
              <a:r>
                <a:rPr lang="zh-CN" altLang="en-US" sz="1400" b="1" dirty="0">
                  <a:solidFill>
                    <a:srgbClr val="116797"/>
                  </a:solidFill>
                  <a:latin typeface="微软雅黑" panose="020B0503020204020204" pitchFamily="34" charset="-122"/>
                  <a:ea typeface="微软雅黑" panose="020B0503020204020204" pitchFamily="34" charset="-122"/>
                </a:rPr>
                <a:t>，其中本科层次</a:t>
              </a:r>
              <a:r>
                <a:rPr lang="en-US" altLang="zh-CN" sz="1400" b="1" dirty="0" smtClean="0">
                  <a:solidFill>
                    <a:srgbClr val="C00000"/>
                  </a:solidFill>
                  <a:latin typeface="微软雅黑" panose="020B0503020204020204" pitchFamily="34" charset="-122"/>
                  <a:ea typeface="微软雅黑" panose="020B0503020204020204" pitchFamily="34" charset="-122"/>
                </a:rPr>
                <a:t>1245</a:t>
              </a:r>
              <a:r>
                <a:rPr lang="zh-CN" altLang="en-US" sz="1400" b="1" dirty="0" smtClean="0">
                  <a:solidFill>
                    <a:srgbClr val="116797"/>
                  </a:solidFill>
                  <a:latin typeface="微软雅黑" panose="020B0503020204020204" pitchFamily="34" charset="-122"/>
                  <a:ea typeface="微软雅黑" panose="020B0503020204020204" pitchFamily="34" charset="-122"/>
                </a:rPr>
                <a:t>所</a:t>
              </a:r>
              <a:r>
                <a:rPr lang="zh-CN" altLang="en-US" sz="1400" b="1" dirty="0">
                  <a:solidFill>
                    <a:srgbClr val="116797"/>
                  </a:solidFill>
                  <a:latin typeface="微软雅黑" panose="020B0503020204020204" pitchFamily="34" charset="-122"/>
                  <a:ea typeface="微软雅黑" panose="020B0503020204020204" pitchFamily="34" charset="-122"/>
                </a:rPr>
                <a:t>。 </a:t>
              </a:r>
              <a:endParaRPr lang="zh-CN" altLang="en-US" sz="1400" b="1" dirty="0">
                <a:solidFill>
                  <a:srgbClr val="116797"/>
                </a:solidFill>
                <a:latin typeface="微软雅黑" panose="020B0503020204020204" pitchFamily="34" charset="-122"/>
                <a:ea typeface="微软雅黑" panose="020B0503020204020204" pitchFamily="34" charset="-122"/>
              </a:endParaRPr>
            </a:p>
            <a:p>
              <a:pPr>
                <a:lnSpc>
                  <a:spcPct val="150000"/>
                </a:lnSpc>
              </a:pPr>
              <a:r>
                <a:rPr lang="zh-CN" altLang="en-US" sz="1400" b="1" dirty="0" smtClean="0">
                  <a:solidFill>
                    <a:srgbClr val="116797"/>
                  </a:solidFill>
                  <a:latin typeface="微软雅黑" panose="020B0503020204020204" pitchFamily="34" charset="-122"/>
                  <a:ea typeface="微软雅黑" panose="020B0503020204020204" pitchFamily="34" charset="-122"/>
                </a:rPr>
                <a:t>本科院校中：一流大学建设高校</a:t>
              </a:r>
              <a:r>
                <a:rPr lang="en-US" altLang="zh-CN" sz="1400" b="1" dirty="0" smtClean="0">
                  <a:solidFill>
                    <a:srgbClr val="C00000"/>
                  </a:solidFill>
                  <a:latin typeface="微软雅黑" panose="020B0503020204020204" pitchFamily="34" charset="-122"/>
                  <a:ea typeface="微软雅黑" panose="020B0503020204020204" pitchFamily="34" charset="-122"/>
                </a:rPr>
                <a:t>42</a:t>
              </a:r>
              <a:r>
                <a:rPr lang="zh-CN" altLang="en-US" sz="1400" b="1" dirty="0">
                  <a:solidFill>
                    <a:srgbClr val="116797"/>
                  </a:solidFill>
                  <a:latin typeface="微软雅黑" panose="020B0503020204020204" pitchFamily="34" charset="-122"/>
                  <a:ea typeface="微软雅黑" panose="020B0503020204020204" pitchFamily="34" charset="-122"/>
                </a:rPr>
                <a:t>所，一流</a:t>
              </a:r>
              <a:r>
                <a:rPr lang="zh-CN" altLang="en-US" sz="1400" b="1" dirty="0" smtClean="0">
                  <a:solidFill>
                    <a:srgbClr val="116797"/>
                  </a:solidFill>
                  <a:latin typeface="微软雅黑" panose="020B0503020204020204" pitchFamily="34" charset="-122"/>
                  <a:ea typeface="微软雅黑" panose="020B0503020204020204" pitchFamily="34" charset="-122"/>
                </a:rPr>
                <a:t>学科建设高校</a:t>
              </a:r>
              <a:r>
                <a:rPr lang="en-US" altLang="zh-CN" sz="1400" b="1" dirty="0">
                  <a:solidFill>
                    <a:srgbClr val="116797"/>
                  </a:solidFill>
                  <a:latin typeface="微软雅黑" panose="020B0503020204020204" pitchFamily="34" charset="-122"/>
                  <a:ea typeface="微软雅黑" panose="020B0503020204020204" pitchFamily="34" charset="-122"/>
                </a:rPr>
                <a:t>95</a:t>
              </a:r>
              <a:r>
                <a:rPr lang="zh-CN" altLang="en-US" sz="1400" b="1" dirty="0">
                  <a:solidFill>
                    <a:srgbClr val="116797"/>
                  </a:solidFill>
                  <a:latin typeface="微软雅黑" panose="020B0503020204020204" pitchFamily="34" charset="-122"/>
                  <a:ea typeface="微软雅黑" panose="020B0503020204020204" pitchFamily="34" charset="-122"/>
                </a:rPr>
                <a:t>所，其他普通高等学校（本科层次）</a:t>
              </a:r>
              <a:r>
                <a:rPr lang="en-US" altLang="zh-CN" sz="1400" b="1" dirty="0" smtClean="0">
                  <a:solidFill>
                    <a:srgbClr val="C00000"/>
                  </a:solidFill>
                  <a:latin typeface="微软雅黑" panose="020B0503020204020204" pitchFamily="34" charset="-122"/>
                  <a:ea typeface="微软雅黑" panose="020B0503020204020204" pitchFamily="34" charset="-122"/>
                </a:rPr>
                <a:t>1108</a:t>
              </a:r>
              <a:r>
                <a:rPr lang="zh-CN" altLang="en-US" sz="1400" b="1" dirty="0" smtClean="0">
                  <a:solidFill>
                    <a:srgbClr val="116797"/>
                  </a:solidFill>
                  <a:latin typeface="微软雅黑" panose="020B0503020204020204" pitchFamily="34" charset="-122"/>
                  <a:ea typeface="微软雅黑" panose="020B0503020204020204" pitchFamily="34" charset="-122"/>
                </a:rPr>
                <a:t>所</a:t>
              </a:r>
              <a:r>
                <a:rPr lang="zh-CN" altLang="en-US" sz="1400" b="1" dirty="0">
                  <a:solidFill>
                    <a:srgbClr val="116797"/>
                  </a:solidFill>
                  <a:latin typeface="微软雅黑" panose="020B0503020204020204" pitchFamily="34" charset="-122"/>
                  <a:ea typeface="微软雅黑" panose="020B0503020204020204" pitchFamily="34" charset="-122"/>
                </a:rPr>
                <a:t>，其中新建本科院校</a:t>
              </a:r>
              <a:r>
                <a:rPr lang="zh-CN" altLang="en-US" sz="1400" b="1" dirty="0" smtClean="0">
                  <a:solidFill>
                    <a:srgbClr val="116797"/>
                  </a:solidFill>
                  <a:latin typeface="微软雅黑" panose="020B0503020204020204" pitchFamily="34" charset="-122"/>
                  <a:ea typeface="微软雅黑" panose="020B0503020204020204" pitchFamily="34" charset="-122"/>
                </a:rPr>
                <a:t>约</a:t>
              </a:r>
              <a:r>
                <a:rPr lang="en-US" altLang="zh-CN" sz="1400" b="1" dirty="0" smtClean="0">
                  <a:solidFill>
                    <a:srgbClr val="116797"/>
                  </a:solidFill>
                  <a:latin typeface="微软雅黑" panose="020B0503020204020204" pitchFamily="34" charset="-122"/>
                  <a:ea typeface="微软雅黑" panose="020B0503020204020204" pitchFamily="34" charset="-122"/>
                </a:rPr>
                <a:t>704</a:t>
              </a:r>
              <a:r>
                <a:rPr lang="zh-CN" altLang="en-US" sz="1400" b="1" dirty="0" smtClean="0">
                  <a:solidFill>
                    <a:srgbClr val="116797"/>
                  </a:solidFill>
                  <a:latin typeface="微软雅黑" panose="020B0503020204020204" pitchFamily="34" charset="-122"/>
                  <a:ea typeface="微软雅黑" panose="020B0503020204020204" pitchFamily="34" charset="-122"/>
                </a:rPr>
                <a:t>所。</a:t>
              </a:r>
              <a:endParaRPr lang="zh-CN" altLang="en-US" sz="1400" b="1" dirty="0">
                <a:solidFill>
                  <a:srgbClr val="116797"/>
                </a:solidFill>
                <a:latin typeface="微软雅黑" panose="020B0503020204020204" pitchFamily="34" charset="-122"/>
                <a:ea typeface="微软雅黑" panose="020B0503020204020204" pitchFamily="34" charset="-122"/>
              </a:endParaRPr>
            </a:p>
          </p:txBody>
        </p:sp>
      </p:grpSp>
      <p:grpSp>
        <p:nvGrpSpPr>
          <p:cNvPr id="11" name="Group 74"/>
          <p:cNvGrpSpPr/>
          <p:nvPr/>
        </p:nvGrpSpPr>
        <p:grpSpPr bwMode="auto">
          <a:xfrm>
            <a:off x="1326028" y="2569729"/>
            <a:ext cx="4972934" cy="1514189"/>
            <a:chOff x="394" y="1383"/>
            <a:chExt cx="4972" cy="1554"/>
          </a:xfrm>
        </p:grpSpPr>
        <p:sp>
          <p:nvSpPr>
            <p:cNvPr id="12" name="Freeform 75"/>
            <p:cNvSpPr/>
            <p:nvPr/>
          </p:nvSpPr>
          <p:spPr bwMode="auto">
            <a:xfrm>
              <a:off x="2570" y="2005"/>
              <a:ext cx="620" cy="932"/>
            </a:xfrm>
            <a:custGeom>
              <a:avLst/>
              <a:gdLst>
                <a:gd name="T0" fmla="*/ 310 w 620"/>
                <a:gd name="T1" fmla="*/ 0 h 932"/>
                <a:gd name="T2" fmla="*/ 0 w 620"/>
                <a:gd name="T3" fmla="*/ 932 h 932"/>
                <a:gd name="T4" fmla="*/ 620 w 620"/>
                <a:gd name="T5" fmla="*/ 932 h 932"/>
                <a:gd name="T6" fmla="*/ 310 w 620"/>
                <a:gd name="T7" fmla="*/ 0 h 932"/>
                <a:gd name="T8" fmla="*/ 0 60000 65536"/>
                <a:gd name="T9" fmla="*/ 0 60000 65536"/>
                <a:gd name="T10" fmla="*/ 0 60000 65536"/>
                <a:gd name="T11" fmla="*/ 0 60000 65536"/>
                <a:gd name="T12" fmla="*/ 0 w 620"/>
                <a:gd name="T13" fmla="*/ 0 h 932"/>
                <a:gd name="T14" fmla="*/ 620 w 620"/>
                <a:gd name="T15" fmla="*/ 932 h 932"/>
              </a:gdLst>
              <a:ahLst/>
              <a:cxnLst>
                <a:cxn ang="T8">
                  <a:pos x="T0" y="T1"/>
                </a:cxn>
                <a:cxn ang="T9">
                  <a:pos x="T2" y="T3"/>
                </a:cxn>
                <a:cxn ang="T10">
                  <a:pos x="T4" y="T5"/>
                </a:cxn>
                <a:cxn ang="T11">
                  <a:pos x="T6" y="T7"/>
                </a:cxn>
              </a:cxnLst>
              <a:rect l="T12" t="T13" r="T14" b="T15"/>
              <a:pathLst>
                <a:path w="620" h="932">
                  <a:moveTo>
                    <a:pt x="310" y="0"/>
                  </a:moveTo>
                  <a:lnTo>
                    <a:pt x="0" y="932"/>
                  </a:lnTo>
                  <a:lnTo>
                    <a:pt x="620" y="932"/>
                  </a:lnTo>
                  <a:lnTo>
                    <a:pt x="310" y="0"/>
                  </a:lnTo>
                  <a:close/>
                </a:path>
              </a:pathLst>
            </a:custGeom>
            <a:solidFill>
              <a:srgbClr val="99CCFF">
                <a:lumMod val="90000"/>
              </a:srgbClr>
            </a:solidFill>
            <a:ln w="12700" algn="ctr">
              <a:noFill/>
              <a:round/>
            </a:ln>
            <a:effectLst>
              <a:outerShdw dist="53882" dir="2700000" algn="ctr" rotWithShape="0">
                <a:srgbClr val="000000">
                  <a:alpha val="50000"/>
                </a:srgbClr>
              </a:outerShdw>
            </a:effectLst>
          </p:spPr>
          <p:txBody>
            <a:bodyPr wrap="none" anchor="ctr"/>
            <a:lstStyle/>
            <a:p>
              <a:pPr marL="0" marR="0" lvl="0" indent="0" defTabSz="91440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dirty="0">
                <a:ln>
                  <a:noFill/>
                </a:ln>
                <a:solidFill>
                  <a:schemeClr val="bg1"/>
                </a:solidFill>
                <a:uLnTx/>
                <a:uFillTx/>
                <a:latin typeface="汉仪中圆简" panose="02010609000101010101" pitchFamily="49" charset="-122"/>
                <a:ea typeface="方正小标宋_GBK" panose="02000000000000000000" charset="-122"/>
              </a:endParaRPr>
            </a:p>
          </p:txBody>
        </p:sp>
        <p:sp>
          <p:nvSpPr>
            <p:cNvPr id="13" name="Freeform 76"/>
            <p:cNvSpPr/>
            <p:nvPr/>
          </p:nvSpPr>
          <p:spPr bwMode="auto">
            <a:xfrm>
              <a:off x="1300" y="1435"/>
              <a:ext cx="54" cy="598"/>
            </a:xfrm>
            <a:custGeom>
              <a:avLst/>
              <a:gdLst>
                <a:gd name="T0" fmla="*/ 0 w 54"/>
                <a:gd name="T1" fmla="*/ 26 h 598"/>
                <a:gd name="T2" fmla="*/ 0 w 54"/>
                <a:gd name="T3" fmla="*/ 570 h 598"/>
                <a:gd name="T4" fmla="*/ 0 w 54"/>
                <a:gd name="T5" fmla="*/ 570 h 598"/>
                <a:gd name="T6" fmla="*/ 2 w 54"/>
                <a:gd name="T7" fmla="*/ 582 h 598"/>
                <a:gd name="T8" fmla="*/ 8 w 54"/>
                <a:gd name="T9" fmla="*/ 590 h 598"/>
                <a:gd name="T10" fmla="*/ 16 w 54"/>
                <a:gd name="T11" fmla="*/ 596 h 598"/>
                <a:gd name="T12" fmla="*/ 26 w 54"/>
                <a:gd name="T13" fmla="*/ 598 h 598"/>
                <a:gd name="T14" fmla="*/ 26 w 54"/>
                <a:gd name="T15" fmla="*/ 598 h 598"/>
                <a:gd name="T16" fmla="*/ 38 w 54"/>
                <a:gd name="T17" fmla="*/ 596 h 598"/>
                <a:gd name="T18" fmla="*/ 46 w 54"/>
                <a:gd name="T19" fmla="*/ 590 h 598"/>
                <a:gd name="T20" fmla="*/ 52 w 54"/>
                <a:gd name="T21" fmla="*/ 582 h 598"/>
                <a:gd name="T22" fmla="*/ 54 w 54"/>
                <a:gd name="T23" fmla="*/ 570 h 598"/>
                <a:gd name="T24" fmla="*/ 54 w 54"/>
                <a:gd name="T25" fmla="*/ 26 h 598"/>
                <a:gd name="T26" fmla="*/ 54 w 54"/>
                <a:gd name="T27" fmla="*/ 26 h 598"/>
                <a:gd name="T28" fmla="*/ 52 w 54"/>
                <a:gd name="T29" fmla="*/ 16 h 598"/>
                <a:gd name="T30" fmla="*/ 46 w 54"/>
                <a:gd name="T31" fmla="*/ 8 h 598"/>
                <a:gd name="T32" fmla="*/ 38 w 54"/>
                <a:gd name="T33" fmla="*/ 2 h 598"/>
                <a:gd name="T34" fmla="*/ 26 w 54"/>
                <a:gd name="T35" fmla="*/ 0 h 598"/>
                <a:gd name="T36" fmla="*/ 26 w 54"/>
                <a:gd name="T37" fmla="*/ 0 h 598"/>
                <a:gd name="T38" fmla="*/ 16 w 54"/>
                <a:gd name="T39" fmla="*/ 2 h 598"/>
                <a:gd name="T40" fmla="*/ 8 w 54"/>
                <a:gd name="T41" fmla="*/ 8 h 598"/>
                <a:gd name="T42" fmla="*/ 2 w 54"/>
                <a:gd name="T43" fmla="*/ 16 h 598"/>
                <a:gd name="T44" fmla="*/ 0 w 54"/>
                <a:gd name="T45" fmla="*/ 26 h 598"/>
                <a:gd name="T46" fmla="*/ 0 w 54"/>
                <a:gd name="T47" fmla="*/ 26 h 5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
                <a:gd name="T73" fmla="*/ 0 h 598"/>
                <a:gd name="T74" fmla="*/ 54 w 54"/>
                <a:gd name="T75" fmla="*/ 598 h 5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 h="598">
                  <a:moveTo>
                    <a:pt x="0" y="26"/>
                  </a:moveTo>
                  <a:lnTo>
                    <a:pt x="0" y="570"/>
                  </a:lnTo>
                  <a:lnTo>
                    <a:pt x="2" y="582"/>
                  </a:lnTo>
                  <a:lnTo>
                    <a:pt x="8" y="590"/>
                  </a:lnTo>
                  <a:lnTo>
                    <a:pt x="16" y="596"/>
                  </a:lnTo>
                  <a:lnTo>
                    <a:pt x="26" y="598"/>
                  </a:lnTo>
                  <a:lnTo>
                    <a:pt x="38" y="596"/>
                  </a:lnTo>
                  <a:lnTo>
                    <a:pt x="46" y="590"/>
                  </a:lnTo>
                  <a:lnTo>
                    <a:pt x="52" y="582"/>
                  </a:lnTo>
                  <a:lnTo>
                    <a:pt x="54" y="570"/>
                  </a:lnTo>
                  <a:lnTo>
                    <a:pt x="54" y="26"/>
                  </a:lnTo>
                  <a:lnTo>
                    <a:pt x="52" y="16"/>
                  </a:lnTo>
                  <a:lnTo>
                    <a:pt x="46" y="8"/>
                  </a:lnTo>
                  <a:lnTo>
                    <a:pt x="38" y="2"/>
                  </a:lnTo>
                  <a:lnTo>
                    <a:pt x="26" y="0"/>
                  </a:lnTo>
                  <a:lnTo>
                    <a:pt x="16" y="2"/>
                  </a:lnTo>
                  <a:lnTo>
                    <a:pt x="8" y="8"/>
                  </a:lnTo>
                  <a:lnTo>
                    <a:pt x="2" y="16"/>
                  </a:lnTo>
                  <a:lnTo>
                    <a:pt x="0" y="26"/>
                  </a:lnTo>
                  <a:close/>
                </a:path>
              </a:pathLst>
            </a:custGeom>
            <a:solidFill>
              <a:srgbClr val="000000">
                <a:lumMod val="50000"/>
                <a:lumOff val="50000"/>
              </a:srgbClr>
            </a:solidFill>
            <a:ln w="9525">
              <a:noFill/>
              <a:round/>
            </a:ln>
          </p:spPr>
          <p:txBody>
            <a:bodyPr/>
            <a:lstStyle/>
            <a:p>
              <a:pPr marL="0" marR="0" lvl="0" indent="0" defTabSz="91440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chemeClr val="bg1"/>
                </a:solidFill>
                <a:uLnTx/>
                <a:uFillTx/>
                <a:latin typeface="汉仪中圆简" panose="02010609000101010101" pitchFamily="49" charset="-122"/>
                <a:ea typeface="方正小标宋_GBK" panose="02000000000000000000" charset="-122"/>
              </a:endParaRPr>
            </a:p>
          </p:txBody>
        </p:sp>
        <p:sp>
          <p:nvSpPr>
            <p:cNvPr id="14" name="Freeform 77"/>
            <p:cNvSpPr/>
            <p:nvPr/>
          </p:nvSpPr>
          <p:spPr bwMode="auto">
            <a:xfrm>
              <a:off x="1300" y="1979"/>
              <a:ext cx="3162" cy="54"/>
            </a:xfrm>
            <a:custGeom>
              <a:avLst/>
              <a:gdLst>
                <a:gd name="T0" fmla="*/ 26 w 3162"/>
                <a:gd name="T1" fmla="*/ 0 h 54"/>
                <a:gd name="T2" fmla="*/ 26 w 3162"/>
                <a:gd name="T3" fmla="*/ 0 h 54"/>
                <a:gd name="T4" fmla="*/ 16 w 3162"/>
                <a:gd name="T5" fmla="*/ 2 h 54"/>
                <a:gd name="T6" fmla="*/ 8 w 3162"/>
                <a:gd name="T7" fmla="*/ 8 h 54"/>
                <a:gd name="T8" fmla="*/ 2 w 3162"/>
                <a:gd name="T9" fmla="*/ 16 h 54"/>
                <a:gd name="T10" fmla="*/ 0 w 3162"/>
                <a:gd name="T11" fmla="*/ 26 h 54"/>
                <a:gd name="T12" fmla="*/ 0 w 3162"/>
                <a:gd name="T13" fmla="*/ 26 h 54"/>
                <a:gd name="T14" fmla="*/ 2 w 3162"/>
                <a:gd name="T15" fmla="*/ 38 h 54"/>
                <a:gd name="T16" fmla="*/ 8 w 3162"/>
                <a:gd name="T17" fmla="*/ 46 h 54"/>
                <a:gd name="T18" fmla="*/ 16 w 3162"/>
                <a:gd name="T19" fmla="*/ 52 h 54"/>
                <a:gd name="T20" fmla="*/ 26 w 3162"/>
                <a:gd name="T21" fmla="*/ 54 h 54"/>
                <a:gd name="T22" fmla="*/ 3134 w 3162"/>
                <a:gd name="T23" fmla="*/ 54 h 54"/>
                <a:gd name="T24" fmla="*/ 3134 w 3162"/>
                <a:gd name="T25" fmla="*/ 54 h 54"/>
                <a:gd name="T26" fmla="*/ 3144 w 3162"/>
                <a:gd name="T27" fmla="*/ 52 h 54"/>
                <a:gd name="T28" fmla="*/ 3154 w 3162"/>
                <a:gd name="T29" fmla="*/ 46 h 54"/>
                <a:gd name="T30" fmla="*/ 3160 w 3162"/>
                <a:gd name="T31" fmla="*/ 38 h 54"/>
                <a:gd name="T32" fmla="*/ 3162 w 3162"/>
                <a:gd name="T33" fmla="*/ 26 h 54"/>
                <a:gd name="T34" fmla="*/ 3162 w 3162"/>
                <a:gd name="T35" fmla="*/ 26 h 54"/>
                <a:gd name="T36" fmla="*/ 3160 w 3162"/>
                <a:gd name="T37" fmla="*/ 16 h 54"/>
                <a:gd name="T38" fmla="*/ 3154 w 3162"/>
                <a:gd name="T39" fmla="*/ 8 h 54"/>
                <a:gd name="T40" fmla="*/ 3144 w 3162"/>
                <a:gd name="T41" fmla="*/ 2 h 54"/>
                <a:gd name="T42" fmla="*/ 3134 w 3162"/>
                <a:gd name="T43" fmla="*/ 0 h 54"/>
                <a:gd name="T44" fmla="*/ 26 w 3162"/>
                <a:gd name="T45" fmla="*/ 0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62"/>
                <a:gd name="T70" fmla="*/ 0 h 54"/>
                <a:gd name="T71" fmla="*/ 3162 w 3162"/>
                <a:gd name="T72" fmla="*/ 54 h 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62" h="54">
                  <a:moveTo>
                    <a:pt x="26" y="0"/>
                  </a:moveTo>
                  <a:lnTo>
                    <a:pt x="26" y="0"/>
                  </a:lnTo>
                  <a:lnTo>
                    <a:pt x="16" y="2"/>
                  </a:lnTo>
                  <a:lnTo>
                    <a:pt x="8" y="8"/>
                  </a:lnTo>
                  <a:lnTo>
                    <a:pt x="2" y="16"/>
                  </a:lnTo>
                  <a:lnTo>
                    <a:pt x="0" y="26"/>
                  </a:lnTo>
                  <a:lnTo>
                    <a:pt x="2" y="38"/>
                  </a:lnTo>
                  <a:lnTo>
                    <a:pt x="8" y="46"/>
                  </a:lnTo>
                  <a:lnTo>
                    <a:pt x="16" y="52"/>
                  </a:lnTo>
                  <a:lnTo>
                    <a:pt x="26" y="54"/>
                  </a:lnTo>
                  <a:lnTo>
                    <a:pt x="3134" y="54"/>
                  </a:lnTo>
                  <a:lnTo>
                    <a:pt x="3144" y="52"/>
                  </a:lnTo>
                  <a:lnTo>
                    <a:pt x="3154" y="46"/>
                  </a:lnTo>
                  <a:lnTo>
                    <a:pt x="3160" y="38"/>
                  </a:lnTo>
                  <a:lnTo>
                    <a:pt x="3162" y="26"/>
                  </a:lnTo>
                  <a:lnTo>
                    <a:pt x="3160" y="16"/>
                  </a:lnTo>
                  <a:lnTo>
                    <a:pt x="3154" y="8"/>
                  </a:lnTo>
                  <a:lnTo>
                    <a:pt x="3144" y="2"/>
                  </a:lnTo>
                  <a:lnTo>
                    <a:pt x="3134" y="0"/>
                  </a:lnTo>
                  <a:lnTo>
                    <a:pt x="26" y="0"/>
                  </a:lnTo>
                  <a:close/>
                </a:path>
              </a:pathLst>
            </a:custGeom>
            <a:solidFill>
              <a:srgbClr val="000000">
                <a:lumMod val="50000"/>
                <a:lumOff val="50000"/>
              </a:srgbClr>
            </a:solidFill>
            <a:ln w="9525">
              <a:noFill/>
              <a:round/>
            </a:ln>
          </p:spPr>
          <p:txBody>
            <a:bodyPr/>
            <a:lstStyle/>
            <a:p>
              <a:pPr marL="0" marR="0" lvl="0" indent="0" defTabSz="91440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chemeClr val="bg1"/>
                </a:solidFill>
                <a:uLnTx/>
                <a:uFillTx/>
                <a:latin typeface="汉仪中圆简" panose="02010609000101010101" pitchFamily="49" charset="-122"/>
                <a:ea typeface="方正小标宋_GBK" panose="02000000000000000000" charset="-122"/>
              </a:endParaRPr>
            </a:p>
          </p:txBody>
        </p:sp>
        <p:sp>
          <p:nvSpPr>
            <p:cNvPr id="15" name="Freeform 78"/>
            <p:cNvSpPr/>
            <p:nvPr/>
          </p:nvSpPr>
          <p:spPr bwMode="auto">
            <a:xfrm>
              <a:off x="4406" y="1435"/>
              <a:ext cx="56" cy="598"/>
            </a:xfrm>
            <a:custGeom>
              <a:avLst/>
              <a:gdLst>
                <a:gd name="T0" fmla="*/ 0 w 56"/>
                <a:gd name="T1" fmla="*/ 26 h 598"/>
                <a:gd name="T2" fmla="*/ 0 w 56"/>
                <a:gd name="T3" fmla="*/ 570 h 598"/>
                <a:gd name="T4" fmla="*/ 0 w 56"/>
                <a:gd name="T5" fmla="*/ 570 h 598"/>
                <a:gd name="T6" fmla="*/ 2 w 56"/>
                <a:gd name="T7" fmla="*/ 582 h 598"/>
                <a:gd name="T8" fmla="*/ 8 w 56"/>
                <a:gd name="T9" fmla="*/ 590 h 598"/>
                <a:gd name="T10" fmla="*/ 18 w 56"/>
                <a:gd name="T11" fmla="*/ 596 h 598"/>
                <a:gd name="T12" fmla="*/ 28 w 56"/>
                <a:gd name="T13" fmla="*/ 598 h 598"/>
                <a:gd name="T14" fmla="*/ 28 w 56"/>
                <a:gd name="T15" fmla="*/ 598 h 598"/>
                <a:gd name="T16" fmla="*/ 38 w 56"/>
                <a:gd name="T17" fmla="*/ 596 h 598"/>
                <a:gd name="T18" fmla="*/ 48 w 56"/>
                <a:gd name="T19" fmla="*/ 590 h 598"/>
                <a:gd name="T20" fmla="*/ 54 w 56"/>
                <a:gd name="T21" fmla="*/ 582 h 598"/>
                <a:gd name="T22" fmla="*/ 56 w 56"/>
                <a:gd name="T23" fmla="*/ 570 h 598"/>
                <a:gd name="T24" fmla="*/ 56 w 56"/>
                <a:gd name="T25" fmla="*/ 26 h 598"/>
                <a:gd name="T26" fmla="*/ 56 w 56"/>
                <a:gd name="T27" fmla="*/ 26 h 598"/>
                <a:gd name="T28" fmla="*/ 54 w 56"/>
                <a:gd name="T29" fmla="*/ 16 h 598"/>
                <a:gd name="T30" fmla="*/ 48 w 56"/>
                <a:gd name="T31" fmla="*/ 8 h 598"/>
                <a:gd name="T32" fmla="*/ 38 w 56"/>
                <a:gd name="T33" fmla="*/ 2 h 598"/>
                <a:gd name="T34" fmla="*/ 28 w 56"/>
                <a:gd name="T35" fmla="*/ 0 h 598"/>
                <a:gd name="T36" fmla="*/ 28 w 56"/>
                <a:gd name="T37" fmla="*/ 0 h 598"/>
                <a:gd name="T38" fmla="*/ 18 w 56"/>
                <a:gd name="T39" fmla="*/ 2 h 598"/>
                <a:gd name="T40" fmla="*/ 8 w 56"/>
                <a:gd name="T41" fmla="*/ 8 h 598"/>
                <a:gd name="T42" fmla="*/ 2 w 56"/>
                <a:gd name="T43" fmla="*/ 16 h 598"/>
                <a:gd name="T44" fmla="*/ 0 w 56"/>
                <a:gd name="T45" fmla="*/ 26 h 598"/>
                <a:gd name="T46" fmla="*/ 0 w 56"/>
                <a:gd name="T47" fmla="*/ 26 h 5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6"/>
                <a:gd name="T73" fmla="*/ 0 h 598"/>
                <a:gd name="T74" fmla="*/ 56 w 56"/>
                <a:gd name="T75" fmla="*/ 598 h 5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6" h="598">
                  <a:moveTo>
                    <a:pt x="0" y="26"/>
                  </a:moveTo>
                  <a:lnTo>
                    <a:pt x="0" y="570"/>
                  </a:lnTo>
                  <a:lnTo>
                    <a:pt x="2" y="582"/>
                  </a:lnTo>
                  <a:lnTo>
                    <a:pt x="8" y="590"/>
                  </a:lnTo>
                  <a:lnTo>
                    <a:pt x="18" y="596"/>
                  </a:lnTo>
                  <a:lnTo>
                    <a:pt x="28" y="598"/>
                  </a:lnTo>
                  <a:lnTo>
                    <a:pt x="38" y="596"/>
                  </a:lnTo>
                  <a:lnTo>
                    <a:pt x="48" y="590"/>
                  </a:lnTo>
                  <a:lnTo>
                    <a:pt x="54" y="582"/>
                  </a:lnTo>
                  <a:lnTo>
                    <a:pt x="56" y="570"/>
                  </a:lnTo>
                  <a:lnTo>
                    <a:pt x="56" y="26"/>
                  </a:lnTo>
                  <a:lnTo>
                    <a:pt x="54" y="16"/>
                  </a:lnTo>
                  <a:lnTo>
                    <a:pt x="48" y="8"/>
                  </a:lnTo>
                  <a:lnTo>
                    <a:pt x="38" y="2"/>
                  </a:lnTo>
                  <a:lnTo>
                    <a:pt x="28" y="0"/>
                  </a:lnTo>
                  <a:lnTo>
                    <a:pt x="18" y="2"/>
                  </a:lnTo>
                  <a:lnTo>
                    <a:pt x="8" y="8"/>
                  </a:lnTo>
                  <a:lnTo>
                    <a:pt x="2" y="16"/>
                  </a:lnTo>
                  <a:lnTo>
                    <a:pt x="0" y="26"/>
                  </a:lnTo>
                  <a:close/>
                </a:path>
              </a:pathLst>
            </a:custGeom>
            <a:solidFill>
              <a:srgbClr val="000000">
                <a:lumMod val="50000"/>
                <a:lumOff val="50000"/>
              </a:srgbClr>
            </a:solidFill>
            <a:ln w="9525">
              <a:noFill/>
              <a:round/>
            </a:ln>
          </p:spPr>
          <p:txBody>
            <a:bodyPr/>
            <a:lstStyle/>
            <a:p>
              <a:pPr marL="0" marR="0" lvl="0" indent="0" defTabSz="91440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chemeClr val="bg1"/>
                </a:solidFill>
                <a:uLnTx/>
                <a:uFillTx/>
                <a:latin typeface="汉仪中圆简" panose="02010609000101010101" pitchFamily="49" charset="-122"/>
                <a:ea typeface="方正小标宋_GBK" panose="02000000000000000000" charset="-122"/>
              </a:endParaRPr>
            </a:p>
          </p:txBody>
        </p:sp>
        <p:sp>
          <p:nvSpPr>
            <p:cNvPr id="16" name="Freeform 79"/>
            <p:cNvSpPr/>
            <p:nvPr/>
          </p:nvSpPr>
          <p:spPr bwMode="auto">
            <a:xfrm>
              <a:off x="4358" y="1463"/>
              <a:ext cx="152" cy="152"/>
            </a:xfrm>
            <a:custGeom>
              <a:avLst/>
              <a:gdLst>
                <a:gd name="T0" fmla="*/ 152 w 152"/>
                <a:gd name="T1" fmla="*/ 76 h 152"/>
                <a:gd name="T2" fmla="*/ 152 w 152"/>
                <a:gd name="T3" fmla="*/ 76 h 152"/>
                <a:gd name="T4" fmla="*/ 152 w 152"/>
                <a:gd name="T5" fmla="*/ 92 h 152"/>
                <a:gd name="T6" fmla="*/ 146 w 152"/>
                <a:gd name="T7" fmla="*/ 106 h 152"/>
                <a:gd name="T8" fmla="*/ 140 w 152"/>
                <a:gd name="T9" fmla="*/ 118 h 152"/>
                <a:gd name="T10" fmla="*/ 130 w 152"/>
                <a:gd name="T11" fmla="*/ 130 h 152"/>
                <a:gd name="T12" fmla="*/ 120 w 152"/>
                <a:gd name="T13" fmla="*/ 140 h 152"/>
                <a:gd name="T14" fmla="*/ 106 w 152"/>
                <a:gd name="T15" fmla="*/ 146 h 152"/>
                <a:gd name="T16" fmla="*/ 92 w 152"/>
                <a:gd name="T17" fmla="*/ 152 h 152"/>
                <a:gd name="T18" fmla="*/ 76 w 152"/>
                <a:gd name="T19" fmla="*/ 152 h 152"/>
                <a:gd name="T20" fmla="*/ 76 w 152"/>
                <a:gd name="T21" fmla="*/ 152 h 152"/>
                <a:gd name="T22" fmla="*/ 62 w 152"/>
                <a:gd name="T23" fmla="*/ 152 h 152"/>
                <a:gd name="T24" fmla="*/ 46 w 152"/>
                <a:gd name="T25" fmla="*/ 146 h 152"/>
                <a:gd name="T26" fmla="*/ 34 w 152"/>
                <a:gd name="T27" fmla="*/ 140 h 152"/>
                <a:gd name="T28" fmla="*/ 22 w 152"/>
                <a:gd name="T29" fmla="*/ 130 h 152"/>
                <a:gd name="T30" fmla="*/ 14 w 152"/>
                <a:gd name="T31" fmla="*/ 118 h 152"/>
                <a:gd name="T32" fmla="*/ 6 w 152"/>
                <a:gd name="T33" fmla="*/ 106 h 152"/>
                <a:gd name="T34" fmla="*/ 2 w 152"/>
                <a:gd name="T35" fmla="*/ 92 h 152"/>
                <a:gd name="T36" fmla="*/ 0 w 152"/>
                <a:gd name="T37" fmla="*/ 76 h 152"/>
                <a:gd name="T38" fmla="*/ 0 w 152"/>
                <a:gd name="T39" fmla="*/ 76 h 152"/>
                <a:gd name="T40" fmla="*/ 2 w 152"/>
                <a:gd name="T41" fmla="*/ 60 h 152"/>
                <a:gd name="T42" fmla="*/ 6 w 152"/>
                <a:gd name="T43" fmla="*/ 46 h 152"/>
                <a:gd name="T44" fmla="*/ 14 w 152"/>
                <a:gd name="T45" fmla="*/ 34 h 152"/>
                <a:gd name="T46" fmla="*/ 22 w 152"/>
                <a:gd name="T47" fmla="*/ 22 h 152"/>
                <a:gd name="T48" fmla="*/ 34 w 152"/>
                <a:gd name="T49" fmla="*/ 14 h 152"/>
                <a:gd name="T50" fmla="*/ 46 w 152"/>
                <a:gd name="T51" fmla="*/ 6 h 152"/>
                <a:gd name="T52" fmla="*/ 62 w 152"/>
                <a:gd name="T53" fmla="*/ 2 h 152"/>
                <a:gd name="T54" fmla="*/ 76 w 152"/>
                <a:gd name="T55" fmla="*/ 0 h 152"/>
                <a:gd name="T56" fmla="*/ 76 w 152"/>
                <a:gd name="T57" fmla="*/ 0 h 152"/>
                <a:gd name="T58" fmla="*/ 92 w 152"/>
                <a:gd name="T59" fmla="*/ 2 h 152"/>
                <a:gd name="T60" fmla="*/ 106 w 152"/>
                <a:gd name="T61" fmla="*/ 6 h 152"/>
                <a:gd name="T62" fmla="*/ 120 w 152"/>
                <a:gd name="T63" fmla="*/ 14 h 152"/>
                <a:gd name="T64" fmla="*/ 130 w 152"/>
                <a:gd name="T65" fmla="*/ 22 h 152"/>
                <a:gd name="T66" fmla="*/ 140 w 152"/>
                <a:gd name="T67" fmla="*/ 34 h 152"/>
                <a:gd name="T68" fmla="*/ 146 w 152"/>
                <a:gd name="T69" fmla="*/ 46 h 152"/>
                <a:gd name="T70" fmla="*/ 152 w 152"/>
                <a:gd name="T71" fmla="*/ 60 h 152"/>
                <a:gd name="T72" fmla="*/ 152 w 152"/>
                <a:gd name="T73" fmla="*/ 76 h 152"/>
                <a:gd name="T74" fmla="*/ 152 w 152"/>
                <a:gd name="T75" fmla="*/ 76 h 1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2" h="152">
                  <a:moveTo>
                    <a:pt x="152" y="76"/>
                  </a:moveTo>
                  <a:lnTo>
                    <a:pt x="152" y="76"/>
                  </a:lnTo>
                  <a:lnTo>
                    <a:pt x="152" y="92"/>
                  </a:lnTo>
                  <a:lnTo>
                    <a:pt x="146" y="106"/>
                  </a:lnTo>
                  <a:lnTo>
                    <a:pt x="140" y="118"/>
                  </a:lnTo>
                  <a:lnTo>
                    <a:pt x="130" y="130"/>
                  </a:lnTo>
                  <a:lnTo>
                    <a:pt x="120" y="140"/>
                  </a:lnTo>
                  <a:lnTo>
                    <a:pt x="106" y="146"/>
                  </a:lnTo>
                  <a:lnTo>
                    <a:pt x="92" y="152"/>
                  </a:lnTo>
                  <a:lnTo>
                    <a:pt x="76" y="152"/>
                  </a:lnTo>
                  <a:lnTo>
                    <a:pt x="62" y="152"/>
                  </a:lnTo>
                  <a:lnTo>
                    <a:pt x="46" y="146"/>
                  </a:lnTo>
                  <a:lnTo>
                    <a:pt x="34" y="140"/>
                  </a:lnTo>
                  <a:lnTo>
                    <a:pt x="22" y="130"/>
                  </a:lnTo>
                  <a:lnTo>
                    <a:pt x="14" y="118"/>
                  </a:lnTo>
                  <a:lnTo>
                    <a:pt x="6" y="106"/>
                  </a:lnTo>
                  <a:lnTo>
                    <a:pt x="2" y="92"/>
                  </a:lnTo>
                  <a:lnTo>
                    <a:pt x="0" y="76"/>
                  </a:lnTo>
                  <a:lnTo>
                    <a:pt x="2" y="60"/>
                  </a:lnTo>
                  <a:lnTo>
                    <a:pt x="6" y="46"/>
                  </a:lnTo>
                  <a:lnTo>
                    <a:pt x="14" y="34"/>
                  </a:lnTo>
                  <a:lnTo>
                    <a:pt x="22" y="22"/>
                  </a:lnTo>
                  <a:lnTo>
                    <a:pt x="34" y="14"/>
                  </a:lnTo>
                  <a:lnTo>
                    <a:pt x="46" y="6"/>
                  </a:lnTo>
                  <a:lnTo>
                    <a:pt x="62" y="2"/>
                  </a:lnTo>
                  <a:lnTo>
                    <a:pt x="76" y="0"/>
                  </a:lnTo>
                  <a:lnTo>
                    <a:pt x="92" y="2"/>
                  </a:lnTo>
                  <a:lnTo>
                    <a:pt x="106" y="6"/>
                  </a:lnTo>
                  <a:lnTo>
                    <a:pt x="120" y="14"/>
                  </a:lnTo>
                  <a:lnTo>
                    <a:pt x="130" y="22"/>
                  </a:lnTo>
                  <a:lnTo>
                    <a:pt x="140" y="34"/>
                  </a:lnTo>
                  <a:lnTo>
                    <a:pt x="146" y="46"/>
                  </a:lnTo>
                  <a:lnTo>
                    <a:pt x="152" y="60"/>
                  </a:lnTo>
                  <a:lnTo>
                    <a:pt x="152" y="76"/>
                  </a:lnTo>
                  <a:close/>
                </a:path>
              </a:pathLst>
            </a:custGeom>
            <a:gradFill rotWithShape="1">
              <a:gsLst>
                <a:gs pos="0">
                  <a:srgbClr val="E6D8D8"/>
                </a:gs>
                <a:gs pos="100000">
                  <a:srgbClr val="C09C9C"/>
                </a:gs>
              </a:gsLst>
              <a:lin ang="5400000" scaled="1"/>
            </a:gradFill>
            <a:ln>
              <a:noFill/>
            </a:ln>
            <a:effectLst>
              <a:outerShdw dist="53882" dir="2700000" algn="ctr" rotWithShape="0">
                <a:srgbClr val="000000">
                  <a:alpha val="50000"/>
                </a:srgbClr>
              </a:outerShdw>
            </a:effectLst>
            <a:extLst>
              <a:ext uri="{91240B29-F687-4F45-9708-019B960494DF}">
                <a14:hiddenLine xmlns:a14="http://schemas.microsoft.com/office/drawing/2010/main" w="12700">
                  <a:solidFill>
                    <a:srgbClr val="000000"/>
                  </a:solidFill>
                  <a:prstDash val="solid"/>
                  <a:round/>
                </a14:hiddenLine>
              </a:ext>
            </a:extLst>
          </p:spPr>
          <p:txBody>
            <a:bodyPr wrap="none" anchor="ctr"/>
            <a:lstStyle/>
            <a:p>
              <a:pPr marL="0" marR="0" lvl="0" indent="0" defTabSz="914400" eaLnBrk="1" fontAlgn="auto" latinLnBrk="1"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smtClean="0">
                <a:ln>
                  <a:noFill/>
                </a:ln>
                <a:solidFill>
                  <a:schemeClr val="bg1"/>
                </a:solidFill>
                <a:uLnTx/>
                <a:uFillTx/>
                <a:latin typeface="汉仪中圆简" panose="02010609000101010101" pitchFamily="49" charset="-122"/>
                <a:ea typeface="汉仪中圆简" panose="02010609000101010101" pitchFamily="49" charset="-122"/>
              </a:endParaRPr>
            </a:p>
          </p:txBody>
        </p:sp>
        <p:sp>
          <p:nvSpPr>
            <p:cNvPr id="17" name="Freeform 80"/>
            <p:cNvSpPr/>
            <p:nvPr/>
          </p:nvSpPr>
          <p:spPr bwMode="auto">
            <a:xfrm>
              <a:off x="3502" y="1383"/>
              <a:ext cx="1864" cy="156"/>
            </a:xfrm>
            <a:custGeom>
              <a:avLst/>
              <a:gdLst>
                <a:gd name="T0" fmla="*/ 466 w 1864"/>
                <a:gd name="T1" fmla="*/ 156 h 156"/>
                <a:gd name="T2" fmla="*/ 1398 w 1864"/>
                <a:gd name="T3" fmla="*/ 156 h 156"/>
                <a:gd name="T4" fmla="*/ 1398 w 1864"/>
                <a:gd name="T5" fmla="*/ 156 h 156"/>
                <a:gd name="T6" fmla="*/ 1442 w 1864"/>
                <a:gd name="T7" fmla="*/ 154 h 156"/>
                <a:gd name="T8" fmla="*/ 1506 w 1864"/>
                <a:gd name="T9" fmla="*/ 144 h 156"/>
                <a:gd name="T10" fmla="*/ 1584 w 1864"/>
                <a:gd name="T11" fmla="*/ 130 h 156"/>
                <a:gd name="T12" fmla="*/ 1664 w 1864"/>
                <a:gd name="T13" fmla="*/ 110 h 156"/>
                <a:gd name="T14" fmla="*/ 1702 w 1864"/>
                <a:gd name="T15" fmla="*/ 100 h 156"/>
                <a:gd name="T16" fmla="*/ 1740 w 1864"/>
                <a:gd name="T17" fmla="*/ 88 h 156"/>
                <a:gd name="T18" fmla="*/ 1774 w 1864"/>
                <a:gd name="T19" fmla="*/ 76 h 156"/>
                <a:gd name="T20" fmla="*/ 1804 w 1864"/>
                <a:gd name="T21" fmla="*/ 62 h 156"/>
                <a:gd name="T22" fmla="*/ 1828 w 1864"/>
                <a:gd name="T23" fmla="*/ 48 h 156"/>
                <a:gd name="T24" fmla="*/ 1848 w 1864"/>
                <a:gd name="T25" fmla="*/ 32 h 156"/>
                <a:gd name="T26" fmla="*/ 1854 w 1864"/>
                <a:gd name="T27" fmla="*/ 24 h 156"/>
                <a:gd name="T28" fmla="*/ 1860 w 1864"/>
                <a:gd name="T29" fmla="*/ 16 h 156"/>
                <a:gd name="T30" fmla="*/ 1862 w 1864"/>
                <a:gd name="T31" fmla="*/ 8 h 156"/>
                <a:gd name="T32" fmla="*/ 1864 w 1864"/>
                <a:gd name="T33" fmla="*/ 0 h 156"/>
                <a:gd name="T34" fmla="*/ 0 w 1864"/>
                <a:gd name="T35" fmla="*/ 0 h 156"/>
                <a:gd name="T36" fmla="*/ 0 w 1864"/>
                <a:gd name="T37" fmla="*/ 0 h 156"/>
                <a:gd name="T38" fmla="*/ 0 w 1864"/>
                <a:gd name="T39" fmla="*/ 8 h 156"/>
                <a:gd name="T40" fmla="*/ 4 w 1864"/>
                <a:gd name="T41" fmla="*/ 16 h 156"/>
                <a:gd name="T42" fmla="*/ 10 w 1864"/>
                <a:gd name="T43" fmla="*/ 24 h 156"/>
                <a:gd name="T44" fmla="*/ 16 w 1864"/>
                <a:gd name="T45" fmla="*/ 32 h 156"/>
                <a:gd name="T46" fmla="*/ 36 w 1864"/>
                <a:gd name="T47" fmla="*/ 48 h 156"/>
                <a:gd name="T48" fmla="*/ 60 w 1864"/>
                <a:gd name="T49" fmla="*/ 62 h 156"/>
                <a:gd name="T50" fmla="*/ 90 w 1864"/>
                <a:gd name="T51" fmla="*/ 76 h 156"/>
                <a:gd name="T52" fmla="*/ 124 w 1864"/>
                <a:gd name="T53" fmla="*/ 88 h 156"/>
                <a:gd name="T54" fmla="*/ 162 w 1864"/>
                <a:gd name="T55" fmla="*/ 100 h 156"/>
                <a:gd name="T56" fmla="*/ 200 w 1864"/>
                <a:gd name="T57" fmla="*/ 110 h 156"/>
                <a:gd name="T58" fmla="*/ 280 w 1864"/>
                <a:gd name="T59" fmla="*/ 130 h 156"/>
                <a:gd name="T60" fmla="*/ 356 w 1864"/>
                <a:gd name="T61" fmla="*/ 144 h 156"/>
                <a:gd name="T62" fmla="*/ 422 w 1864"/>
                <a:gd name="T63" fmla="*/ 154 h 156"/>
                <a:gd name="T64" fmla="*/ 466 w 1864"/>
                <a:gd name="T65" fmla="*/ 156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64" h="156">
                  <a:moveTo>
                    <a:pt x="466" y="156"/>
                  </a:moveTo>
                  <a:lnTo>
                    <a:pt x="1398" y="156"/>
                  </a:lnTo>
                  <a:lnTo>
                    <a:pt x="1442" y="154"/>
                  </a:lnTo>
                  <a:lnTo>
                    <a:pt x="1506" y="144"/>
                  </a:lnTo>
                  <a:lnTo>
                    <a:pt x="1584" y="130"/>
                  </a:lnTo>
                  <a:lnTo>
                    <a:pt x="1664" y="110"/>
                  </a:lnTo>
                  <a:lnTo>
                    <a:pt x="1702" y="100"/>
                  </a:lnTo>
                  <a:lnTo>
                    <a:pt x="1740" y="88"/>
                  </a:lnTo>
                  <a:lnTo>
                    <a:pt x="1774" y="76"/>
                  </a:lnTo>
                  <a:lnTo>
                    <a:pt x="1804" y="62"/>
                  </a:lnTo>
                  <a:lnTo>
                    <a:pt x="1828" y="48"/>
                  </a:lnTo>
                  <a:lnTo>
                    <a:pt x="1848" y="32"/>
                  </a:lnTo>
                  <a:lnTo>
                    <a:pt x="1854" y="24"/>
                  </a:lnTo>
                  <a:lnTo>
                    <a:pt x="1860" y="16"/>
                  </a:lnTo>
                  <a:lnTo>
                    <a:pt x="1862" y="8"/>
                  </a:lnTo>
                  <a:lnTo>
                    <a:pt x="1864" y="0"/>
                  </a:lnTo>
                  <a:lnTo>
                    <a:pt x="0" y="0"/>
                  </a:lnTo>
                  <a:lnTo>
                    <a:pt x="0" y="8"/>
                  </a:lnTo>
                  <a:lnTo>
                    <a:pt x="4" y="16"/>
                  </a:lnTo>
                  <a:lnTo>
                    <a:pt x="10" y="24"/>
                  </a:lnTo>
                  <a:lnTo>
                    <a:pt x="16" y="32"/>
                  </a:lnTo>
                  <a:lnTo>
                    <a:pt x="36" y="48"/>
                  </a:lnTo>
                  <a:lnTo>
                    <a:pt x="60" y="62"/>
                  </a:lnTo>
                  <a:lnTo>
                    <a:pt x="90" y="76"/>
                  </a:lnTo>
                  <a:lnTo>
                    <a:pt x="124" y="88"/>
                  </a:lnTo>
                  <a:lnTo>
                    <a:pt x="162" y="100"/>
                  </a:lnTo>
                  <a:lnTo>
                    <a:pt x="200" y="110"/>
                  </a:lnTo>
                  <a:lnTo>
                    <a:pt x="280" y="130"/>
                  </a:lnTo>
                  <a:lnTo>
                    <a:pt x="356" y="144"/>
                  </a:lnTo>
                  <a:lnTo>
                    <a:pt x="422" y="154"/>
                  </a:lnTo>
                  <a:lnTo>
                    <a:pt x="466" y="156"/>
                  </a:lnTo>
                  <a:close/>
                </a:path>
              </a:pathLst>
            </a:custGeom>
            <a:gradFill rotWithShape="1">
              <a:gsLst>
                <a:gs pos="0">
                  <a:srgbClr val="E6D8D8"/>
                </a:gs>
                <a:gs pos="100000">
                  <a:srgbClr val="C09C9C"/>
                </a:gs>
              </a:gsLst>
              <a:lin ang="5400000" scaled="1"/>
            </a:gradFill>
            <a:ln>
              <a:noFill/>
            </a:ln>
            <a:effectLst>
              <a:outerShdw dist="53882" dir="2700000" algn="ctr" rotWithShape="0">
                <a:srgbClr val="000000">
                  <a:alpha val="50000"/>
                </a:srgbClr>
              </a:outerShdw>
            </a:effectLst>
            <a:extLst>
              <a:ext uri="{91240B29-F687-4F45-9708-019B960494DF}">
                <a14:hiddenLine xmlns:a14="http://schemas.microsoft.com/office/drawing/2010/main" w="12700">
                  <a:solidFill>
                    <a:srgbClr val="000000"/>
                  </a:solidFill>
                  <a:prstDash val="solid"/>
                  <a:round/>
                </a14:hiddenLine>
              </a:ext>
            </a:extLst>
          </p:spPr>
          <p:txBody>
            <a:bodyPr wrap="none" anchor="ctr"/>
            <a:lstStyle/>
            <a:p>
              <a:pPr marL="0" marR="0" lvl="0" indent="0" defTabSz="914400" eaLnBrk="1" fontAlgn="auto" latinLnBrk="1"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smtClean="0">
                <a:ln>
                  <a:noFill/>
                </a:ln>
                <a:solidFill>
                  <a:schemeClr val="bg1"/>
                </a:solidFill>
                <a:uLnTx/>
                <a:uFillTx/>
                <a:latin typeface="汉仪中圆简" panose="02010609000101010101" pitchFamily="49" charset="-122"/>
                <a:ea typeface="汉仪中圆简" panose="02010609000101010101" pitchFamily="49" charset="-122"/>
              </a:endParaRPr>
            </a:p>
          </p:txBody>
        </p:sp>
        <p:sp>
          <p:nvSpPr>
            <p:cNvPr id="18" name="Freeform 81"/>
            <p:cNvSpPr/>
            <p:nvPr/>
          </p:nvSpPr>
          <p:spPr bwMode="auto">
            <a:xfrm>
              <a:off x="3502" y="1383"/>
              <a:ext cx="1864" cy="156"/>
            </a:xfrm>
            <a:custGeom>
              <a:avLst/>
              <a:gdLst>
                <a:gd name="T0" fmla="*/ 466 w 1864"/>
                <a:gd name="T1" fmla="*/ 156 h 156"/>
                <a:gd name="T2" fmla="*/ 1398 w 1864"/>
                <a:gd name="T3" fmla="*/ 156 h 156"/>
                <a:gd name="T4" fmla="*/ 1398 w 1864"/>
                <a:gd name="T5" fmla="*/ 156 h 156"/>
                <a:gd name="T6" fmla="*/ 1442 w 1864"/>
                <a:gd name="T7" fmla="*/ 154 h 156"/>
                <a:gd name="T8" fmla="*/ 1506 w 1864"/>
                <a:gd name="T9" fmla="*/ 144 h 156"/>
                <a:gd name="T10" fmla="*/ 1584 w 1864"/>
                <a:gd name="T11" fmla="*/ 130 h 156"/>
                <a:gd name="T12" fmla="*/ 1664 w 1864"/>
                <a:gd name="T13" fmla="*/ 110 h 156"/>
                <a:gd name="T14" fmla="*/ 1702 w 1864"/>
                <a:gd name="T15" fmla="*/ 100 h 156"/>
                <a:gd name="T16" fmla="*/ 1740 w 1864"/>
                <a:gd name="T17" fmla="*/ 88 h 156"/>
                <a:gd name="T18" fmla="*/ 1774 w 1864"/>
                <a:gd name="T19" fmla="*/ 76 h 156"/>
                <a:gd name="T20" fmla="*/ 1804 w 1864"/>
                <a:gd name="T21" fmla="*/ 62 h 156"/>
                <a:gd name="T22" fmla="*/ 1828 w 1864"/>
                <a:gd name="T23" fmla="*/ 48 h 156"/>
                <a:gd name="T24" fmla="*/ 1848 w 1864"/>
                <a:gd name="T25" fmla="*/ 32 h 156"/>
                <a:gd name="T26" fmla="*/ 1854 w 1864"/>
                <a:gd name="T27" fmla="*/ 24 h 156"/>
                <a:gd name="T28" fmla="*/ 1860 w 1864"/>
                <a:gd name="T29" fmla="*/ 16 h 156"/>
                <a:gd name="T30" fmla="*/ 1862 w 1864"/>
                <a:gd name="T31" fmla="*/ 8 h 156"/>
                <a:gd name="T32" fmla="*/ 1864 w 1864"/>
                <a:gd name="T33" fmla="*/ 0 h 156"/>
                <a:gd name="T34" fmla="*/ 0 w 1864"/>
                <a:gd name="T35" fmla="*/ 0 h 156"/>
                <a:gd name="T36" fmla="*/ 0 w 1864"/>
                <a:gd name="T37" fmla="*/ 0 h 156"/>
                <a:gd name="T38" fmla="*/ 0 w 1864"/>
                <a:gd name="T39" fmla="*/ 8 h 156"/>
                <a:gd name="T40" fmla="*/ 4 w 1864"/>
                <a:gd name="T41" fmla="*/ 16 h 156"/>
                <a:gd name="T42" fmla="*/ 10 w 1864"/>
                <a:gd name="T43" fmla="*/ 24 h 156"/>
                <a:gd name="T44" fmla="*/ 16 w 1864"/>
                <a:gd name="T45" fmla="*/ 32 h 156"/>
                <a:gd name="T46" fmla="*/ 36 w 1864"/>
                <a:gd name="T47" fmla="*/ 48 h 156"/>
                <a:gd name="T48" fmla="*/ 60 w 1864"/>
                <a:gd name="T49" fmla="*/ 62 h 156"/>
                <a:gd name="T50" fmla="*/ 90 w 1864"/>
                <a:gd name="T51" fmla="*/ 76 h 156"/>
                <a:gd name="T52" fmla="*/ 124 w 1864"/>
                <a:gd name="T53" fmla="*/ 88 h 156"/>
                <a:gd name="T54" fmla="*/ 162 w 1864"/>
                <a:gd name="T55" fmla="*/ 100 h 156"/>
                <a:gd name="T56" fmla="*/ 200 w 1864"/>
                <a:gd name="T57" fmla="*/ 110 h 156"/>
                <a:gd name="T58" fmla="*/ 280 w 1864"/>
                <a:gd name="T59" fmla="*/ 130 h 156"/>
                <a:gd name="T60" fmla="*/ 356 w 1864"/>
                <a:gd name="T61" fmla="*/ 144 h 156"/>
                <a:gd name="T62" fmla="*/ 422 w 1864"/>
                <a:gd name="T63" fmla="*/ 154 h 156"/>
                <a:gd name="T64" fmla="*/ 466 w 1864"/>
                <a:gd name="T65" fmla="*/ 156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4"/>
                <a:gd name="T100" fmla="*/ 0 h 156"/>
                <a:gd name="T101" fmla="*/ 1864 w 1864"/>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4" h="156">
                  <a:moveTo>
                    <a:pt x="466" y="156"/>
                  </a:moveTo>
                  <a:lnTo>
                    <a:pt x="1398" y="156"/>
                  </a:lnTo>
                  <a:lnTo>
                    <a:pt x="1442" y="154"/>
                  </a:lnTo>
                  <a:lnTo>
                    <a:pt x="1506" y="144"/>
                  </a:lnTo>
                  <a:lnTo>
                    <a:pt x="1584" y="130"/>
                  </a:lnTo>
                  <a:lnTo>
                    <a:pt x="1664" y="110"/>
                  </a:lnTo>
                  <a:lnTo>
                    <a:pt x="1702" y="100"/>
                  </a:lnTo>
                  <a:lnTo>
                    <a:pt x="1740" y="88"/>
                  </a:lnTo>
                  <a:lnTo>
                    <a:pt x="1774" y="76"/>
                  </a:lnTo>
                  <a:lnTo>
                    <a:pt x="1804" y="62"/>
                  </a:lnTo>
                  <a:lnTo>
                    <a:pt x="1828" y="48"/>
                  </a:lnTo>
                  <a:lnTo>
                    <a:pt x="1848" y="32"/>
                  </a:lnTo>
                  <a:lnTo>
                    <a:pt x="1854" y="24"/>
                  </a:lnTo>
                  <a:lnTo>
                    <a:pt x="1860" y="16"/>
                  </a:lnTo>
                  <a:lnTo>
                    <a:pt x="1862" y="8"/>
                  </a:lnTo>
                  <a:lnTo>
                    <a:pt x="1864" y="0"/>
                  </a:lnTo>
                  <a:lnTo>
                    <a:pt x="0" y="0"/>
                  </a:lnTo>
                  <a:lnTo>
                    <a:pt x="0" y="8"/>
                  </a:lnTo>
                  <a:lnTo>
                    <a:pt x="4" y="16"/>
                  </a:lnTo>
                  <a:lnTo>
                    <a:pt x="10" y="24"/>
                  </a:lnTo>
                  <a:lnTo>
                    <a:pt x="16" y="32"/>
                  </a:lnTo>
                  <a:lnTo>
                    <a:pt x="36" y="48"/>
                  </a:lnTo>
                  <a:lnTo>
                    <a:pt x="60" y="62"/>
                  </a:lnTo>
                  <a:lnTo>
                    <a:pt x="90" y="76"/>
                  </a:lnTo>
                  <a:lnTo>
                    <a:pt x="124" y="88"/>
                  </a:lnTo>
                  <a:lnTo>
                    <a:pt x="162" y="100"/>
                  </a:lnTo>
                  <a:lnTo>
                    <a:pt x="200" y="110"/>
                  </a:lnTo>
                  <a:lnTo>
                    <a:pt x="280" y="130"/>
                  </a:lnTo>
                  <a:lnTo>
                    <a:pt x="356" y="144"/>
                  </a:lnTo>
                  <a:lnTo>
                    <a:pt x="422" y="154"/>
                  </a:lnTo>
                  <a:lnTo>
                    <a:pt x="466" y="1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smtClean="0">
                <a:ln>
                  <a:noFill/>
                </a:ln>
                <a:solidFill>
                  <a:schemeClr val="bg1"/>
                </a:solidFill>
                <a:uLnTx/>
                <a:uFillTx/>
                <a:latin typeface="汉仪中圆简" panose="02010609000101010101" pitchFamily="49" charset="-122"/>
                <a:ea typeface="汉仪中圆简" panose="02010609000101010101" pitchFamily="49" charset="-122"/>
              </a:endParaRPr>
            </a:p>
          </p:txBody>
        </p:sp>
        <p:sp>
          <p:nvSpPr>
            <p:cNvPr id="19" name="Freeform 82"/>
            <p:cNvSpPr/>
            <p:nvPr/>
          </p:nvSpPr>
          <p:spPr bwMode="auto">
            <a:xfrm>
              <a:off x="1252" y="1463"/>
              <a:ext cx="152" cy="152"/>
            </a:xfrm>
            <a:custGeom>
              <a:avLst/>
              <a:gdLst>
                <a:gd name="T0" fmla="*/ 152 w 152"/>
                <a:gd name="T1" fmla="*/ 76 h 152"/>
                <a:gd name="T2" fmla="*/ 152 w 152"/>
                <a:gd name="T3" fmla="*/ 76 h 152"/>
                <a:gd name="T4" fmla="*/ 150 w 152"/>
                <a:gd name="T5" fmla="*/ 92 h 152"/>
                <a:gd name="T6" fmla="*/ 146 w 152"/>
                <a:gd name="T7" fmla="*/ 106 h 152"/>
                <a:gd name="T8" fmla="*/ 138 w 152"/>
                <a:gd name="T9" fmla="*/ 118 h 152"/>
                <a:gd name="T10" fmla="*/ 130 w 152"/>
                <a:gd name="T11" fmla="*/ 130 h 152"/>
                <a:gd name="T12" fmla="*/ 118 w 152"/>
                <a:gd name="T13" fmla="*/ 140 h 152"/>
                <a:gd name="T14" fmla="*/ 106 w 152"/>
                <a:gd name="T15" fmla="*/ 146 h 152"/>
                <a:gd name="T16" fmla="*/ 90 w 152"/>
                <a:gd name="T17" fmla="*/ 152 h 152"/>
                <a:gd name="T18" fmla="*/ 76 w 152"/>
                <a:gd name="T19" fmla="*/ 152 h 152"/>
                <a:gd name="T20" fmla="*/ 76 w 152"/>
                <a:gd name="T21" fmla="*/ 152 h 152"/>
                <a:gd name="T22" fmla="*/ 60 w 152"/>
                <a:gd name="T23" fmla="*/ 152 h 152"/>
                <a:gd name="T24" fmla="*/ 46 w 152"/>
                <a:gd name="T25" fmla="*/ 146 h 152"/>
                <a:gd name="T26" fmla="*/ 32 w 152"/>
                <a:gd name="T27" fmla="*/ 140 h 152"/>
                <a:gd name="T28" fmla="*/ 22 w 152"/>
                <a:gd name="T29" fmla="*/ 130 h 152"/>
                <a:gd name="T30" fmla="*/ 12 w 152"/>
                <a:gd name="T31" fmla="*/ 118 h 152"/>
                <a:gd name="T32" fmla="*/ 6 w 152"/>
                <a:gd name="T33" fmla="*/ 106 h 152"/>
                <a:gd name="T34" fmla="*/ 0 w 152"/>
                <a:gd name="T35" fmla="*/ 92 h 152"/>
                <a:gd name="T36" fmla="*/ 0 w 152"/>
                <a:gd name="T37" fmla="*/ 76 h 152"/>
                <a:gd name="T38" fmla="*/ 0 w 152"/>
                <a:gd name="T39" fmla="*/ 76 h 152"/>
                <a:gd name="T40" fmla="*/ 0 w 152"/>
                <a:gd name="T41" fmla="*/ 60 h 152"/>
                <a:gd name="T42" fmla="*/ 6 w 152"/>
                <a:gd name="T43" fmla="*/ 46 h 152"/>
                <a:gd name="T44" fmla="*/ 12 w 152"/>
                <a:gd name="T45" fmla="*/ 34 h 152"/>
                <a:gd name="T46" fmla="*/ 22 w 152"/>
                <a:gd name="T47" fmla="*/ 22 h 152"/>
                <a:gd name="T48" fmla="*/ 32 w 152"/>
                <a:gd name="T49" fmla="*/ 14 h 152"/>
                <a:gd name="T50" fmla="*/ 46 w 152"/>
                <a:gd name="T51" fmla="*/ 6 h 152"/>
                <a:gd name="T52" fmla="*/ 60 w 152"/>
                <a:gd name="T53" fmla="*/ 2 h 152"/>
                <a:gd name="T54" fmla="*/ 76 w 152"/>
                <a:gd name="T55" fmla="*/ 0 h 152"/>
                <a:gd name="T56" fmla="*/ 76 w 152"/>
                <a:gd name="T57" fmla="*/ 0 h 152"/>
                <a:gd name="T58" fmla="*/ 90 w 152"/>
                <a:gd name="T59" fmla="*/ 2 h 152"/>
                <a:gd name="T60" fmla="*/ 106 w 152"/>
                <a:gd name="T61" fmla="*/ 6 h 152"/>
                <a:gd name="T62" fmla="*/ 118 w 152"/>
                <a:gd name="T63" fmla="*/ 14 h 152"/>
                <a:gd name="T64" fmla="*/ 130 w 152"/>
                <a:gd name="T65" fmla="*/ 22 h 152"/>
                <a:gd name="T66" fmla="*/ 138 w 152"/>
                <a:gd name="T67" fmla="*/ 34 h 152"/>
                <a:gd name="T68" fmla="*/ 146 w 152"/>
                <a:gd name="T69" fmla="*/ 46 h 152"/>
                <a:gd name="T70" fmla="*/ 150 w 152"/>
                <a:gd name="T71" fmla="*/ 60 h 152"/>
                <a:gd name="T72" fmla="*/ 152 w 152"/>
                <a:gd name="T73" fmla="*/ 76 h 152"/>
                <a:gd name="T74" fmla="*/ 152 w 152"/>
                <a:gd name="T75" fmla="*/ 76 h 1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2" h="152">
                  <a:moveTo>
                    <a:pt x="152" y="76"/>
                  </a:moveTo>
                  <a:lnTo>
                    <a:pt x="152" y="76"/>
                  </a:lnTo>
                  <a:lnTo>
                    <a:pt x="150" y="92"/>
                  </a:lnTo>
                  <a:lnTo>
                    <a:pt x="146" y="106"/>
                  </a:lnTo>
                  <a:lnTo>
                    <a:pt x="138" y="118"/>
                  </a:lnTo>
                  <a:lnTo>
                    <a:pt x="130" y="130"/>
                  </a:lnTo>
                  <a:lnTo>
                    <a:pt x="118" y="140"/>
                  </a:lnTo>
                  <a:lnTo>
                    <a:pt x="106" y="146"/>
                  </a:lnTo>
                  <a:lnTo>
                    <a:pt x="90" y="152"/>
                  </a:lnTo>
                  <a:lnTo>
                    <a:pt x="76" y="152"/>
                  </a:lnTo>
                  <a:lnTo>
                    <a:pt x="60" y="152"/>
                  </a:lnTo>
                  <a:lnTo>
                    <a:pt x="46" y="146"/>
                  </a:lnTo>
                  <a:lnTo>
                    <a:pt x="32" y="140"/>
                  </a:lnTo>
                  <a:lnTo>
                    <a:pt x="22" y="130"/>
                  </a:lnTo>
                  <a:lnTo>
                    <a:pt x="12" y="118"/>
                  </a:lnTo>
                  <a:lnTo>
                    <a:pt x="6" y="106"/>
                  </a:lnTo>
                  <a:lnTo>
                    <a:pt x="0" y="92"/>
                  </a:lnTo>
                  <a:lnTo>
                    <a:pt x="0" y="76"/>
                  </a:lnTo>
                  <a:lnTo>
                    <a:pt x="0" y="60"/>
                  </a:lnTo>
                  <a:lnTo>
                    <a:pt x="6" y="46"/>
                  </a:lnTo>
                  <a:lnTo>
                    <a:pt x="12" y="34"/>
                  </a:lnTo>
                  <a:lnTo>
                    <a:pt x="22" y="22"/>
                  </a:lnTo>
                  <a:lnTo>
                    <a:pt x="32" y="14"/>
                  </a:lnTo>
                  <a:lnTo>
                    <a:pt x="46" y="6"/>
                  </a:lnTo>
                  <a:lnTo>
                    <a:pt x="60" y="2"/>
                  </a:lnTo>
                  <a:lnTo>
                    <a:pt x="76" y="0"/>
                  </a:lnTo>
                  <a:lnTo>
                    <a:pt x="90" y="2"/>
                  </a:lnTo>
                  <a:lnTo>
                    <a:pt x="106" y="6"/>
                  </a:lnTo>
                  <a:lnTo>
                    <a:pt x="118" y="14"/>
                  </a:lnTo>
                  <a:lnTo>
                    <a:pt x="130" y="22"/>
                  </a:lnTo>
                  <a:lnTo>
                    <a:pt x="138" y="34"/>
                  </a:lnTo>
                  <a:lnTo>
                    <a:pt x="146" y="46"/>
                  </a:lnTo>
                  <a:lnTo>
                    <a:pt x="150" y="60"/>
                  </a:lnTo>
                  <a:lnTo>
                    <a:pt x="152" y="76"/>
                  </a:lnTo>
                  <a:close/>
                </a:path>
              </a:pathLst>
            </a:custGeom>
            <a:gradFill rotWithShape="1">
              <a:gsLst>
                <a:gs pos="0">
                  <a:srgbClr val="E6D8D8"/>
                </a:gs>
                <a:gs pos="100000">
                  <a:srgbClr val="C09C9C"/>
                </a:gs>
              </a:gsLst>
              <a:lin ang="5400000" scaled="1"/>
            </a:gradFill>
            <a:ln>
              <a:noFill/>
            </a:ln>
            <a:effectLst>
              <a:outerShdw dist="53882" dir="2700000" algn="ctr" rotWithShape="0">
                <a:srgbClr val="000000">
                  <a:alpha val="50000"/>
                </a:srgbClr>
              </a:outerShdw>
            </a:effectLst>
            <a:extLst>
              <a:ext uri="{91240B29-F687-4F45-9708-019B960494DF}">
                <a14:hiddenLine xmlns:a14="http://schemas.microsoft.com/office/drawing/2010/main" w="12700">
                  <a:solidFill>
                    <a:srgbClr val="000000"/>
                  </a:solidFill>
                  <a:prstDash val="solid"/>
                  <a:round/>
                </a14:hiddenLine>
              </a:ext>
            </a:extLst>
          </p:spPr>
          <p:txBody>
            <a:bodyPr wrap="none" anchor="ctr"/>
            <a:lstStyle/>
            <a:p>
              <a:pPr marL="0" marR="0" lvl="0" indent="0" defTabSz="914400" eaLnBrk="1" fontAlgn="auto" latinLnBrk="1"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smtClean="0">
                <a:ln>
                  <a:noFill/>
                </a:ln>
                <a:solidFill>
                  <a:schemeClr val="bg1"/>
                </a:solidFill>
                <a:uLnTx/>
                <a:uFillTx/>
                <a:latin typeface="汉仪中圆简" panose="02010609000101010101" pitchFamily="49" charset="-122"/>
                <a:ea typeface="汉仪中圆简" panose="02010609000101010101" pitchFamily="49" charset="-122"/>
              </a:endParaRPr>
            </a:p>
          </p:txBody>
        </p:sp>
        <p:sp>
          <p:nvSpPr>
            <p:cNvPr id="20" name="Freeform 83"/>
            <p:cNvSpPr/>
            <p:nvPr/>
          </p:nvSpPr>
          <p:spPr bwMode="auto">
            <a:xfrm>
              <a:off x="394" y="1383"/>
              <a:ext cx="1864" cy="156"/>
            </a:xfrm>
            <a:custGeom>
              <a:avLst/>
              <a:gdLst>
                <a:gd name="T0" fmla="*/ 466 w 1864"/>
                <a:gd name="T1" fmla="*/ 156 h 156"/>
                <a:gd name="T2" fmla="*/ 1398 w 1864"/>
                <a:gd name="T3" fmla="*/ 156 h 156"/>
                <a:gd name="T4" fmla="*/ 1398 w 1864"/>
                <a:gd name="T5" fmla="*/ 156 h 156"/>
                <a:gd name="T6" fmla="*/ 1444 w 1864"/>
                <a:gd name="T7" fmla="*/ 154 h 156"/>
                <a:gd name="T8" fmla="*/ 1508 w 1864"/>
                <a:gd name="T9" fmla="*/ 144 h 156"/>
                <a:gd name="T10" fmla="*/ 1584 w 1864"/>
                <a:gd name="T11" fmla="*/ 130 h 156"/>
                <a:gd name="T12" fmla="*/ 1664 w 1864"/>
                <a:gd name="T13" fmla="*/ 110 h 156"/>
                <a:gd name="T14" fmla="*/ 1704 w 1864"/>
                <a:gd name="T15" fmla="*/ 100 h 156"/>
                <a:gd name="T16" fmla="*/ 1740 w 1864"/>
                <a:gd name="T17" fmla="*/ 88 h 156"/>
                <a:gd name="T18" fmla="*/ 1774 w 1864"/>
                <a:gd name="T19" fmla="*/ 76 h 156"/>
                <a:gd name="T20" fmla="*/ 1804 w 1864"/>
                <a:gd name="T21" fmla="*/ 62 h 156"/>
                <a:gd name="T22" fmla="*/ 1830 w 1864"/>
                <a:gd name="T23" fmla="*/ 48 h 156"/>
                <a:gd name="T24" fmla="*/ 1848 w 1864"/>
                <a:gd name="T25" fmla="*/ 32 h 156"/>
                <a:gd name="T26" fmla="*/ 1856 w 1864"/>
                <a:gd name="T27" fmla="*/ 24 h 156"/>
                <a:gd name="T28" fmla="*/ 1860 w 1864"/>
                <a:gd name="T29" fmla="*/ 16 h 156"/>
                <a:gd name="T30" fmla="*/ 1864 w 1864"/>
                <a:gd name="T31" fmla="*/ 8 h 156"/>
                <a:gd name="T32" fmla="*/ 1864 w 1864"/>
                <a:gd name="T33" fmla="*/ 0 h 156"/>
                <a:gd name="T34" fmla="*/ 0 w 1864"/>
                <a:gd name="T35" fmla="*/ 0 h 156"/>
                <a:gd name="T36" fmla="*/ 0 w 1864"/>
                <a:gd name="T37" fmla="*/ 0 h 156"/>
                <a:gd name="T38" fmla="*/ 2 w 1864"/>
                <a:gd name="T39" fmla="*/ 8 h 156"/>
                <a:gd name="T40" fmla="*/ 4 w 1864"/>
                <a:gd name="T41" fmla="*/ 16 h 156"/>
                <a:gd name="T42" fmla="*/ 10 w 1864"/>
                <a:gd name="T43" fmla="*/ 24 h 156"/>
                <a:gd name="T44" fmla="*/ 18 w 1864"/>
                <a:gd name="T45" fmla="*/ 32 h 156"/>
                <a:gd name="T46" fmla="*/ 36 w 1864"/>
                <a:gd name="T47" fmla="*/ 48 h 156"/>
                <a:gd name="T48" fmla="*/ 62 w 1864"/>
                <a:gd name="T49" fmla="*/ 62 h 156"/>
                <a:gd name="T50" fmla="*/ 92 w 1864"/>
                <a:gd name="T51" fmla="*/ 76 h 156"/>
                <a:gd name="T52" fmla="*/ 126 w 1864"/>
                <a:gd name="T53" fmla="*/ 88 h 156"/>
                <a:gd name="T54" fmla="*/ 162 w 1864"/>
                <a:gd name="T55" fmla="*/ 100 h 156"/>
                <a:gd name="T56" fmla="*/ 202 w 1864"/>
                <a:gd name="T57" fmla="*/ 110 h 156"/>
                <a:gd name="T58" fmla="*/ 282 w 1864"/>
                <a:gd name="T59" fmla="*/ 130 h 156"/>
                <a:gd name="T60" fmla="*/ 358 w 1864"/>
                <a:gd name="T61" fmla="*/ 144 h 156"/>
                <a:gd name="T62" fmla="*/ 422 w 1864"/>
                <a:gd name="T63" fmla="*/ 154 h 156"/>
                <a:gd name="T64" fmla="*/ 466 w 1864"/>
                <a:gd name="T65" fmla="*/ 156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4"/>
                <a:gd name="T100" fmla="*/ 0 h 156"/>
                <a:gd name="T101" fmla="*/ 1864 w 1864"/>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4" h="156">
                  <a:moveTo>
                    <a:pt x="466" y="156"/>
                  </a:moveTo>
                  <a:lnTo>
                    <a:pt x="1398" y="156"/>
                  </a:lnTo>
                  <a:lnTo>
                    <a:pt x="1444" y="154"/>
                  </a:lnTo>
                  <a:lnTo>
                    <a:pt x="1508" y="144"/>
                  </a:lnTo>
                  <a:lnTo>
                    <a:pt x="1584" y="130"/>
                  </a:lnTo>
                  <a:lnTo>
                    <a:pt x="1664" y="110"/>
                  </a:lnTo>
                  <a:lnTo>
                    <a:pt x="1704" y="100"/>
                  </a:lnTo>
                  <a:lnTo>
                    <a:pt x="1740" y="88"/>
                  </a:lnTo>
                  <a:lnTo>
                    <a:pt x="1774" y="76"/>
                  </a:lnTo>
                  <a:lnTo>
                    <a:pt x="1804" y="62"/>
                  </a:lnTo>
                  <a:lnTo>
                    <a:pt x="1830" y="48"/>
                  </a:lnTo>
                  <a:lnTo>
                    <a:pt x="1848" y="32"/>
                  </a:lnTo>
                  <a:lnTo>
                    <a:pt x="1856" y="24"/>
                  </a:lnTo>
                  <a:lnTo>
                    <a:pt x="1860" y="16"/>
                  </a:lnTo>
                  <a:lnTo>
                    <a:pt x="1864" y="8"/>
                  </a:lnTo>
                  <a:lnTo>
                    <a:pt x="1864" y="0"/>
                  </a:lnTo>
                  <a:lnTo>
                    <a:pt x="0" y="0"/>
                  </a:lnTo>
                  <a:lnTo>
                    <a:pt x="2" y="8"/>
                  </a:lnTo>
                  <a:lnTo>
                    <a:pt x="4" y="16"/>
                  </a:lnTo>
                  <a:lnTo>
                    <a:pt x="10" y="24"/>
                  </a:lnTo>
                  <a:lnTo>
                    <a:pt x="18" y="32"/>
                  </a:lnTo>
                  <a:lnTo>
                    <a:pt x="36" y="48"/>
                  </a:lnTo>
                  <a:lnTo>
                    <a:pt x="62" y="62"/>
                  </a:lnTo>
                  <a:lnTo>
                    <a:pt x="92" y="76"/>
                  </a:lnTo>
                  <a:lnTo>
                    <a:pt x="126" y="88"/>
                  </a:lnTo>
                  <a:lnTo>
                    <a:pt x="162" y="100"/>
                  </a:lnTo>
                  <a:lnTo>
                    <a:pt x="202" y="110"/>
                  </a:lnTo>
                  <a:lnTo>
                    <a:pt x="282" y="130"/>
                  </a:lnTo>
                  <a:lnTo>
                    <a:pt x="358" y="144"/>
                  </a:lnTo>
                  <a:lnTo>
                    <a:pt x="422" y="154"/>
                  </a:lnTo>
                  <a:lnTo>
                    <a:pt x="466" y="15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smtClean="0">
                <a:ln>
                  <a:noFill/>
                </a:ln>
                <a:solidFill>
                  <a:schemeClr val="bg1"/>
                </a:solidFill>
                <a:uLnTx/>
                <a:uFillTx/>
                <a:latin typeface="汉仪中圆简" panose="02010609000101010101" pitchFamily="49" charset="-122"/>
                <a:ea typeface="汉仪中圆简" panose="02010609000101010101" pitchFamily="49" charset="-122"/>
              </a:endParaRPr>
            </a:p>
          </p:txBody>
        </p:sp>
        <p:sp>
          <p:nvSpPr>
            <p:cNvPr id="21" name="Freeform 84"/>
            <p:cNvSpPr/>
            <p:nvPr/>
          </p:nvSpPr>
          <p:spPr bwMode="auto">
            <a:xfrm>
              <a:off x="394" y="1383"/>
              <a:ext cx="1864" cy="156"/>
            </a:xfrm>
            <a:custGeom>
              <a:avLst/>
              <a:gdLst>
                <a:gd name="T0" fmla="*/ 466 w 1864"/>
                <a:gd name="T1" fmla="*/ 156 h 156"/>
                <a:gd name="T2" fmla="*/ 1398 w 1864"/>
                <a:gd name="T3" fmla="*/ 156 h 156"/>
                <a:gd name="T4" fmla="*/ 1398 w 1864"/>
                <a:gd name="T5" fmla="*/ 156 h 156"/>
                <a:gd name="T6" fmla="*/ 1444 w 1864"/>
                <a:gd name="T7" fmla="*/ 154 h 156"/>
                <a:gd name="T8" fmla="*/ 1508 w 1864"/>
                <a:gd name="T9" fmla="*/ 144 h 156"/>
                <a:gd name="T10" fmla="*/ 1584 w 1864"/>
                <a:gd name="T11" fmla="*/ 130 h 156"/>
                <a:gd name="T12" fmla="*/ 1664 w 1864"/>
                <a:gd name="T13" fmla="*/ 110 h 156"/>
                <a:gd name="T14" fmla="*/ 1704 w 1864"/>
                <a:gd name="T15" fmla="*/ 100 h 156"/>
                <a:gd name="T16" fmla="*/ 1740 w 1864"/>
                <a:gd name="T17" fmla="*/ 88 h 156"/>
                <a:gd name="T18" fmla="*/ 1774 w 1864"/>
                <a:gd name="T19" fmla="*/ 76 h 156"/>
                <a:gd name="T20" fmla="*/ 1804 w 1864"/>
                <a:gd name="T21" fmla="*/ 62 h 156"/>
                <a:gd name="T22" fmla="*/ 1830 w 1864"/>
                <a:gd name="T23" fmla="*/ 48 h 156"/>
                <a:gd name="T24" fmla="*/ 1848 w 1864"/>
                <a:gd name="T25" fmla="*/ 32 h 156"/>
                <a:gd name="T26" fmla="*/ 1856 w 1864"/>
                <a:gd name="T27" fmla="*/ 24 h 156"/>
                <a:gd name="T28" fmla="*/ 1860 w 1864"/>
                <a:gd name="T29" fmla="*/ 16 h 156"/>
                <a:gd name="T30" fmla="*/ 1864 w 1864"/>
                <a:gd name="T31" fmla="*/ 8 h 156"/>
                <a:gd name="T32" fmla="*/ 1864 w 1864"/>
                <a:gd name="T33" fmla="*/ 0 h 156"/>
                <a:gd name="T34" fmla="*/ 0 w 1864"/>
                <a:gd name="T35" fmla="*/ 0 h 156"/>
                <a:gd name="T36" fmla="*/ 0 w 1864"/>
                <a:gd name="T37" fmla="*/ 0 h 156"/>
                <a:gd name="T38" fmla="*/ 2 w 1864"/>
                <a:gd name="T39" fmla="*/ 8 h 156"/>
                <a:gd name="T40" fmla="*/ 4 w 1864"/>
                <a:gd name="T41" fmla="*/ 16 h 156"/>
                <a:gd name="T42" fmla="*/ 10 w 1864"/>
                <a:gd name="T43" fmla="*/ 24 h 156"/>
                <a:gd name="T44" fmla="*/ 18 w 1864"/>
                <a:gd name="T45" fmla="*/ 32 h 156"/>
                <a:gd name="T46" fmla="*/ 36 w 1864"/>
                <a:gd name="T47" fmla="*/ 48 h 156"/>
                <a:gd name="T48" fmla="*/ 62 w 1864"/>
                <a:gd name="T49" fmla="*/ 62 h 156"/>
                <a:gd name="T50" fmla="*/ 92 w 1864"/>
                <a:gd name="T51" fmla="*/ 76 h 156"/>
                <a:gd name="T52" fmla="*/ 126 w 1864"/>
                <a:gd name="T53" fmla="*/ 88 h 156"/>
                <a:gd name="T54" fmla="*/ 162 w 1864"/>
                <a:gd name="T55" fmla="*/ 100 h 156"/>
                <a:gd name="T56" fmla="*/ 202 w 1864"/>
                <a:gd name="T57" fmla="*/ 110 h 156"/>
                <a:gd name="T58" fmla="*/ 282 w 1864"/>
                <a:gd name="T59" fmla="*/ 130 h 156"/>
                <a:gd name="T60" fmla="*/ 358 w 1864"/>
                <a:gd name="T61" fmla="*/ 144 h 156"/>
                <a:gd name="T62" fmla="*/ 422 w 1864"/>
                <a:gd name="T63" fmla="*/ 154 h 156"/>
                <a:gd name="T64" fmla="*/ 466 w 1864"/>
                <a:gd name="T65" fmla="*/ 156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64" h="156">
                  <a:moveTo>
                    <a:pt x="466" y="156"/>
                  </a:moveTo>
                  <a:lnTo>
                    <a:pt x="1398" y="156"/>
                  </a:lnTo>
                  <a:lnTo>
                    <a:pt x="1444" y="154"/>
                  </a:lnTo>
                  <a:lnTo>
                    <a:pt x="1508" y="144"/>
                  </a:lnTo>
                  <a:lnTo>
                    <a:pt x="1584" y="130"/>
                  </a:lnTo>
                  <a:lnTo>
                    <a:pt x="1664" y="110"/>
                  </a:lnTo>
                  <a:lnTo>
                    <a:pt x="1704" y="100"/>
                  </a:lnTo>
                  <a:lnTo>
                    <a:pt x="1740" y="88"/>
                  </a:lnTo>
                  <a:lnTo>
                    <a:pt x="1774" y="76"/>
                  </a:lnTo>
                  <a:lnTo>
                    <a:pt x="1804" y="62"/>
                  </a:lnTo>
                  <a:lnTo>
                    <a:pt x="1830" y="48"/>
                  </a:lnTo>
                  <a:lnTo>
                    <a:pt x="1848" y="32"/>
                  </a:lnTo>
                  <a:lnTo>
                    <a:pt x="1856" y="24"/>
                  </a:lnTo>
                  <a:lnTo>
                    <a:pt x="1860" y="16"/>
                  </a:lnTo>
                  <a:lnTo>
                    <a:pt x="1864" y="8"/>
                  </a:lnTo>
                  <a:lnTo>
                    <a:pt x="1864" y="0"/>
                  </a:lnTo>
                  <a:lnTo>
                    <a:pt x="0" y="0"/>
                  </a:lnTo>
                  <a:lnTo>
                    <a:pt x="2" y="8"/>
                  </a:lnTo>
                  <a:lnTo>
                    <a:pt x="4" y="16"/>
                  </a:lnTo>
                  <a:lnTo>
                    <a:pt x="10" y="24"/>
                  </a:lnTo>
                  <a:lnTo>
                    <a:pt x="18" y="32"/>
                  </a:lnTo>
                  <a:lnTo>
                    <a:pt x="36" y="48"/>
                  </a:lnTo>
                  <a:lnTo>
                    <a:pt x="62" y="62"/>
                  </a:lnTo>
                  <a:lnTo>
                    <a:pt x="92" y="76"/>
                  </a:lnTo>
                  <a:lnTo>
                    <a:pt x="126" y="88"/>
                  </a:lnTo>
                  <a:lnTo>
                    <a:pt x="162" y="100"/>
                  </a:lnTo>
                  <a:lnTo>
                    <a:pt x="202" y="110"/>
                  </a:lnTo>
                  <a:lnTo>
                    <a:pt x="282" y="130"/>
                  </a:lnTo>
                  <a:lnTo>
                    <a:pt x="358" y="144"/>
                  </a:lnTo>
                  <a:lnTo>
                    <a:pt x="422" y="154"/>
                  </a:lnTo>
                  <a:lnTo>
                    <a:pt x="466" y="156"/>
                  </a:lnTo>
                </a:path>
              </a:pathLst>
            </a:custGeom>
            <a:gradFill rotWithShape="1">
              <a:gsLst>
                <a:gs pos="0">
                  <a:srgbClr val="E6D8D8"/>
                </a:gs>
                <a:gs pos="100000">
                  <a:srgbClr val="C09C9C"/>
                </a:gs>
              </a:gsLst>
              <a:lin ang="5400000" scaled="1"/>
            </a:gradFill>
            <a:ln>
              <a:noFill/>
            </a:ln>
            <a:effectLst>
              <a:outerShdw dist="53882" dir="2700000" algn="ctr" rotWithShape="0">
                <a:srgbClr val="000000">
                  <a:alpha val="50000"/>
                </a:srgbClr>
              </a:outerShdw>
            </a:effectLst>
            <a:extLst>
              <a:ext uri="{91240B29-F687-4F45-9708-019B960494DF}">
                <a14:hiddenLine xmlns:a14="http://schemas.microsoft.com/office/drawing/2010/main" w="12700">
                  <a:solidFill>
                    <a:srgbClr val="000000"/>
                  </a:solidFill>
                  <a:prstDash val="solid"/>
                  <a:round/>
                </a14:hiddenLine>
              </a:ext>
            </a:extLst>
          </p:spPr>
          <p:txBody>
            <a:bodyPr wrap="none" anchor="ctr"/>
            <a:lstStyle/>
            <a:p>
              <a:pPr marL="0" marR="0" lvl="0" indent="0" defTabSz="914400" eaLnBrk="1" fontAlgn="auto" latinLnBrk="1"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smtClean="0">
                <a:ln>
                  <a:noFill/>
                </a:ln>
                <a:solidFill>
                  <a:schemeClr val="bg1"/>
                </a:solidFill>
                <a:uLnTx/>
                <a:uFillTx/>
                <a:latin typeface="汉仪中圆简" panose="02010609000101010101" pitchFamily="49" charset="-122"/>
                <a:ea typeface="汉仪中圆简" panose="02010609000101010101" pitchFamily="49" charset="-122"/>
              </a:endParaRPr>
            </a:p>
          </p:txBody>
        </p:sp>
        <p:sp>
          <p:nvSpPr>
            <p:cNvPr id="22" name="Freeform 85"/>
            <p:cNvSpPr/>
            <p:nvPr/>
          </p:nvSpPr>
          <p:spPr bwMode="auto">
            <a:xfrm>
              <a:off x="2468" y="1595"/>
              <a:ext cx="822" cy="822"/>
            </a:xfrm>
            <a:custGeom>
              <a:avLst/>
              <a:gdLst>
                <a:gd name="T0" fmla="*/ 822 w 822"/>
                <a:gd name="T1" fmla="*/ 410 h 822"/>
                <a:gd name="T2" fmla="*/ 814 w 822"/>
                <a:gd name="T3" fmla="*/ 494 h 822"/>
                <a:gd name="T4" fmla="*/ 790 w 822"/>
                <a:gd name="T5" fmla="*/ 570 h 822"/>
                <a:gd name="T6" fmla="*/ 752 w 822"/>
                <a:gd name="T7" fmla="*/ 640 h 822"/>
                <a:gd name="T8" fmla="*/ 702 w 822"/>
                <a:gd name="T9" fmla="*/ 702 h 822"/>
                <a:gd name="T10" fmla="*/ 640 w 822"/>
                <a:gd name="T11" fmla="*/ 752 h 822"/>
                <a:gd name="T12" fmla="*/ 572 w 822"/>
                <a:gd name="T13" fmla="*/ 790 h 822"/>
                <a:gd name="T14" fmla="*/ 494 w 822"/>
                <a:gd name="T15" fmla="*/ 814 h 822"/>
                <a:gd name="T16" fmla="*/ 412 w 822"/>
                <a:gd name="T17" fmla="*/ 822 h 822"/>
                <a:gd name="T18" fmla="*/ 368 w 822"/>
                <a:gd name="T19" fmla="*/ 820 h 822"/>
                <a:gd name="T20" fmla="*/ 288 w 822"/>
                <a:gd name="T21" fmla="*/ 804 h 822"/>
                <a:gd name="T22" fmla="*/ 216 w 822"/>
                <a:gd name="T23" fmla="*/ 772 h 822"/>
                <a:gd name="T24" fmla="*/ 150 w 822"/>
                <a:gd name="T25" fmla="*/ 728 h 822"/>
                <a:gd name="T26" fmla="*/ 94 w 822"/>
                <a:gd name="T27" fmla="*/ 672 h 822"/>
                <a:gd name="T28" fmla="*/ 50 w 822"/>
                <a:gd name="T29" fmla="*/ 606 h 822"/>
                <a:gd name="T30" fmla="*/ 18 w 822"/>
                <a:gd name="T31" fmla="*/ 532 h 822"/>
                <a:gd name="T32" fmla="*/ 2 w 822"/>
                <a:gd name="T33" fmla="*/ 452 h 822"/>
                <a:gd name="T34" fmla="*/ 0 w 822"/>
                <a:gd name="T35" fmla="*/ 410 h 822"/>
                <a:gd name="T36" fmla="*/ 8 w 822"/>
                <a:gd name="T37" fmla="*/ 328 h 822"/>
                <a:gd name="T38" fmla="*/ 32 w 822"/>
                <a:gd name="T39" fmla="*/ 250 h 822"/>
                <a:gd name="T40" fmla="*/ 70 w 822"/>
                <a:gd name="T41" fmla="*/ 180 h 822"/>
                <a:gd name="T42" fmla="*/ 120 w 822"/>
                <a:gd name="T43" fmla="*/ 120 h 822"/>
                <a:gd name="T44" fmla="*/ 182 w 822"/>
                <a:gd name="T45" fmla="*/ 70 h 822"/>
                <a:gd name="T46" fmla="*/ 252 w 822"/>
                <a:gd name="T47" fmla="*/ 32 h 822"/>
                <a:gd name="T48" fmla="*/ 328 w 822"/>
                <a:gd name="T49" fmla="*/ 8 h 822"/>
                <a:gd name="T50" fmla="*/ 412 w 822"/>
                <a:gd name="T51" fmla="*/ 0 h 822"/>
                <a:gd name="T52" fmla="*/ 454 w 822"/>
                <a:gd name="T53" fmla="*/ 2 h 822"/>
                <a:gd name="T54" fmla="*/ 534 w 822"/>
                <a:gd name="T55" fmla="*/ 18 h 822"/>
                <a:gd name="T56" fmla="*/ 606 w 822"/>
                <a:gd name="T57" fmla="*/ 50 h 822"/>
                <a:gd name="T58" fmla="*/ 672 w 822"/>
                <a:gd name="T59" fmla="*/ 94 h 822"/>
                <a:gd name="T60" fmla="*/ 728 w 822"/>
                <a:gd name="T61" fmla="*/ 150 h 822"/>
                <a:gd name="T62" fmla="*/ 772 w 822"/>
                <a:gd name="T63" fmla="*/ 214 h 822"/>
                <a:gd name="T64" fmla="*/ 804 w 822"/>
                <a:gd name="T65" fmla="*/ 288 h 822"/>
                <a:gd name="T66" fmla="*/ 820 w 822"/>
                <a:gd name="T67" fmla="*/ 368 h 822"/>
                <a:gd name="T68" fmla="*/ 822 w 822"/>
                <a:gd name="T69" fmla="*/ 410 h 8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2"/>
                <a:gd name="T106" fmla="*/ 0 h 822"/>
                <a:gd name="T107" fmla="*/ 822 w 822"/>
                <a:gd name="T108" fmla="*/ 822 h 8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2" h="822">
                  <a:moveTo>
                    <a:pt x="822" y="410"/>
                  </a:moveTo>
                  <a:lnTo>
                    <a:pt x="822" y="410"/>
                  </a:lnTo>
                  <a:lnTo>
                    <a:pt x="820" y="452"/>
                  </a:lnTo>
                  <a:lnTo>
                    <a:pt x="814" y="494"/>
                  </a:lnTo>
                  <a:lnTo>
                    <a:pt x="804" y="532"/>
                  </a:lnTo>
                  <a:lnTo>
                    <a:pt x="790" y="570"/>
                  </a:lnTo>
                  <a:lnTo>
                    <a:pt x="772" y="606"/>
                  </a:lnTo>
                  <a:lnTo>
                    <a:pt x="752" y="640"/>
                  </a:lnTo>
                  <a:lnTo>
                    <a:pt x="728" y="672"/>
                  </a:lnTo>
                  <a:lnTo>
                    <a:pt x="702" y="702"/>
                  </a:lnTo>
                  <a:lnTo>
                    <a:pt x="672" y="728"/>
                  </a:lnTo>
                  <a:lnTo>
                    <a:pt x="640" y="752"/>
                  </a:lnTo>
                  <a:lnTo>
                    <a:pt x="606" y="772"/>
                  </a:lnTo>
                  <a:lnTo>
                    <a:pt x="572" y="790"/>
                  </a:lnTo>
                  <a:lnTo>
                    <a:pt x="534" y="804"/>
                  </a:lnTo>
                  <a:lnTo>
                    <a:pt x="494" y="814"/>
                  </a:lnTo>
                  <a:lnTo>
                    <a:pt x="454" y="820"/>
                  </a:lnTo>
                  <a:lnTo>
                    <a:pt x="412" y="822"/>
                  </a:lnTo>
                  <a:lnTo>
                    <a:pt x="368" y="820"/>
                  </a:lnTo>
                  <a:lnTo>
                    <a:pt x="328" y="814"/>
                  </a:lnTo>
                  <a:lnTo>
                    <a:pt x="288" y="804"/>
                  </a:lnTo>
                  <a:lnTo>
                    <a:pt x="252" y="790"/>
                  </a:lnTo>
                  <a:lnTo>
                    <a:pt x="216" y="772"/>
                  </a:lnTo>
                  <a:lnTo>
                    <a:pt x="182" y="752"/>
                  </a:lnTo>
                  <a:lnTo>
                    <a:pt x="150" y="728"/>
                  </a:lnTo>
                  <a:lnTo>
                    <a:pt x="120" y="702"/>
                  </a:lnTo>
                  <a:lnTo>
                    <a:pt x="94" y="672"/>
                  </a:lnTo>
                  <a:lnTo>
                    <a:pt x="70" y="640"/>
                  </a:lnTo>
                  <a:lnTo>
                    <a:pt x="50" y="606"/>
                  </a:lnTo>
                  <a:lnTo>
                    <a:pt x="32" y="570"/>
                  </a:lnTo>
                  <a:lnTo>
                    <a:pt x="18" y="532"/>
                  </a:lnTo>
                  <a:lnTo>
                    <a:pt x="8" y="494"/>
                  </a:lnTo>
                  <a:lnTo>
                    <a:pt x="2" y="452"/>
                  </a:lnTo>
                  <a:lnTo>
                    <a:pt x="0" y="410"/>
                  </a:lnTo>
                  <a:lnTo>
                    <a:pt x="2" y="368"/>
                  </a:lnTo>
                  <a:lnTo>
                    <a:pt x="8" y="328"/>
                  </a:lnTo>
                  <a:lnTo>
                    <a:pt x="18" y="288"/>
                  </a:lnTo>
                  <a:lnTo>
                    <a:pt x="32" y="250"/>
                  </a:lnTo>
                  <a:lnTo>
                    <a:pt x="50" y="214"/>
                  </a:lnTo>
                  <a:lnTo>
                    <a:pt x="70" y="180"/>
                  </a:lnTo>
                  <a:lnTo>
                    <a:pt x="94" y="150"/>
                  </a:lnTo>
                  <a:lnTo>
                    <a:pt x="120" y="120"/>
                  </a:lnTo>
                  <a:lnTo>
                    <a:pt x="150" y="94"/>
                  </a:lnTo>
                  <a:lnTo>
                    <a:pt x="182" y="70"/>
                  </a:lnTo>
                  <a:lnTo>
                    <a:pt x="216" y="50"/>
                  </a:lnTo>
                  <a:lnTo>
                    <a:pt x="252" y="32"/>
                  </a:lnTo>
                  <a:lnTo>
                    <a:pt x="288" y="18"/>
                  </a:lnTo>
                  <a:lnTo>
                    <a:pt x="328" y="8"/>
                  </a:lnTo>
                  <a:lnTo>
                    <a:pt x="368" y="2"/>
                  </a:lnTo>
                  <a:lnTo>
                    <a:pt x="412" y="0"/>
                  </a:lnTo>
                  <a:lnTo>
                    <a:pt x="454" y="2"/>
                  </a:lnTo>
                  <a:lnTo>
                    <a:pt x="494" y="8"/>
                  </a:lnTo>
                  <a:lnTo>
                    <a:pt x="534" y="18"/>
                  </a:lnTo>
                  <a:lnTo>
                    <a:pt x="572" y="32"/>
                  </a:lnTo>
                  <a:lnTo>
                    <a:pt x="606" y="50"/>
                  </a:lnTo>
                  <a:lnTo>
                    <a:pt x="640" y="70"/>
                  </a:lnTo>
                  <a:lnTo>
                    <a:pt x="672" y="94"/>
                  </a:lnTo>
                  <a:lnTo>
                    <a:pt x="702" y="120"/>
                  </a:lnTo>
                  <a:lnTo>
                    <a:pt x="728" y="150"/>
                  </a:lnTo>
                  <a:lnTo>
                    <a:pt x="752" y="180"/>
                  </a:lnTo>
                  <a:lnTo>
                    <a:pt x="772" y="214"/>
                  </a:lnTo>
                  <a:lnTo>
                    <a:pt x="790" y="250"/>
                  </a:lnTo>
                  <a:lnTo>
                    <a:pt x="804" y="288"/>
                  </a:lnTo>
                  <a:lnTo>
                    <a:pt x="814" y="328"/>
                  </a:lnTo>
                  <a:lnTo>
                    <a:pt x="820" y="368"/>
                  </a:lnTo>
                  <a:lnTo>
                    <a:pt x="822" y="410"/>
                  </a:lnTo>
                  <a:close/>
                </a:path>
              </a:pathLst>
            </a:custGeom>
            <a:solidFill>
              <a:srgbClr val="99CCFF">
                <a:lumMod val="90000"/>
              </a:srgbClr>
            </a:solidFill>
            <a:ln w="12700" algn="ctr">
              <a:noFill/>
              <a:round/>
            </a:ln>
            <a:effectLst>
              <a:outerShdw dist="53882" dir="2700000" algn="ctr" rotWithShape="0">
                <a:srgbClr val="000000">
                  <a:alpha val="50000"/>
                </a:srgbClr>
              </a:outerShdw>
            </a:effectLst>
          </p:spPr>
          <p:txBody>
            <a:bodyPr wrap="none" anchor="ctr"/>
            <a:lstStyle/>
            <a:p>
              <a:pPr marL="0" marR="0" lvl="0" indent="0" defTabSz="91440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dirty="0">
                <a:ln>
                  <a:noFill/>
                </a:ln>
                <a:solidFill>
                  <a:schemeClr val="bg1"/>
                </a:solidFill>
                <a:uLnTx/>
                <a:uFillTx/>
                <a:latin typeface="汉仪中圆简" panose="02010609000101010101" pitchFamily="49" charset="-122"/>
                <a:ea typeface="方正小标宋_GBK" panose="02000000000000000000" charset="-122"/>
              </a:endParaRPr>
            </a:p>
          </p:txBody>
        </p:sp>
      </p:grpSp>
      <p:grpSp>
        <p:nvGrpSpPr>
          <p:cNvPr id="23" name="Group 91"/>
          <p:cNvGrpSpPr/>
          <p:nvPr/>
        </p:nvGrpSpPr>
        <p:grpSpPr bwMode="auto">
          <a:xfrm>
            <a:off x="1275852" y="1532031"/>
            <a:ext cx="998187" cy="972433"/>
            <a:chOff x="3379" y="1389"/>
            <a:chExt cx="998" cy="998"/>
          </a:xfrm>
        </p:grpSpPr>
        <p:sp>
          <p:nvSpPr>
            <p:cNvPr id="24" name="Oval 92"/>
            <p:cNvSpPr>
              <a:spLocks noChangeArrowheads="1"/>
            </p:cNvSpPr>
            <p:nvPr/>
          </p:nvSpPr>
          <p:spPr bwMode="auto">
            <a:xfrm>
              <a:off x="3379" y="1389"/>
              <a:ext cx="998" cy="998"/>
            </a:xfrm>
            <a:prstGeom prst="ellipse">
              <a:avLst/>
            </a:prstGeom>
            <a:solidFill>
              <a:srgbClr val="85D5D7"/>
            </a:solidFill>
            <a:ln>
              <a:noFill/>
            </a:ln>
            <a:effectLst>
              <a:outerShdw dist="53882" dir="2700000" algn="ctr" rotWithShape="0">
                <a:srgbClr val="000000">
                  <a:alpha val="50000"/>
                </a:srgbClr>
              </a:outerShdw>
            </a:effectLst>
            <a:extLst>
              <a:ext uri="{91240B29-F687-4F45-9708-019B960494DF}">
                <a14:hiddenLine xmlns:a14="http://schemas.microsoft.com/office/drawing/2010/main" w="12700">
                  <a:solidFill>
                    <a:srgbClr val="000000"/>
                  </a:solidFill>
                  <a:round/>
                </a14:hiddenLine>
              </a:ext>
            </a:extLst>
          </p:spPr>
          <p:txBody>
            <a:bodyPr wrap="none"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defTabSz="91440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smtClean="0">
                <a:ln>
                  <a:noFill/>
                </a:ln>
                <a:solidFill>
                  <a:schemeClr val="bg1"/>
                </a:solidFill>
                <a:uLnTx/>
                <a:uFillTx/>
                <a:latin typeface="汉仪中圆简" panose="02010609000101010101" pitchFamily="49" charset="-122"/>
              </a:endParaRPr>
            </a:p>
          </p:txBody>
        </p:sp>
        <p:sp>
          <p:nvSpPr>
            <p:cNvPr id="25" name="Oval 93"/>
            <p:cNvSpPr>
              <a:spLocks noChangeArrowheads="1"/>
            </p:cNvSpPr>
            <p:nvPr/>
          </p:nvSpPr>
          <p:spPr bwMode="auto">
            <a:xfrm>
              <a:off x="3425" y="1434"/>
              <a:ext cx="907" cy="907"/>
            </a:xfrm>
            <a:prstGeom prst="ellipse">
              <a:avLst/>
            </a:prstGeom>
            <a:gradFill rotWithShape="1">
              <a:gsLst>
                <a:gs pos="0">
                  <a:srgbClr val="FFFFFF">
                    <a:gamma/>
                    <a:tint val="0"/>
                    <a:invGamma/>
                    <a:alpha val="75000"/>
                  </a:srgbClr>
                </a:gs>
                <a:gs pos="100000">
                  <a:srgbClr val="FFFFFF">
                    <a:alpha val="0"/>
                  </a:srgbClr>
                </a:gs>
              </a:gsLst>
              <a:lin ang="5400000" scaled="1"/>
            </a:gradFill>
            <a:ln w="12700" algn="ctr">
              <a:noFill/>
              <a:round/>
            </a:ln>
            <a:effectLst/>
          </p:spPr>
          <p:txBody>
            <a:bodyPr wrap="none"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defTabSz="91440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smtClean="0">
                <a:ln>
                  <a:noFill/>
                </a:ln>
                <a:solidFill>
                  <a:schemeClr val="bg1"/>
                </a:solidFill>
                <a:uLnTx/>
                <a:uFillTx/>
                <a:latin typeface="汉仪中圆简" panose="02010609000101010101" pitchFamily="49" charset="-122"/>
              </a:endParaRPr>
            </a:p>
          </p:txBody>
        </p:sp>
      </p:grpSp>
      <p:grpSp>
        <p:nvGrpSpPr>
          <p:cNvPr id="26" name="Group 97"/>
          <p:cNvGrpSpPr/>
          <p:nvPr/>
        </p:nvGrpSpPr>
        <p:grpSpPr bwMode="auto">
          <a:xfrm>
            <a:off x="2433546" y="1558174"/>
            <a:ext cx="998187" cy="972433"/>
            <a:chOff x="3379" y="1389"/>
            <a:chExt cx="998" cy="998"/>
          </a:xfrm>
        </p:grpSpPr>
        <p:sp>
          <p:nvSpPr>
            <p:cNvPr id="27" name="Oval 98"/>
            <p:cNvSpPr>
              <a:spLocks noChangeArrowheads="1"/>
            </p:cNvSpPr>
            <p:nvPr/>
          </p:nvSpPr>
          <p:spPr bwMode="auto">
            <a:xfrm>
              <a:off x="3379" y="1389"/>
              <a:ext cx="998" cy="998"/>
            </a:xfrm>
            <a:prstGeom prst="ellipse">
              <a:avLst/>
            </a:prstGeom>
            <a:solidFill>
              <a:srgbClr val="F8CB9A"/>
            </a:solidFill>
            <a:ln>
              <a:noFill/>
            </a:ln>
            <a:effectLst>
              <a:outerShdw dist="53882" dir="2700000" algn="ctr" rotWithShape="0">
                <a:srgbClr val="000000">
                  <a:alpha val="50000"/>
                </a:srgbClr>
              </a:outerShdw>
            </a:effectLst>
            <a:extLst>
              <a:ext uri="{91240B29-F687-4F45-9708-019B960494DF}">
                <a14:hiddenLine xmlns:a14="http://schemas.microsoft.com/office/drawing/2010/main" w="12700">
                  <a:solidFill>
                    <a:srgbClr val="000000"/>
                  </a:solidFill>
                  <a:round/>
                </a14:hiddenLine>
              </a:ext>
            </a:extLst>
          </p:spPr>
          <p:txBody>
            <a:bodyPr wrap="none"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defTabSz="91440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smtClean="0">
                <a:ln>
                  <a:noFill/>
                </a:ln>
                <a:solidFill>
                  <a:schemeClr val="bg1"/>
                </a:solidFill>
                <a:uLnTx/>
                <a:uFillTx/>
                <a:latin typeface="汉仪中圆简" panose="02010609000101010101" pitchFamily="49" charset="-122"/>
              </a:endParaRPr>
            </a:p>
          </p:txBody>
        </p:sp>
        <p:sp>
          <p:nvSpPr>
            <p:cNvPr id="28" name="Oval 99"/>
            <p:cNvSpPr>
              <a:spLocks noChangeArrowheads="1"/>
            </p:cNvSpPr>
            <p:nvPr/>
          </p:nvSpPr>
          <p:spPr bwMode="auto">
            <a:xfrm>
              <a:off x="3425" y="1434"/>
              <a:ext cx="907" cy="907"/>
            </a:xfrm>
            <a:prstGeom prst="ellipse">
              <a:avLst/>
            </a:prstGeom>
            <a:gradFill rotWithShape="1">
              <a:gsLst>
                <a:gs pos="0">
                  <a:srgbClr val="FFFFFF">
                    <a:gamma/>
                    <a:tint val="0"/>
                    <a:invGamma/>
                    <a:alpha val="75000"/>
                  </a:srgbClr>
                </a:gs>
                <a:gs pos="100000">
                  <a:srgbClr val="FFFFFF">
                    <a:alpha val="0"/>
                  </a:srgbClr>
                </a:gs>
              </a:gsLst>
              <a:lin ang="5400000" scaled="1"/>
            </a:gradFill>
            <a:ln w="12700" algn="ctr">
              <a:noFill/>
              <a:round/>
            </a:ln>
            <a:effectLst/>
          </p:spPr>
          <p:txBody>
            <a:bodyPr wrap="none"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defTabSz="91440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smtClean="0">
                <a:ln>
                  <a:noFill/>
                </a:ln>
                <a:solidFill>
                  <a:schemeClr val="bg1"/>
                </a:solidFill>
                <a:uLnTx/>
                <a:uFillTx/>
                <a:latin typeface="汉仪中圆简" panose="02010609000101010101" pitchFamily="49" charset="-122"/>
              </a:endParaRPr>
            </a:p>
          </p:txBody>
        </p:sp>
      </p:grpSp>
      <p:grpSp>
        <p:nvGrpSpPr>
          <p:cNvPr id="29" name="Group 103"/>
          <p:cNvGrpSpPr/>
          <p:nvPr/>
        </p:nvGrpSpPr>
        <p:grpSpPr bwMode="auto">
          <a:xfrm>
            <a:off x="4748898" y="1416476"/>
            <a:ext cx="1200562" cy="1152128"/>
            <a:chOff x="3379" y="1389"/>
            <a:chExt cx="998" cy="998"/>
          </a:xfrm>
        </p:grpSpPr>
        <p:sp>
          <p:nvSpPr>
            <p:cNvPr id="30" name="Oval 104"/>
            <p:cNvSpPr>
              <a:spLocks noChangeArrowheads="1"/>
            </p:cNvSpPr>
            <p:nvPr/>
          </p:nvSpPr>
          <p:spPr bwMode="auto">
            <a:xfrm>
              <a:off x="3379" y="1389"/>
              <a:ext cx="998" cy="998"/>
            </a:xfrm>
            <a:prstGeom prst="ellipse">
              <a:avLst/>
            </a:prstGeom>
            <a:solidFill>
              <a:srgbClr val="B5D280"/>
            </a:solidFill>
            <a:ln>
              <a:noFill/>
            </a:ln>
            <a:effectLst>
              <a:outerShdw dist="53882" dir="2700000" algn="ctr" rotWithShape="0">
                <a:srgbClr val="000000">
                  <a:alpha val="50000"/>
                </a:srgbClr>
              </a:outerShdw>
            </a:effectLst>
            <a:extLst>
              <a:ext uri="{91240B29-F687-4F45-9708-019B960494DF}">
                <a14:hiddenLine xmlns:a14="http://schemas.microsoft.com/office/drawing/2010/main" w="12700">
                  <a:solidFill>
                    <a:srgbClr val="000000"/>
                  </a:solidFill>
                  <a:round/>
                </a14:hiddenLine>
              </a:ext>
            </a:extLst>
          </p:spPr>
          <p:txBody>
            <a:bodyPr wrap="none"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defTabSz="91440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smtClean="0">
                <a:ln>
                  <a:noFill/>
                </a:ln>
                <a:solidFill>
                  <a:schemeClr val="bg1"/>
                </a:solidFill>
                <a:uLnTx/>
                <a:uFillTx/>
                <a:latin typeface="汉仪中圆简" panose="02010609000101010101" pitchFamily="49" charset="-122"/>
              </a:endParaRPr>
            </a:p>
          </p:txBody>
        </p:sp>
        <p:sp>
          <p:nvSpPr>
            <p:cNvPr id="31" name="Oval 105"/>
            <p:cNvSpPr>
              <a:spLocks noChangeArrowheads="1"/>
            </p:cNvSpPr>
            <p:nvPr/>
          </p:nvSpPr>
          <p:spPr bwMode="auto">
            <a:xfrm>
              <a:off x="3425" y="1434"/>
              <a:ext cx="907" cy="907"/>
            </a:xfrm>
            <a:prstGeom prst="ellipse">
              <a:avLst/>
            </a:prstGeom>
            <a:gradFill rotWithShape="1">
              <a:gsLst>
                <a:gs pos="0">
                  <a:srgbClr val="FFFFFF">
                    <a:gamma/>
                    <a:tint val="0"/>
                    <a:invGamma/>
                    <a:alpha val="75000"/>
                  </a:srgbClr>
                </a:gs>
                <a:gs pos="100000">
                  <a:srgbClr val="FFFFFF">
                    <a:alpha val="0"/>
                  </a:srgbClr>
                </a:gs>
              </a:gsLst>
              <a:lin ang="5400000" scaled="1"/>
            </a:gradFill>
            <a:ln w="12700" algn="ctr">
              <a:noFill/>
              <a:round/>
            </a:ln>
            <a:effectLst/>
          </p:spPr>
          <p:txBody>
            <a:bodyPr wrap="none"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defTabSz="91440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smtClean="0">
                <a:ln>
                  <a:noFill/>
                </a:ln>
                <a:solidFill>
                  <a:schemeClr val="bg1"/>
                </a:solidFill>
                <a:uLnTx/>
                <a:uFillTx/>
                <a:latin typeface="汉仪中圆简" panose="02010609000101010101" pitchFamily="49" charset="-122"/>
              </a:endParaRPr>
            </a:p>
          </p:txBody>
        </p:sp>
      </p:grpSp>
      <p:sp>
        <p:nvSpPr>
          <p:cNvPr id="32" name="TextBox 31"/>
          <p:cNvSpPr txBox="1"/>
          <p:nvPr/>
        </p:nvSpPr>
        <p:spPr>
          <a:xfrm>
            <a:off x="1059828" y="1704508"/>
            <a:ext cx="1193945" cy="616836"/>
          </a:xfrm>
          <a:prstGeom prst="rect">
            <a:avLst/>
          </a:prstGeom>
          <a:noFill/>
          <a:ln>
            <a:noFill/>
          </a:ln>
        </p:spPr>
        <p:txBody>
          <a:bodyPr wrap="square" rtlCol="0">
            <a:spAutoFit/>
          </a:bodyPr>
          <a:lstStyle/>
          <a:p>
            <a:pPr algn="ctr" eaLnBrk="0" hangingPunct="0">
              <a:lnSpc>
                <a:spcPct val="150000"/>
              </a:lnSpc>
            </a:pPr>
            <a:r>
              <a:rPr lang="zh-CN" altLang="en-US" sz="1200" b="1" dirty="0">
                <a:ln w="11430"/>
                <a:solidFill>
                  <a:srgbClr val="C00000"/>
                </a:solidFill>
                <a:ea typeface="微软雅黑" panose="020B0503020204020204" pitchFamily="34" charset="-122"/>
              </a:rPr>
              <a:t> </a:t>
            </a:r>
            <a:r>
              <a:rPr lang="zh-CN" altLang="en-US" sz="1200" b="1" dirty="0" smtClean="0">
                <a:ln w="11430"/>
                <a:solidFill>
                  <a:srgbClr val="C00000"/>
                </a:solidFill>
                <a:ea typeface="微软雅黑" panose="020B0503020204020204" pitchFamily="34" charset="-122"/>
              </a:rPr>
              <a:t>     双一流高校</a:t>
            </a:r>
            <a:endParaRPr lang="en-US" altLang="zh-CN" sz="1200" b="1" dirty="0" smtClean="0">
              <a:ln w="11430"/>
              <a:solidFill>
                <a:srgbClr val="C00000"/>
              </a:solidFill>
              <a:ea typeface="微软雅黑" panose="020B0503020204020204" pitchFamily="34" charset="-122"/>
            </a:endParaRPr>
          </a:p>
          <a:p>
            <a:pPr algn="ctr" eaLnBrk="0" hangingPunct="0">
              <a:lnSpc>
                <a:spcPct val="150000"/>
              </a:lnSpc>
            </a:pPr>
            <a:r>
              <a:rPr lang="en-US" altLang="zh-CN" sz="1200" b="1" dirty="0" smtClean="0">
                <a:ln w="11430"/>
                <a:solidFill>
                  <a:srgbClr val="C00000"/>
                </a:solidFill>
                <a:ea typeface="微软雅黑" panose="020B0503020204020204" pitchFamily="34" charset="-122"/>
              </a:rPr>
              <a:t>      42+95</a:t>
            </a:r>
            <a:r>
              <a:rPr lang="zh-CN" altLang="en-US" sz="1200" b="1" dirty="0" smtClean="0">
                <a:ln w="11430"/>
                <a:solidFill>
                  <a:srgbClr val="C00000"/>
                </a:solidFill>
                <a:ea typeface="微软雅黑" panose="020B0503020204020204" pitchFamily="34" charset="-122"/>
              </a:rPr>
              <a:t>所</a:t>
            </a:r>
            <a:endParaRPr lang="zh-CN" altLang="en-US" sz="1200" b="1" dirty="0" smtClean="0">
              <a:ln w="11430"/>
              <a:solidFill>
                <a:srgbClr val="C00000"/>
              </a:solidFill>
              <a:ea typeface="微软雅黑" panose="020B0503020204020204" pitchFamily="34" charset="-122"/>
            </a:endParaRPr>
          </a:p>
        </p:txBody>
      </p:sp>
      <p:sp>
        <p:nvSpPr>
          <p:cNvPr id="33" name="TextBox 32"/>
          <p:cNvSpPr txBox="1"/>
          <p:nvPr/>
        </p:nvSpPr>
        <p:spPr>
          <a:xfrm>
            <a:off x="2307243" y="1704508"/>
            <a:ext cx="1193945" cy="616836"/>
          </a:xfrm>
          <a:prstGeom prst="rect">
            <a:avLst/>
          </a:prstGeom>
          <a:noFill/>
          <a:ln>
            <a:noFill/>
          </a:ln>
        </p:spPr>
        <p:txBody>
          <a:bodyPr wrap="square" rtlCol="0">
            <a:spAutoFit/>
          </a:bodyPr>
          <a:lstStyle/>
          <a:p>
            <a:pPr algn="ctr" eaLnBrk="0" hangingPunct="0">
              <a:lnSpc>
                <a:spcPct val="150000"/>
              </a:lnSpc>
            </a:pPr>
            <a:r>
              <a:rPr lang="zh-CN" altLang="en-US" sz="1200" b="1" dirty="0">
                <a:ln w="11430"/>
                <a:solidFill>
                  <a:srgbClr val="C00000"/>
                </a:solidFill>
                <a:ea typeface="微软雅黑" panose="020B0503020204020204" pitchFamily="34" charset="-122"/>
              </a:rPr>
              <a:t> </a:t>
            </a:r>
            <a:r>
              <a:rPr lang="zh-CN" altLang="en-US" sz="1200" b="1" dirty="0" smtClean="0">
                <a:ln w="11430"/>
                <a:solidFill>
                  <a:srgbClr val="C00000"/>
                </a:solidFill>
                <a:ea typeface="微软雅黑" panose="020B0503020204020204" pitchFamily="34" charset="-122"/>
              </a:rPr>
              <a:t> 其他老本科</a:t>
            </a:r>
            <a:endParaRPr lang="en-US" altLang="zh-CN" sz="1200" b="1" dirty="0" smtClean="0">
              <a:ln w="11430"/>
              <a:solidFill>
                <a:srgbClr val="C00000"/>
              </a:solidFill>
              <a:ea typeface="微软雅黑" panose="020B0503020204020204" pitchFamily="34" charset="-122"/>
            </a:endParaRPr>
          </a:p>
          <a:p>
            <a:pPr algn="ctr" eaLnBrk="0" hangingPunct="0">
              <a:lnSpc>
                <a:spcPct val="150000"/>
              </a:lnSpc>
            </a:pPr>
            <a:r>
              <a:rPr lang="zh-CN" altLang="en-US" sz="1200" b="1" dirty="0" smtClean="0">
                <a:ln w="11430"/>
                <a:solidFill>
                  <a:srgbClr val="C00000"/>
                </a:solidFill>
                <a:ea typeface="微软雅黑" panose="020B0503020204020204" pitchFamily="34" charset="-122"/>
              </a:rPr>
              <a:t>   高校</a:t>
            </a:r>
            <a:r>
              <a:rPr lang="en-US" altLang="zh-CN" sz="1200" b="1" dirty="0" smtClean="0">
                <a:ln w="11430"/>
                <a:solidFill>
                  <a:srgbClr val="C00000"/>
                </a:solidFill>
                <a:ea typeface="微软雅黑" panose="020B0503020204020204" pitchFamily="34" charset="-122"/>
              </a:rPr>
              <a:t>404</a:t>
            </a:r>
            <a:r>
              <a:rPr lang="zh-CN" altLang="en-US" sz="1200" b="1" dirty="0" smtClean="0">
                <a:ln w="11430"/>
                <a:solidFill>
                  <a:srgbClr val="C00000"/>
                </a:solidFill>
                <a:ea typeface="微软雅黑" panose="020B0503020204020204" pitchFamily="34" charset="-122"/>
              </a:rPr>
              <a:t>所</a:t>
            </a:r>
            <a:endParaRPr lang="zh-CN" altLang="en-US" sz="1200" b="1" dirty="0" smtClean="0">
              <a:ln w="11430"/>
              <a:solidFill>
                <a:srgbClr val="C00000"/>
              </a:solidFill>
              <a:ea typeface="微软雅黑" panose="020B0503020204020204" pitchFamily="34" charset="-122"/>
            </a:endParaRPr>
          </a:p>
        </p:txBody>
      </p:sp>
      <p:sp>
        <p:nvSpPr>
          <p:cNvPr id="34" name="TextBox 33"/>
          <p:cNvSpPr txBox="1"/>
          <p:nvPr/>
        </p:nvSpPr>
        <p:spPr>
          <a:xfrm>
            <a:off x="4890737" y="1634331"/>
            <a:ext cx="1008112" cy="616836"/>
          </a:xfrm>
          <a:prstGeom prst="rect">
            <a:avLst/>
          </a:prstGeom>
          <a:noFill/>
          <a:ln>
            <a:noFill/>
          </a:ln>
        </p:spPr>
        <p:txBody>
          <a:bodyPr wrap="square" rtlCol="0">
            <a:spAutoFit/>
          </a:bodyPr>
          <a:lstStyle/>
          <a:p>
            <a:pPr algn="ctr" eaLnBrk="0" hangingPunct="0">
              <a:lnSpc>
                <a:spcPct val="150000"/>
              </a:lnSpc>
            </a:pPr>
            <a:r>
              <a:rPr lang="zh-CN" altLang="en-US" sz="1200" b="1" dirty="0" smtClean="0">
                <a:ln w="11430"/>
                <a:solidFill>
                  <a:srgbClr val="C00000"/>
                </a:solidFill>
                <a:ea typeface="微软雅黑" panose="020B0503020204020204" pitchFamily="34" charset="-122"/>
              </a:rPr>
              <a:t>新建院校</a:t>
            </a:r>
            <a:endParaRPr lang="en-US" altLang="zh-CN" sz="1200" b="1" dirty="0" smtClean="0">
              <a:ln w="11430"/>
              <a:solidFill>
                <a:srgbClr val="C00000"/>
              </a:solidFill>
              <a:ea typeface="微软雅黑" panose="020B0503020204020204" pitchFamily="34" charset="-122"/>
            </a:endParaRPr>
          </a:p>
          <a:p>
            <a:pPr algn="ctr" eaLnBrk="0" hangingPunct="0">
              <a:lnSpc>
                <a:spcPct val="150000"/>
              </a:lnSpc>
            </a:pPr>
            <a:r>
              <a:rPr lang="en-US" altLang="zh-CN" sz="1200" b="1" dirty="0" smtClean="0">
                <a:ln w="11430"/>
                <a:solidFill>
                  <a:srgbClr val="C00000"/>
                </a:solidFill>
                <a:ea typeface="微软雅黑" panose="020B0503020204020204" pitchFamily="34" charset="-122"/>
              </a:rPr>
              <a:t>704</a:t>
            </a:r>
            <a:r>
              <a:rPr lang="zh-CN" altLang="en-US" sz="1200" b="1" dirty="0" smtClean="0">
                <a:ln w="11430"/>
                <a:solidFill>
                  <a:srgbClr val="C00000"/>
                </a:solidFill>
                <a:ea typeface="微软雅黑" panose="020B0503020204020204" pitchFamily="34" charset="-122"/>
              </a:rPr>
              <a:t>所</a:t>
            </a:r>
            <a:endParaRPr lang="zh-CN" altLang="en-US" sz="1200" b="1" dirty="0" smtClean="0">
              <a:ln w="11430"/>
              <a:solidFill>
                <a:srgbClr val="C00000"/>
              </a:solidFill>
              <a:ea typeface="微软雅黑" panose="020B0503020204020204" pitchFamily="34" charset="-122"/>
            </a:endParaRPr>
          </a:p>
        </p:txBody>
      </p:sp>
      <p:sp>
        <p:nvSpPr>
          <p:cNvPr id="35" name="任意多边形 34"/>
          <p:cNvSpPr/>
          <p:nvPr/>
        </p:nvSpPr>
        <p:spPr>
          <a:xfrm>
            <a:off x="-108520" y="771550"/>
            <a:ext cx="3141530" cy="605744"/>
          </a:xfrm>
          <a:custGeom>
            <a:avLst/>
            <a:gdLst>
              <a:gd name="connsiteX0" fmla="*/ 0 w 5524439"/>
              <a:gd name="connsiteY0" fmla="*/ 113162 h 678960"/>
              <a:gd name="connsiteX1" fmla="*/ 113162 w 5524439"/>
              <a:gd name="connsiteY1" fmla="*/ 0 h 678960"/>
              <a:gd name="connsiteX2" fmla="*/ 5411277 w 5524439"/>
              <a:gd name="connsiteY2" fmla="*/ 0 h 678960"/>
              <a:gd name="connsiteX3" fmla="*/ 5524439 w 5524439"/>
              <a:gd name="connsiteY3" fmla="*/ 113162 h 678960"/>
              <a:gd name="connsiteX4" fmla="*/ 5524439 w 5524439"/>
              <a:gd name="connsiteY4" fmla="*/ 565798 h 678960"/>
              <a:gd name="connsiteX5" fmla="*/ 5411277 w 5524439"/>
              <a:gd name="connsiteY5" fmla="*/ 678960 h 678960"/>
              <a:gd name="connsiteX6" fmla="*/ 113162 w 5524439"/>
              <a:gd name="connsiteY6" fmla="*/ 678960 h 678960"/>
              <a:gd name="connsiteX7" fmla="*/ 0 w 5524439"/>
              <a:gd name="connsiteY7" fmla="*/ 565798 h 678960"/>
              <a:gd name="connsiteX8" fmla="*/ 0 w 552443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4439" h="678960">
                <a:moveTo>
                  <a:pt x="0" y="113162"/>
                </a:moveTo>
                <a:cubicBezTo>
                  <a:pt x="0" y="50664"/>
                  <a:pt x="50664" y="0"/>
                  <a:pt x="113162" y="0"/>
                </a:cubicBezTo>
                <a:lnTo>
                  <a:pt x="5411277" y="0"/>
                </a:lnTo>
                <a:cubicBezTo>
                  <a:pt x="5473775" y="0"/>
                  <a:pt x="5524439" y="50664"/>
                  <a:pt x="5524439" y="113162"/>
                </a:cubicBezTo>
                <a:lnTo>
                  <a:pt x="5524439" y="565798"/>
                </a:lnTo>
                <a:cubicBezTo>
                  <a:pt x="5524439" y="628296"/>
                  <a:pt x="5473775" y="678960"/>
                  <a:pt x="5411277" y="678960"/>
                </a:cubicBezTo>
                <a:lnTo>
                  <a:pt x="113162" y="678960"/>
                </a:lnTo>
                <a:cubicBezTo>
                  <a:pt x="50664" y="678960"/>
                  <a:pt x="0" y="628296"/>
                  <a:pt x="0" y="565798"/>
                </a:cubicBezTo>
                <a:lnTo>
                  <a:pt x="0" y="113162"/>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1955" tIns="33144" rIns="241955" bIns="33144" numCol="1" spcCol="1270" anchor="ctr" anchorCtr="0">
            <a:noAutofit/>
          </a:bodyPr>
          <a:lstStyle/>
          <a:p>
            <a:pPr algn="ctr" defTabSz="1422400">
              <a:lnSpc>
                <a:spcPct val="90000"/>
              </a:lnSpc>
              <a:spcBef>
                <a:spcPct val="0"/>
              </a:spcBef>
              <a:spcAft>
                <a:spcPct val="35000"/>
              </a:spcAft>
            </a:pPr>
            <a:r>
              <a:rPr lang="zh-CN" altLang="en-US" sz="2400" b="1" dirty="0" smtClean="0">
                <a:solidFill>
                  <a:srgbClr val="C00000"/>
                </a:solidFill>
                <a:latin typeface="微软雅黑" panose="020B0503020204020204" pitchFamily="34" charset="-122"/>
                <a:ea typeface="微软雅黑" panose="020B0503020204020204" pitchFamily="34" charset="-122"/>
              </a:rPr>
              <a:t>（</a:t>
            </a:r>
            <a:r>
              <a:rPr lang="en-US" altLang="zh-CN" sz="2400" b="1" dirty="0" smtClean="0">
                <a:solidFill>
                  <a:srgbClr val="C00000"/>
                </a:solidFill>
                <a:latin typeface="微软雅黑" panose="020B0503020204020204" pitchFamily="34" charset="-122"/>
                <a:ea typeface="微软雅黑" panose="020B0503020204020204" pitchFamily="34" charset="-122"/>
              </a:rPr>
              <a:t>1</a:t>
            </a:r>
            <a:r>
              <a:rPr lang="zh-CN" altLang="en-US" sz="2400" b="1" dirty="0" smtClean="0">
                <a:solidFill>
                  <a:srgbClr val="C00000"/>
                </a:solidFill>
                <a:latin typeface="微软雅黑" panose="020B0503020204020204" pitchFamily="34" charset="-122"/>
                <a:ea typeface="微软雅黑" panose="020B0503020204020204" pitchFamily="34" charset="-122"/>
              </a:rPr>
              <a:t>）数量大</a:t>
            </a:r>
            <a:endParaRPr lang="zh-CN" altLang="en-US" sz="2400" b="1" kern="1200" dirty="0">
              <a:solidFill>
                <a:srgbClr val="C00000"/>
              </a:solidFill>
              <a:latin typeface="微软雅黑" panose="020B0503020204020204" pitchFamily="34" charset="-122"/>
              <a:ea typeface="微软雅黑" panose="020B0503020204020204" pitchFamily="34" charset="-122"/>
            </a:endParaRPr>
          </a:p>
        </p:txBody>
      </p:sp>
      <p:sp>
        <p:nvSpPr>
          <p:cNvPr id="39" name="任意多边形 38"/>
          <p:cNvSpPr/>
          <p:nvPr/>
        </p:nvSpPr>
        <p:spPr>
          <a:xfrm>
            <a:off x="3275856" y="4227934"/>
            <a:ext cx="5600404" cy="605744"/>
          </a:xfrm>
          <a:custGeom>
            <a:avLst/>
            <a:gdLst>
              <a:gd name="connsiteX0" fmla="*/ 0 w 5524439"/>
              <a:gd name="connsiteY0" fmla="*/ 113162 h 678960"/>
              <a:gd name="connsiteX1" fmla="*/ 113162 w 5524439"/>
              <a:gd name="connsiteY1" fmla="*/ 0 h 678960"/>
              <a:gd name="connsiteX2" fmla="*/ 5411277 w 5524439"/>
              <a:gd name="connsiteY2" fmla="*/ 0 h 678960"/>
              <a:gd name="connsiteX3" fmla="*/ 5524439 w 5524439"/>
              <a:gd name="connsiteY3" fmla="*/ 113162 h 678960"/>
              <a:gd name="connsiteX4" fmla="*/ 5524439 w 5524439"/>
              <a:gd name="connsiteY4" fmla="*/ 565798 h 678960"/>
              <a:gd name="connsiteX5" fmla="*/ 5411277 w 5524439"/>
              <a:gd name="connsiteY5" fmla="*/ 678960 h 678960"/>
              <a:gd name="connsiteX6" fmla="*/ 113162 w 5524439"/>
              <a:gd name="connsiteY6" fmla="*/ 678960 h 678960"/>
              <a:gd name="connsiteX7" fmla="*/ 0 w 5524439"/>
              <a:gd name="connsiteY7" fmla="*/ 565798 h 678960"/>
              <a:gd name="connsiteX8" fmla="*/ 0 w 552443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4439" h="678960">
                <a:moveTo>
                  <a:pt x="0" y="113162"/>
                </a:moveTo>
                <a:cubicBezTo>
                  <a:pt x="0" y="50664"/>
                  <a:pt x="50664" y="0"/>
                  <a:pt x="113162" y="0"/>
                </a:cubicBezTo>
                <a:lnTo>
                  <a:pt x="5411277" y="0"/>
                </a:lnTo>
                <a:cubicBezTo>
                  <a:pt x="5473775" y="0"/>
                  <a:pt x="5524439" y="50664"/>
                  <a:pt x="5524439" y="113162"/>
                </a:cubicBezTo>
                <a:lnTo>
                  <a:pt x="5524439" y="565798"/>
                </a:lnTo>
                <a:cubicBezTo>
                  <a:pt x="5524439" y="628296"/>
                  <a:pt x="5473775" y="678960"/>
                  <a:pt x="5411277" y="678960"/>
                </a:cubicBezTo>
                <a:lnTo>
                  <a:pt x="113162" y="678960"/>
                </a:lnTo>
                <a:cubicBezTo>
                  <a:pt x="50664" y="678960"/>
                  <a:pt x="0" y="628296"/>
                  <a:pt x="0" y="565798"/>
                </a:cubicBezTo>
                <a:lnTo>
                  <a:pt x="0" y="113162"/>
                </a:lnTo>
                <a:close/>
              </a:path>
            </a:pathLst>
          </a:custGeom>
          <a:solidFill>
            <a:srgbClr val="1688C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1955" tIns="33144" rIns="241955" bIns="33144" numCol="1" spcCol="1270" anchor="ctr" anchorCtr="0">
            <a:noAutofit/>
          </a:bodyPr>
          <a:lstStyle/>
          <a:p>
            <a:pPr algn="ctr" defTabSz="1422400">
              <a:lnSpc>
                <a:spcPct val="90000"/>
              </a:lnSpc>
              <a:spcBef>
                <a:spcPct val="0"/>
              </a:spcBef>
              <a:spcAft>
                <a:spcPct val="35000"/>
              </a:spcAft>
            </a:pPr>
            <a:r>
              <a:rPr lang="zh-CN" altLang="en-US" sz="2400" b="1" kern="1200" dirty="0" smtClean="0">
                <a:latin typeface="微软雅黑" panose="020B0503020204020204" pitchFamily="34" charset="-122"/>
                <a:ea typeface="微软雅黑" panose="020B0503020204020204" pitchFamily="34" charset="-122"/>
              </a:rPr>
              <a:t>新建本科院校数量已过</a:t>
            </a:r>
            <a:r>
              <a:rPr lang="zh-CN" altLang="en-US" sz="2400" b="1" dirty="0" smtClean="0">
                <a:latin typeface="微软雅黑" panose="020B0503020204020204" pitchFamily="34" charset="-122"/>
                <a:ea typeface="微软雅黑" panose="020B0503020204020204" pitchFamily="34" charset="-122"/>
              </a:rPr>
              <a:t>“半壁江山</a:t>
            </a:r>
            <a:r>
              <a:rPr lang="zh-CN" altLang="en-US" sz="2400" b="1" kern="1200" dirty="0" smtClean="0">
                <a:latin typeface="微软雅黑" panose="020B0503020204020204" pitchFamily="34" charset="-122"/>
                <a:ea typeface="微软雅黑" panose="020B0503020204020204" pitchFamily="34" charset="-122"/>
              </a:rPr>
              <a:t>”</a:t>
            </a:r>
            <a:endParaRPr lang="zh-CN" altLang="en-US" sz="2400" b="1" kern="1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对角圆角矩形 9"/>
          <p:cNvSpPr/>
          <p:nvPr/>
        </p:nvSpPr>
        <p:spPr>
          <a:xfrm>
            <a:off x="4893568" y="1491630"/>
            <a:ext cx="3350840" cy="2952328"/>
          </a:xfrm>
          <a:prstGeom prst="round2DiagRect">
            <a:avLst/>
          </a:prstGeom>
          <a:solidFill>
            <a:schemeClr val="bg1">
              <a:lumMod val="85000"/>
            </a:schemeClr>
          </a:solidFill>
          <a:ln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965576" y="1622286"/>
            <a:ext cx="3350840" cy="2677656"/>
          </a:xfrm>
          <a:prstGeom prst="rect">
            <a:avLst/>
          </a:prstGeom>
        </p:spPr>
        <p:txBody>
          <a:bodyPr wrap="square">
            <a:spAutoFit/>
          </a:bodyPr>
          <a:lstStyle/>
          <a:p>
            <a:pPr marL="12700" marR="12700">
              <a:lnSpc>
                <a:spcPct val="150000"/>
              </a:lnSpc>
            </a:pPr>
            <a:r>
              <a:rPr lang="en-US" altLang="zh-CN" sz="1600" b="1" spc="5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201</a:t>
            </a:r>
            <a:r>
              <a:rPr lang="en-US" altLang="zh-CN" sz="1600" b="1" spc="5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1600" b="1"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b="1" spc="3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全国</a:t>
            </a:r>
            <a:r>
              <a:rPr lang="zh-CN" altLang="en-US" sz="1600" b="1" spc="2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本</a:t>
            </a:r>
            <a:r>
              <a:rPr lang="zh-CN" altLang="en-US" sz="1600" b="1" spc="3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科</a:t>
            </a:r>
            <a:r>
              <a:rPr lang="zh-CN" altLang="en-US" sz="1600" b="1" spc="2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高</a:t>
            </a:r>
            <a:r>
              <a:rPr lang="zh-CN" altLang="en-US" sz="1600" b="1" spc="4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校</a:t>
            </a:r>
            <a:r>
              <a:rPr lang="en-US" altLang="zh-CN" sz="1600" b="1" spc="4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1600" b="1" spc="5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245</a:t>
            </a:r>
            <a:r>
              <a:rPr lang="zh-CN" altLang="en-US" sz="1600" b="1" spc="3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所</a:t>
            </a:r>
            <a:r>
              <a:rPr lang="zh-CN" altLang="en-US" sz="1600" b="1" spc="2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spc="3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其</a:t>
            </a:r>
            <a:r>
              <a:rPr lang="zh-CN" altLang="en-US" sz="1600" b="1" spc="2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中</a:t>
            </a:r>
            <a:r>
              <a:rPr lang="zh-CN" altLang="en-US" sz="1600" b="1" spc="3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新建</a:t>
            </a:r>
            <a:r>
              <a:rPr lang="zh-CN" altLang="en-US" sz="1600" b="1" spc="2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本</a:t>
            </a:r>
            <a:r>
              <a:rPr lang="zh-CN" altLang="en-US" sz="1600" b="1" spc="3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科</a:t>
            </a:r>
            <a:r>
              <a:rPr lang="zh-CN" altLang="en-US" sz="1600" b="1" spc="2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院</a:t>
            </a:r>
            <a:r>
              <a:rPr lang="zh-CN" altLang="en-US" sz="1600" b="1" spc="5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校</a:t>
            </a:r>
            <a:r>
              <a:rPr lang="en-US" altLang="zh-CN" sz="1600" b="1" spc="4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704</a:t>
            </a:r>
            <a:r>
              <a:rPr lang="zh-CN" altLang="en-US" sz="1600" b="1" spc="2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b="1" spc="4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所，</a:t>
            </a:r>
            <a:r>
              <a:rPr lang="zh-CN" altLang="en-US" sz="1600" b="1" spc="5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遍</a:t>
            </a:r>
            <a:r>
              <a:rPr lang="zh-CN" altLang="en-US" sz="1600" b="1" spc="4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布全</a:t>
            </a:r>
            <a:r>
              <a:rPr lang="zh-CN" altLang="en-US" sz="1600" b="1" spc="5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国</a:t>
            </a:r>
            <a:r>
              <a:rPr lang="en-US" altLang="zh-CN" sz="1600" b="1" spc="6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600" b="1" spc="4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个省</a:t>
            </a:r>
            <a:r>
              <a:rPr lang="zh-CN" altLang="en-US" sz="1600" b="1" spc="5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市</a:t>
            </a:r>
            <a:r>
              <a:rPr lang="zh-CN" altLang="en-US" sz="1600" b="1" spc="4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自治</a:t>
            </a:r>
            <a:r>
              <a:rPr lang="zh-CN" altLang="en-US" sz="1600" b="1" spc="7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区、直辖市</a:t>
            </a:r>
            <a:r>
              <a:rPr lang="zh-CN" altLang="en-US" sz="1600" b="1" spc="4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，覆盖近</a:t>
            </a:r>
            <a:r>
              <a:rPr lang="en-US" altLang="zh-CN" sz="1600" b="1" spc="5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200</a:t>
            </a:r>
            <a:r>
              <a:rPr lang="zh-CN" altLang="en-US" sz="1600" b="1" spc="10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个地</a:t>
            </a:r>
            <a:r>
              <a:rPr lang="zh-CN" altLang="en-US" sz="1600" b="1" spc="5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级市及计划</a:t>
            </a:r>
            <a:r>
              <a:rPr lang="zh-CN" altLang="en-US" sz="1600" b="1" spc="4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单</a:t>
            </a:r>
            <a:r>
              <a:rPr lang="zh-CN" altLang="en-US" sz="1600" b="1" spc="5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列</a:t>
            </a:r>
            <a:r>
              <a:rPr lang="zh-CN" altLang="en-US" sz="1600" b="1" spc="7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市</a:t>
            </a:r>
            <a:r>
              <a:rPr lang="zh-CN" altLang="en-US" sz="1600" b="1" spc="6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spc="6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成</a:t>
            </a:r>
            <a:r>
              <a:rPr lang="zh-CN" altLang="en-US" sz="1600" b="1" spc="55"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为</a:t>
            </a:r>
            <a:r>
              <a:rPr lang="zh-CN" altLang="en-US" sz="1600" b="1" spc="45"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了</a:t>
            </a:r>
            <a:r>
              <a:rPr lang="zh-CN" altLang="en-US" sz="1600" b="1" spc="55"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地方经</a:t>
            </a:r>
            <a:r>
              <a:rPr lang="zh-CN" altLang="en-US" sz="1600" b="1" spc="7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济</a:t>
            </a:r>
            <a:r>
              <a:rPr lang="zh-CN" altLang="en-US" sz="1600" b="1" spc="55"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社</a:t>
            </a:r>
            <a:r>
              <a:rPr lang="zh-CN" altLang="en-US" sz="1600" b="1" spc="45"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会</a:t>
            </a:r>
            <a:r>
              <a:rPr lang="zh-CN" altLang="en-US" sz="1600" b="1" spc="55"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发</a:t>
            </a:r>
            <a:r>
              <a:rPr lang="zh-CN" altLang="en-US" sz="16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展 </a:t>
            </a:r>
            <a:r>
              <a:rPr lang="zh-CN" altLang="en-US" sz="1600" b="1" spc="6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的支撑平</a:t>
            </a:r>
            <a:r>
              <a:rPr lang="zh-CN" altLang="en-US" sz="1600" b="1" spc="5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台</a:t>
            </a:r>
            <a:r>
              <a:rPr lang="zh-CN" altLang="en-US" sz="1600" b="1" spc="45"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spc="6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文化</a:t>
            </a:r>
            <a:r>
              <a:rPr lang="zh-CN" altLang="en-US" sz="1600" b="1" spc="55"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保护传</a:t>
            </a:r>
            <a:r>
              <a:rPr lang="zh-CN" altLang="en-US" sz="1600" b="1" spc="45"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承</a:t>
            </a:r>
            <a:r>
              <a:rPr lang="zh-CN" altLang="en-US" sz="1600" b="1" spc="55"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光</a:t>
            </a:r>
            <a:r>
              <a:rPr lang="zh-CN" altLang="en-US" sz="1600" b="1" spc="7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大</a:t>
            </a:r>
            <a:r>
              <a:rPr lang="zh-CN" altLang="en-US" sz="1600" b="1" spc="60"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的</a:t>
            </a:r>
            <a:r>
              <a:rPr lang="zh-CN" altLang="en-US" sz="1600" b="1" spc="55"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重要</a:t>
            </a:r>
            <a:r>
              <a:rPr lang="zh-CN" altLang="en-US" sz="1600" b="1" spc="45"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基</a:t>
            </a:r>
            <a:r>
              <a:rPr lang="zh-CN" altLang="en-US" sz="1600" b="1" spc="65"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地</a:t>
            </a:r>
            <a:r>
              <a:rPr lang="zh-CN" altLang="en-US" sz="16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b="1" spc="-5"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城市形象的靓丽名片</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任意多边形 10"/>
          <p:cNvSpPr/>
          <p:nvPr/>
        </p:nvSpPr>
        <p:spPr>
          <a:xfrm>
            <a:off x="-36512" y="771550"/>
            <a:ext cx="2520280" cy="605744"/>
          </a:xfrm>
          <a:custGeom>
            <a:avLst/>
            <a:gdLst>
              <a:gd name="connsiteX0" fmla="*/ 0 w 5524439"/>
              <a:gd name="connsiteY0" fmla="*/ 113162 h 678960"/>
              <a:gd name="connsiteX1" fmla="*/ 113162 w 5524439"/>
              <a:gd name="connsiteY1" fmla="*/ 0 h 678960"/>
              <a:gd name="connsiteX2" fmla="*/ 5411277 w 5524439"/>
              <a:gd name="connsiteY2" fmla="*/ 0 h 678960"/>
              <a:gd name="connsiteX3" fmla="*/ 5524439 w 5524439"/>
              <a:gd name="connsiteY3" fmla="*/ 113162 h 678960"/>
              <a:gd name="connsiteX4" fmla="*/ 5524439 w 5524439"/>
              <a:gd name="connsiteY4" fmla="*/ 565798 h 678960"/>
              <a:gd name="connsiteX5" fmla="*/ 5411277 w 5524439"/>
              <a:gd name="connsiteY5" fmla="*/ 678960 h 678960"/>
              <a:gd name="connsiteX6" fmla="*/ 113162 w 5524439"/>
              <a:gd name="connsiteY6" fmla="*/ 678960 h 678960"/>
              <a:gd name="connsiteX7" fmla="*/ 0 w 5524439"/>
              <a:gd name="connsiteY7" fmla="*/ 565798 h 678960"/>
              <a:gd name="connsiteX8" fmla="*/ 0 w 552443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4439" h="678960">
                <a:moveTo>
                  <a:pt x="0" y="113162"/>
                </a:moveTo>
                <a:cubicBezTo>
                  <a:pt x="0" y="50664"/>
                  <a:pt x="50664" y="0"/>
                  <a:pt x="113162" y="0"/>
                </a:cubicBezTo>
                <a:lnTo>
                  <a:pt x="5411277" y="0"/>
                </a:lnTo>
                <a:cubicBezTo>
                  <a:pt x="5473775" y="0"/>
                  <a:pt x="5524439" y="50664"/>
                  <a:pt x="5524439" y="113162"/>
                </a:cubicBezTo>
                <a:lnTo>
                  <a:pt x="5524439" y="565798"/>
                </a:lnTo>
                <a:cubicBezTo>
                  <a:pt x="5524439" y="628296"/>
                  <a:pt x="5473775" y="678960"/>
                  <a:pt x="5411277" y="678960"/>
                </a:cubicBezTo>
                <a:lnTo>
                  <a:pt x="113162" y="678960"/>
                </a:lnTo>
                <a:cubicBezTo>
                  <a:pt x="50664" y="678960"/>
                  <a:pt x="0" y="628296"/>
                  <a:pt x="0" y="565798"/>
                </a:cubicBezTo>
                <a:lnTo>
                  <a:pt x="0" y="113162"/>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1955" tIns="33144" rIns="241955" bIns="33144" numCol="1" spcCol="1270" anchor="ctr" anchorCtr="0">
            <a:noAutofit/>
          </a:bodyPr>
          <a:lstStyle/>
          <a:p>
            <a:pPr algn="ctr" defTabSz="1422400">
              <a:lnSpc>
                <a:spcPct val="90000"/>
              </a:lnSpc>
              <a:spcBef>
                <a:spcPct val="0"/>
              </a:spcBef>
              <a:spcAft>
                <a:spcPct val="35000"/>
              </a:spcAft>
            </a:pPr>
            <a:r>
              <a:rPr lang="zh-CN" altLang="en-US" sz="2400" b="1" dirty="0" smtClean="0">
                <a:solidFill>
                  <a:srgbClr val="C00000"/>
                </a:solidFill>
                <a:latin typeface="微软雅黑" panose="020B0503020204020204" pitchFamily="34" charset="-122"/>
                <a:ea typeface="微软雅黑" panose="020B0503020204020204" pitchFamily="34" charset="-122"/>
              </a:rPr>
              <a:t>（</a:t>
            </a:r>
            <a:r>
              <a:rPr lang="en-US" altLang="zh-CN" sz="2400" b="1" dirty="0" smtClean="0">
                <a:solidFill>
                  <a:srgbClr val="C00000"/>
                </a:solidFill>
                <a:latin typeface="微软雅黑" panose="020B0503020204020204" pitchFamily="34" charset="-122"/>
                <a:ea typeface="微软雅黑" panose="020B0503020204020204" pitchFamily="34" charset="-122"/>
              </a:rPr>
              <a:t>2</a:t>
            </a:r>
            <a:r>
              <a:rPr lang="zh-CN" altLang="en-US" sz="2400" b="1" dirty="0" smtClean="0">
                <a:solidFill>
                  <a:srgbClr val="C00000"/>
                </a:solidFill>
                <a:latin typeface="微软雅黑" panose="020B0503020204020204" pitchFamily="34" charset="-122"/>
                <a:ea typeface="微软雅黑" panose="020B0503020204020204" pitchFamily="34" charset="-122"/>
              </a:rPr>
              <a:t>）分布广</a:t>
            </a:r>
            <a:endParaRPr lang="zh-CN" altLang="en-US" sz="2400" b="1" kern="1200" dirty="0">
              <a:solidFill>
                <a:srgbClr val="C00000"/>
              </a:solidFill>
              <a:latin typeface="微软雅黑" panose="020B0503020204020204" pitchFamily="34" charset="-122"/>
              <a:ea typeface="微软雅黑" panose="020B0503020204020204" pitchFamily="34" charset="-122"/>
            </a:endParaRPr>
          </a:p>
        </p:txBody>
      </p:sp>
      <p:sp>
        <p:nvSpPr>
          <p:cNvPr id="14" name="MH_Entry_2">
            <a:hlinkClick r:id="" action="ppaction://noaction"/>
          </p:cNvPr>
          <p:cNvSpPr txBox="1"/>
          <p:nvPr>
            <p:custDataLst>
              <p:tags r:id="rId1"/>
            </p:custDataLst>
          </p:nvPr>
        </p:nvSpPr>
        <p:spPr>
          <a:xfrm>
            <a:off x="1233436" y="123478"/>
            <a:ext cx="6650932" cy="544277"/>
          </a:xfrm>
          <a:prstGeom prst="rect">
            <a:avLst/>
          </a:prstGeom>
          <a:noFill/>
        </p:spPr>
        <p:txBody>
          <a:bodyPr wrap="square" lIns="0" tIns="0" rIns="0" bIns="0" rtlCol="0" anchor="ctr" anchorCtr="0">
            <a:noAutofit/>
          </a:bodyPr>
          <a:lstStyle>
            <a:defPPr>
              <a:defRPr lang="zh-CN"/>
            </a:defPPr>
            <a:lvl1pPr>
              <a:defRPr sz="1600">
                <a:solidFill>
                  <a:srgbClr val="333333"/>
                </a:solidFill>
                <a:latin typeface="华文细黑" panose="02010600040101010101" pitchFamily="2" charset="-122"/>
                <a:ea typeface="华文细黑" panose="02010600040101010101" pitchFamily="2" charset="-122"/>
              </a:defRPr>
            </a:lvl1pPr>
          </a:lstStyle>
          <a:p>
            <a:r>
              <a:rPr lang="en-US" altLang="zh-CN" sz="2400" b="1" dirty="0" smtClean="0">
                <a:solidFill>
                  <a:srgbClr val="116797"/>
                </a:solidFill>
                <a:latin typeface="微软雅黑" panose="020B0503020204020204" pitchFamily="34" charset="-122"/>
                <a:ea typeface="微软雅黑" panose="020B0503020204020204" pitchFamily="34" charset="-122"/>
              </a:rPr>
              <a:t>1.</a:t>
            </a:r>
            <a:r>
              <a:rPr lang="zh-CN" altLang="en-US" sz="2400" b="1" dirty="0" smtClean="0">
                <a:solidFill>
                  <a:srgbClr val="116797"/>
                </a:solidFill>
                <a:latin typeface="微软雅黑" panose="020B0503020204020204" pitchFamily="34" charset="-122"/>
                <a:ea typeface="微软雅黑" panose="020B0503020204020204" pitchFamily="34" charset="-122"/>
              </a:rPr>
              <a:t>新建本科院校特点</a:t>
            </a:r>
            <a:endParaRPr lang="zh-CN" altLang="en-US" sz="2400" b="1" dirty="0">
              <a:solidFill>
                <a:srgbClr val="116797"/>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879260" y="1396078"/>
            <a:ext cx="2612620" cy="3462527"/>
            <a:chOff x="275843" y="1275606"/>
            <a:chExt cx="2612620" cy="3462527"/>
          </a:xfrm>
        </p:grpSpPr>
        <p:sp>
          <p:nvSpPr>
            <p:cNvPr id="8" name="object 4"/>
            <p:cNvSpPr/>
            <p:nvPr/>
          </p:nvSpPr>
          <p:spPr>
            <a:xfrm>
              <a:off x="275843" y="1275606"/>
              <a:ext cx="2506980" cy="3263904"/>
            </a:xfrm>
            <a:prstGeom prst="rect">
              <a:avLst/>
            </a:prstGeom>
            <a:blipFill>
              <a:blip r:embed="rId2" cstate="print"/>
              <a:stretch>
                <a:fillRect/>
              </a:stretch>
            </a:blipFill>
          </p:spPr>
          <p:txBody>
            <a:bodyPr wrap="square" lIns="0" tIns="0" rIns="0" bIns="0" rtlCol="0">
              <a:noAutofit/>
            </a:bodyPr>
            <a:lstStyle/>
            <a:p>
              <a:endParaRPr b="1">
                <a:latin typeface="微软雅黑" panose="020B0503020204020204" pitchFamily="34" charset="-122"/>
                <a:ea typeface="微软雅黑" panose="020B0503020204020204" pitchFamily="34" charset="-122"/>
              </a:endParaRPr>
            </a:p>
          </p:txBody>
        </p:sp>
        <p:sp>
          <p:nvSpPr>
            <p:cNvPr id="15" name="object 6"/>
            <p:cNvSpPr/>
            <p:nvPr/>
          </p:nvSpPr>
          <p:spPr>
            <a:xfrm>
              <a:off x="323088" y="1312181"/>
              <a:ext cx="2412492" cy="3425952"/>
            </a:xfrm>
            <a:prstGeom prst="rect">
              <a:avLst/>
            </a:prstGeom>
            <a:noFill/>
          </p:spPr>
          <p:txBody>
            <a:bodyPr wrap="square" lIns="0" tIns="0" rIns="0" bIns="0" rtlCol="0">
              <a:noAutofit/>
            </a:bodyPr>
            <a:lstStyle/>
            <a:p>
              <a:endParaRPr b="1">
                <a:solidFill>
                  <a:srgbClr val="127D96"/>
                </a:solidFill>
                <a:latin typeface="微软雅黑" panose="020B0503020204020204" pitchFamily="34" charset="-122"/>
                <a:ea typeface="微软雅黑" panose="020B0503020204020204" pitchFamily="34" charset="-122"/>
              </a:endParaRPr>
            </a:p>
          </p:txBody>
        </p:sp>
        <p:sp>
          <p:nvSpPr>
            <p:cNvPr id="16" name="object 7"/>
            <p:cNvSpPr/>
            <p:nvPr/>
          </p:nvSpPr>
          <p:spPr>
            <a:xfrm>
              <a:off x="323088" y="1312181"/>
              <a:ext cx="2412492" cy="3155321"/>
            </a:xfrm>
            <a:custGeom>
              <a:avLst/>
              <a:gdLst/>
              <a:ahLst/>
              <a:cxnLst/>
              <a:rect l="l" t="t" r="r" b="b"/>
              <a:pathLst>
                <a:path w="2412492" h="2569464">
                  <a:moveTo>
                    <a:pt x="0" y="2569464"/>
                  </a:moveTo>
                  <a:lnTo>
                    <a:pt x="2412492" y="2569464"/>
                  </a:lnTo>
                  <a:lnTo>
                    <a:pt x="2412492" y="0"/>
                  </a:lnTo>
                  <a:lnTo>
                    <a:pt x="0" y="0"/>
                  </a:lnTo>
                  <a:lnTo>
                    <a:pt x="0" y="2569464"/>
                  </a:lnTo>
                  <a:close/>
                </a:path>
              </a:pathLst>
            </a:custGeom>
            <a:solidFill>
              <a:schemeClr val="bg1">
                <a:lumMod val="85000"/>
              </a:schemeClr>
            </a:solidFill>
            <a:ln w="9144">
              <a:solidFill>
                <a:srgbClr val="497DBA"/>
              </a:solidFill>
            </a:ln>
          </p:spPr>
          <p:txBody>
            <a:bodyPr wrap="square" lIns="0" tIns="0" rIns="0" bIns="0" rtlCol="0">
              <a:noAutofit/>
            </a:bodyPr>
            <a:lstStyle/>
            <a:p>
              <a:endParaRPr b="1">
                <a:latin typeface="微软雅黑" panose="020B0503020204020204" pitchFamily="34" charset="-122"/>
                <a:ea typeface="微软雅黑" panose="020B0503020204020204" pitchFamily="34" charset="-122"/>
              </a:endParaRPr>
            </a:p>
          </p:txBody>
        </p:sp>
        <p:sp>
          <p:nvSpPr>
            <p:cNvPr id="17" name="object 8"/>
            <p:cNvSpPr txBox="1"/>
            <p:nvPr/>
          </p:nvSpPr>
          <p:spPr>
            <a:xfrm>
              <a:off x="402440" y="1478469"/>
              <a:ext cx="1505264" cy="382693"/>
            </a:xfrm>
            <a:prstGeom prst="rect">
              <a:avLst/>
            </a:prstGeom>
          </p:spPr>
          <p:txBody>
            <a:bodyPr vert="horz" wrap="square" lIns="0" tIns="0" rIns="0" bIns="0" rtlCol="0">
              <a:noAutofit/>
            </a:bodyPr>
            <a:lstStyle/>
            <a:p>
              <a:pPr marL="12700">
                <a:lnSpc>
                  <a:spcPct val="100000"/>
                </a:lnSpc>
              </a:pPr>
              <a:r>
                <a:rPr sz="1800" b="1" spc="5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1998</a:t>
              </a:r>
              <a:r>
                <a:rPr sz="1800" b="1" spc="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年：</a:t>
              </a:r>
              <a:endParaRPr sz="1800" b="1" dirty="0">
                <a:solidFill>
                  <a:srgbClr val="127D96"/>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object 9"/>
            <p:cNvSpPr txBox="1"/>
            <p:nvPr/>
          </p:nvSpPr>
          <p:spPr>
            <a:xfrm>
              <a:off x="402438" y="2023045"/>
              <a:ext cx="2486025" cy="382693"/>
            </a:xfrm>
            <a:prstGeom prst="rect">
              <a:avLst/>
            </a:prstGeom>
          </p:spPr>
          <p:txBody>
            <a:bodyPr vert="horz" wrap="square" lIns="0" tIns="0" rIns="0" bIns="0" rtlCol="0">
              <a:noAutofit/>
            </a:bodyPr>
            <a:lstStyle/>
            <a:p>
              <a:pPr marL="12700">
                <a:lnSpc>
                  <a:spcPct val="100000"/>
                </a:lnSpc>
              </a:pPr>
              <a:r>
                <a:rPr sz="1800" b="1" spc="20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全</a:t>
              </a:r>
              <a:r>
                <a:rPr sz="1800" b="1" spc="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国</a:t>
              </a:r>
              <a:r>
                <a:rPr sz="1800" b="1" spc="-33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 </a:t>
              </a:r>
              <a:r>
                <a:rPr sz="1800" b="1" spc="20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本科高</a:t>
              </a:r>
              <a:r>
                <a:rPr sz="1800" b="1" spc="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校</a:t>
              </a:r>
              <a:r>
                <a:rPr sz="1800" b="1" spc="-34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 </a:t>
              </a:r>
              <a:r>
                <a:rPr sz="1800" b="1" spc="5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591</a:t>
              </a:r>
              <a:r>
                <a:rPr sz="1800" b="1" spc="-32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 </a:t>
              </a:r>
              <a:r>
                <a:rPr sz="1800" b="1" spc="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所</a:t>
              </a:r>
              <a:r>
                <a:rPr sz="1800" b="1" spc="-33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 </a:t>
              </a:r>
              <a:endParaRPr sz="1800" b="1" dirty="0">
                <a:solidFill>
                  <a:srgbClr val="127D96"/>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object 10"/>
            <p:cNvSpPr txBox="1"/>
            <p:nvPr/>
          </p:nvSpPr>
          <p:spPr>
            <a:xfrm>
              <a:off x="402438" y="2569990"/>
              <a:ext cx="1931035" cy="382693"/>
            </a:xfrm>
            <a:prstGeom prst="rect">
              <a:avLst/>
            </a:prstGeom>
          </p:spPr>
          <p:txBody>
            <a:bodyPr vert="horz" wrap="square" lIns="0" tIns="0" rIns="0" bIns="0" rtlCol="0">
              <a:noAutofit/>
            </a:bodyPr>
            <a:lstStyle/>
            <a:p>
              <a:pPr marL="12700">
                <a:lnSpc>
                  <a:spcPct val="100000"/>
                </a:lnSpc>
              </a:pPr>
              <a:r>
                <a:rPr sz="1800" b="1"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北京集中近</a:t>
              </a:r>
              <a:r>
                <a:rPr sz="1800" b="1" spc="5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1</a:t>
              </a:r>
              <a:r>
                <a:rPr sz="1800" b="1" spc="7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a:t>
              </a:r>
              <a:r>
                <a:rPr sz="1800" b="1" spc="5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10</a:t>
              </a:r>
              <a:endParaRPr sz="1800" b="1" dirty="0">
                <a:solidFill>
                  <a:srgbClr val="127D96"/>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object 11"/>
            <p:cNvSpPr txBox="1"/>
            <p:nvPr/>
          </p:nvSpPr>
          <p:spPr>
            <a:xfrm>
              <a:off x="402437" y="3114566"/>
              <a:ext cx="2484120" cy="382693"/>
            </a:xfrm>
            <a:prstGeom prst="rect">
              <a:avLst/>
            </a:prstGeom>
          </p:spPr>
          <p:txBody>
            <a:bodyPr vert="horz" wrap="square" lIns="0" tIns="0" rIns="0" bIns="0" rtlCol="0">
              <a:noAutofit/>
            </a:bodyPr>
            <a:lstStyle/>
            <a:p>
              <a:pPr marL="12700">
                <a:lnSpc>
                  <a:spcPct val="100000"/>
                </a:lnSpc>
              </a:pPr>
              <a:r>
                <a:rPr sz="1800" b="1" spc="14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4</a:t>
              </a:r>
              <a:r>
                <a:rPr sz="1800" b="1" spc="8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个直辖市集中</a:t>
              </a:r>
              <a:r>
                <a:rPr sz="1800" b="1" spc="8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近</a:t>
              </a:r>
              <a:r>
                <a:rPr sz="1800" b="1" spc="5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1</a:t>
              </a:r>
              <a:r>
                <a:rPr sz="1800" b="1" spc="7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a:t>
              </a:r>
              <a:r>
                <a:rPr sz="1800" b="1" spc="14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5</a:t>
              </a:r>
              <a:endParaRPr sz="1800" b="1" dirty="0">
                <a:solidFill>
                  <a:srgbClr val="127D96"/>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object 12"/>
            <p:cNvSpPr txBox="1"/>
            <p:nvPr/>
          </p:nvSpPr>
          <p:spPr>
            <a:xfrm>
              <a:off x="402437" y="3659481"/>
              <a:ext cx="2254250" cy="927100"/>
            </a:xfrm>
            <a:prstGeom prst="rect">
              <a:avLst/>
            </a:prstGeom>
          </p:spPr>
          <p:txBody>
            <a:bodyPr vert="horz" wrap="square" lIns="0" tIns="0" rIns="0" bIns="0" rtlCol="0">
              <a:noAutofit/>
            </a:bodyPr>
            <a:lstStyle/>
            <a:p>
              <a:pPr marL="12700">
                <a:lnSpc>
                  <a:spcPct val="100000"/>
                </a:lnSpc>
              </a:pPr>
              <a:r>
                <a:rPr sz="1800" b="1" spc="5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1</a:t>
              </a:r>
              <a:r>
                <a:rPr sz="1800" b="1" spc="17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0</a:t>
              </a:r>
              <a:r>
                <a:rPr sz="1800" b="1" spc="10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个</a:t>
              </a:r>
              <a:r>
                <a:rPr sz="1800" b="1" spc="114"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主要</a:t>
              </a:r>
              <a:r>
                <a:rPr sz="1800" b="1" spc="10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城市</a:t>
              </a:r>
              <a:r>
                <a:rPr sz="1800" b="1" spc="114"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集中</a:t>
              </a:r>
              <a:r>
                <a:rPr sz="1800" b="1" spc="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近</a:t>
              </a:r>
              <a:endParaRPr sz="1800" b="1" dirty="0">
                <a:solidFill>
                  <a:srgbClr val="127D96"/>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1000"/>
                </a:lnSpc>
                <a:spcBef>
                  <a:spcPts val="55"/>
                </a:spcBef>
              </a:pPr>
              <a:endParaRPr sz="1000" b="1" dirty="0">
                <a:solidFill>
                  <a:srgbClr val="127D96"/>
                </a:solidFill>
                <a:latin typeface="微软雅黑" panose="020B0503020204020204" pitchFamily="34" charset="-122"/>
                <a:ea typeface="微软雅黑" panose="020B0503020204020204" pitchFamily="34" charset="-122"/>
              </a:endParaRPr>
            </a:p>
            <a:p>
              <a:pPr marL="12700">
                <a:lnSpc>
                  <a:spcPct val="100000"/>
                </a:lnSpc>
              </a:pPr>
              <a:r>
                <a:rPr sz="1800" b="1" spc="5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1</a:t>
              </a:r>
              <a:r>
                <a:rPr sz="1800" b="1" spc="75"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a:t>
              </a:r>
              <a:r>
                <a:rPr sz="1800" b="1" spc="50" dirty="0" smtClean="0">
                  <a:solidFill>
                    <a:srgbClr val="127D96"/>
                  </a:solidFill>
                  <a:latin typeface="微软雅黑" panose="020B0503020204020204" pitchFamily="34" charset="-122"/>
                  <a:ea typeface="微软雅黑" panose="020B0503020204020204" pitchFamily="34" charset="-122"/>
                  <a:cs typeface="微软雅黑" panose="020B0503020204020204" pitchFamily="34" charset="-122"/>
                </a:rPr>
                <a:t>3</a:t>
              </a:r>
              <a:endParaRPr sz="1800" b="1" dirty="0">
                <a:solidFill>
                  <a:srgbClr val="127D96"/>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2" name="object 18"/>
          <p:cNvSpPr/>
          <p:nvPr/>
        </p:nvSpPr>
        <p:spPr>
          <a:xfrm>
            <a:off x="3491880" y="2355726"/>
            <a:ext cx="1321308" cy="1101343"/>
          </a:xfrm>
          <a:prstGeom prst="rect">
            <a:avLst/>
          </a:prstGeom>
          <a:blipFill>
            <a:blip r:embed="rId3" cstate="print"/>
            <a:stretch>
              <a:fillRect/>
            </a:stretch>
          </a:blipFill>
        </p:spPr>
        <p:txBody>
          <a:bodyPr wrap="square" lIns="0" tIns="0" rIns="0" bIns="0" rtlCol="0">
            <a:noAutofit/>
          </a:bodyPr>
          <a:lstStyle/>
          <a:p>
            <a:endParaRPr b="1">
              <a:latin typeface="微软雅黑" panose="020B0503020204020204" pitchFamily="34" charset="-122"/>
              <a:ea typeface="微软雅黑" panose="020B0503020204020204" pitchFamily="34" charset="-122"/>
            </a:endParaRPr>
          </a:p>
        </p:txBody>
      </p:sp>
      <p:sp>
        <p:nvSpPr>
          <p:cNvPr id="23" name="object 19"/>
          <p:cNvSpPr/>
          <p:nvPr/>
        </p:nvSpPr>
        <p:spPr>
          <a:xfrm>
            <a:off x="3517044" y="2400428"/>
            <a:ext cx="1225295" cy="959104"/>
          </a:xfrm>
          <a:prstGeom prst="rect">
            <a:avLst/>
          </a:prstGeom>
          <a:blipFill>
            <a:blip r:embed="rId4" cstate="print"/>
            <a:stretch>
              <a:fillRect/>
            </a:stretch>
          </a:blipFill>
        </p:spPr>
        <p:txBody>
          <a:bodyPr wrap="square" lIns="0" tIns="0" rIns="0" bIns="0" rtlCol="0">
            <a:noAutofit/>
          </a:bodyPr>
          <a:lstStyle/>
          <a:p>
            <a:endParaRPr b="1">
              <a:latin typeface="微软雅黑" panose="020B0503020204020204" pitchFamily="34" charset="-122"/>
              <a:ea typeface="微软雅黑" panose="020B0503020204020204" pitchFamily="34" charset="-122"/>
            </a:endParaRPr>
          </a:p>
        </p:txBody>
      </p:sp>
      <p:sp>
        <p:nvSpPr>
          <p:cNvPr id="24" name="object 20"/>
          <p:cNvSpPr/>
          <p:nvPr/>
        </p:nvSpPr>
        <p:spPr>
          <a:xfrm>
            <a:off x="3539127" y="2400428"/>
            <a:ext cx="1225295" cy="959104"/>
          </a:xfrm>
          <a:custGeom>
            <a:avLst/>
            <a:gdLst/>
            <a:ahLst/>
            <a:cxnLst/>
            <a:rect l="l" t="t" r="r" b="b"/>
            <a:pathLst>
              <a:path w="1225296" h="719328">
                <a:moveTo>
                  <a:pt x="0" y="179831"/>
                </a:moveTo>
                <a:lnTo>
                  <a:pt x="865632" y="179831"/>
                </a:lnTo>
                <a:lnTo>
                  <a:pt x="865632" y="0"/>
                </a:lnTo>
                <a:lnTo>
                  <a:pt x="1225295" y="359663"/>
                </a:lnTo>
                <a:lnTo>
                  <a:pt x="865632" y="719328"/>
                </a:lnTo>
                <a:lnTo>
                  <a:pt x="865632" y="539496"/>
                </a:lnTo>
                <a:lnTo>
                  <a:pt x="0" y="539496"/>
                </a:lnTo>
                <a:lnTo>
                  <a:pt x="0" y="179831"/>
                </a:lnTo>
                <a:close/>
              </a:path>
            </a:pathLst>
          </a:custGeom>
          <a:ln w="9144">
            <a:solidFill>
              <a:srgbClr val="497DBA"/>
            </a:solidFill>
          </a:ln>
        </p:spPr>
        <p:txBody>
          <a:bodyPr wrap="square" lIns="0" tIns="0" rIns="0" bIns="0" rtlCol="0">
            <a:noAutofit/>
          </a:bodyPr>
          <a:lstStyle/>
          <a:p>
            <a:endParaRPr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6"/>
          <p:cNvGraphicFramePr>
            <a:graphicFrameLocks noGrp="1"/>
          </p:cNvGraphicFramePr>
          <p:nvPr/>
        </p:nvGraphicFramePr>
        <p:xfrm>
          <a:off x="323528" y="843558"/>
          <a:ext cx="8640960" cy="3965142"/>
        </p:xfrm>
        <a:graphic>
          <a:graphicData uri="http://schemas.openxmlformats.org/drawingml/2006/table">
            <a:tbl>
              <a:tblPr firstRow="1" bandRow="1">
                <a:tableStyleId>{2D5ABB26-0587-4C30-8999-92F81FD0307C}</a:tableStyleId>
              </a:tblPr>
              <a:tblGrid>
                <a:gridCol w="1728192"/>
                <a:gridCol w="2448272"/>
                <a:gridCol w="2088232"/>
                <a:gridCol w="2376264"/>
              </a:tblGrid>
              <a:tr h="412726">
                <a:tc>
                  <a:txBody>
                    <a:bodyPr/>
                    <a:lstStyle/>
                    <a:p>
                      <a:pPr marL="449580" algn="ctr" fontAlgn="ctr">
                        <a:lnSpc>
                          <a:spcPct val="100000"/>
                        </a:lnSpc>
                      </a:pPr>
                      <a:r>
                        <a:rPr sz="1400" dirty="0" smtClean="0">
                          <a:solidFill>
                            <a:srgbClr val="FFFFFF"/>
                          </a:solidFill>
                          <a:latin typeface="微软雅黑" panose="020B0503020204020204" pitchFamily="34" charset="-122"/>
                          <a:cs typeface="微软雅黑" panose="020B0503020204020204" pitchFamily="34" charset="-122"/>
                        </a:rPr>
                        <a:t>毛入学率</a:t>
                      </a:r>
                      <a:endParaRPr sz="1400" dirty="0">
                        <a:latin typeface="微软雅黑" panose="020B0503020204020204" pitchFamily="34"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186690" algn="ctr" fontAlgn="ctr">
                        <a:lnSpc>
                          <a:spcPct val="100000"/>
                        </a:lnSpc>
                      </a:pPr>
                      <a:r>
                        <a:rPr sz="1400" dirty="0" smtClean="0">
                          <a:solidFill>
                            <a:srgbClr val="FFFFFF"/>
                          </a:solidFill>
                          <a:latin typeface="微软雅黑" panose="020B0503020204020204" pitchFamily="34" charset="-122"/>
                          <a:cs typeface="微软雅黑" panose="020B0503020204020204" pitchFamily="34" charset="-122"/>
                        </a:rPr>
                        <a:t>精英化阶段</a:t>
                      </a:r>
                      <a:r>
                        <a:rPr sz="1400" spc="-5" dirty="0" smtClean="0">
                          <a:solidFill>
                            <a:srgbClr val="FFFFFF"/>
                          </a:solidFill>
                          <a:latin typeface="微软雅黑" panose="020B0503020204020204" pitchFamily="34" charset="-122"/>
                          <a:cs typeface="微软雅黑" panose="020B0503020204020204" pitchFamily="34" charset="-122"/>
                        </a:rPr>
                        <a:t>(</a:t>
                      </a:r>
                      <a:r>
                        <a:rPr sz="1400" spc="0" dirty="0" smtClean="0">
                          <a:solidFill>
                            <a:srgbClr val="FFFFFF"/>
                          </a:solidFill>
                          <a:latin typeface="微软雅黑" panose="020B0503020204020204" pitchFamily="34" charset="-122"/>
                          <a:cs typeface="微软雅黑" panose="020B0503020204020204" pitchFamily="34" charset="-122"/>
                        </a:rPr>
                        <a:t>&lt;1</a:t>
                      </a:r>
                      <a:r>
                        <a:rPr sz="1400" spc="5" dirty="0" smtClean="0">
                          <a:solidFill>
                            <a:srgbClr val="FFFFFF"/>
                          </a:solidFill>
                          <a:latin typeface="微软雅黑" panose="020B0503020204020204" pitchFamily="34" charset="-122"/>
                          <a:cs typeface="微软雅黑" panose="020B0503020204020204" pitchFamily="34" charset="-122"/>
                        </a:rPr>
                        <a:t>5</a:t>
                      </a:r>
                      <a:r>
                        <a:rPr sz="1400" spc="0" dirty="0" smtClean="0">
                          <a:solidFill>
                            <a:srgbClr val="FFFFFF"/>
                          </a:solidFill>
                          <a:latin typeface="微软雅黑" panose="020B0503020204020204" pitchFamily="34" charset="-122"/>
                          <a:cs typeface="微软雅黑" panose="020B0503020204020204" pitchFamily="34" charset="-122"/>
                        </a:rPr>
                        <a:t>%)</a:t>
                      </a:r>
                      <a:endParaRPr sz="1400" dirty="0">
                        <a:latin typeface="微软雅黑" panose="020B0503020204020204" pitchFamily="34"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86360" algn="ctr" fontAlgn="ctr">
                        <a:lnSpc>
                          <a:spcPct val="100000"/>
                        </a:lnSpc>
                      </a:pPr>
                      <a:r>
                        <a:rPr sz="1400" dirty="0" smtClean="0">
                          <a:solidFill>
                            <a:srgbClr val="FFFFFF"/>
                          </a:solidFill>
                          <a:latin typeface="微软雅黑" panose="020B0503020204020204" pitchFamily="34" charset="-122"/>
                          <a:cs typeface="微软雅黑" panose="020B0503020204020204" pitchFamily="34" charset="-122"/>
                        </a:rPr>
                        <a:t>大众化阶段</a:t>
                      </a:r>
                      <a:r>
                        <a:rPr sz="1400" spc="-5" dirty="0" smtClean="0">
                          <a:solidFill>
                            <a:srgbClr val="FFFFFF"/>
                          </a:solidFill>
                          <a:latin typeface="微软雅黑" panose="020B0503020204020204" pitchFamily="34" charset="-122"/>
                          <a:cs typeface="微软雅黑" panose="020B0503020204020204" pitchFamily="34" charset="-122"/>
                        </a:rPr>
                        <a:t>(</a:t>
                      </a:r>
                      <a:r>
                        <a:rPr sz="1400" spc="0" dirty="0" smtClean="0">
                          <a:solidFill>
                            <a:srgbClr val="FFFFFF"/>
                          </a:solidFill>
                          <a:latin typeface="微软雅黑" panose="020B0503020204020204" pitchFamily="34" charset="-122"/>
                          <a:cs typeface="微软雅黑" panose="020B0503020204020204" pitchFamily="34" charset="-122"/>
                        </a:rPr>
                        <a:t>1</a:t>
                      </a:r>
                      <a:r>
                        <a:rPr sz="1400" spc="5" dirty="0" smtClean="0">
                          <a:solidFill>
                            <a:srgbClr val="FFFFFF"/>
                          </a:solidFill>
                          <a:latin typeface="微软雅黑" panose="020B0503020204020204" pitchFamily="34" charset="-122"/>
                          <a:cs typeface="微软雅黑" panose="020B0503020204020204" pitchFamily="34" charset="-122"/>
                        </a:rPr>
                        <a:t>5</a:t>
                      </a:r>
                      <a:r>
                        <a:rPr sz="1400" spc="-10" dirty="0" smtClean="0">
                          <a:solidFill>
                            <a:srgbClr val="FFFFFF"/>
                          </a:solidFill>
                          <a:latin typeface="微软雅黑" panose="020B0503020204020204" pitchFamily="34" charset="-122"/>
                          <a:cs typeface="微软雅黑" panose="020B0503020204020204" pitchFamily="34" charset="-122"/>
                        </a:rPr>
                        <a:t>-</a:t>
                      </a:r>
                      <a:r>
                        <a:rPr sz="1400" spc="0" dirty="0" smtClean="0">
                          <a:solidFill>
                            <a:srgbClr val="FFFFFF"/>
                          </a:solidFill>
                          <a:latin typeface="微软雅黑" panose="020B0503020204020204" pitchFamily="34" charset="-122"/>
                          <a:cs typeface="微软雅黑" panose="020B0503020204020204" pitchFamily="34" charset="-122"/>
                        </a:rPr>
                        <a:t>50%)</a:t>
                      </a:r>
                      <a:endParaRPr sz="1400" dirty="0">
                        <a:latin typeface="微软雅黑" panose="020B0503020204020204" pitchFamily="34"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310515" algn="ctr" fontAlgn="ctr">
                        <a:lnSpc>
                          <a:spcPct val="100000"/>
                        </a:lnSpc>
                      </a:pPr>
                      <a:r>
                        <a:rPr sz="1400" dirty="0" smtClean="0">
                          <a:solidFill>
                            <a:srgbClr val="FFFFFF"/>
                          </a:solidFill>
                          <a:latin typeface="微软雅黑" panose="020B0503020204020204" pitchFamily="34" charset="-122"/>
                          <a:cs typeface="微软雅黑" panose="020B0503020204020204" pitchFamily="34" charset="-122"/>
                        </a:rPr>
                        <a:t>普及化阶段</a:t>
                      </a:r>
                      <a:r>
                        <a:rPr sz="1400" spc="-5" dirty="0" smtClean="0">
                          <a:solidFill>
                            <a:srgbClr val="FFFFFF"/>
                          </a:solidFill>
                          <a:latin typeface="微软雅黑" panose="020B0503020204020204" pitchFamily="34" charset="-122"/>
                          <a:cs typeface="微软雅黑" panose="020B0503020204020204" pitchFamily="34" charset="-122"/>
                        </a:rPr>
                        <a:t>(</a:t>
                      </a:r>
                      <a:r>
                        <a:rPr sz="1400" spc="0" dirty="0" smtClean="0">
                          <a:solidFill>
                            <a:srgbClr val="FFFFFF"/>
                          </a:solidFill>
                          <a:latin typeface="微软雅黑" panose="020B0503020204020204" pitchFamily="34" charset="-122"/>
                          <a:cs typeface="微软雅黑" panose="020B0503020204020204" pitchFamily="34" charset="-122"/>
                        </a:rPr>
                        <a:t>50</a:t>
                      </a:r>
                      <a:r>
                        <a:rPr sz="1400" spc="5" dirty="0" smtClean="0">
                          <a:solidFill>
                            <a:srgbClr val="FFFFFF"/>
                          </a:solidFill>
                          <a:latin typeface="微软雅黑" panose="020B0503020204020204" pitchFamily="34" charset="-122"/>
                          <a:cs typeface="微软雅黑" panose="020B0503020204020204" pitchFamily="34" charset="-122"/>
                        </a:rPr>
                        <a:t>%</a:t>
                      </a:r>
                      <a:r>
                        <a:rPr lang="en-US" sz="1400" spc="-10" dirty="0" smtClean="0">
                          <a:solidFill>
                            <a:srgbClr val="FFFFFF"/>
                          </a:solidFill>
                          <a:latin typeface="微软雅黑" panose="020B0503020204020204" pitchFamily="34" charset="-122"/>
                          <a:cs typeface="微软雅黑" panose="020B0503020204020204" pitchFamily="34" charset="-122"/>
                        </a:rPr>
                        <a:t>+</a:t>
                      </a:r>
                      <a:r>
                        <a:rPr sz="1400" spc="0" dirty="0" smtClean="0">
                          <a:solidFill>
                            <a:srgbClr val="FFFFFF"/>
                          </a:solidFill>
                          <a:latin typeface="微软雅黑" panose="020B0503020204020204" pitchFamily="34" charset="-122"/>
                          <a:cs typeface="微软雅黑" panose="020B0503020204020204" pitchFamily="34" charset="-122"/>
                        </a:rPr>
                        <a:t>)</a:t>
                      </a:r>
                      <a:endParaRPr sz="1400" dirty="0">
                        <a:latin typeface="微软雅黑" panose="020B0503020204020204" pitchFamily="34"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r>
              <a:tr h="412726">
                <a:tc>
                  <a:txBody>
                    <a:bodyPr/>
                    <a:lstStyle/>
                    <a:p>
                      <a:pPr marL="81915">
                        <a:lnSpc>
                          <a:spcPct val="100000"/>
                        </a:lnSpc>
                      </a:pPr>
                      <a:r>
                        <a:rPr sz="1400" b="0" spc="-5"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1</a:t>
                      </a:r>
                      <a:r>
                        <a:rPr sz="1400" b="0" spc="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.高等教育观</a:t>
                      </a:r>
                      <a:endParaRPr sz="1400" b="0" dirty="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7E7"/>
                    </a:solidFill>
                  </a:tcPr>
                </a:tc>
                <a:tc>
                  <a:txBody>
                    <a:bodyPr/>
                    <a:lstStyle/>
                    <a:p>
                      <a:pPr marL="85090">
                        <a:lnSpc>
                          <a:spcPct val="100000"/>
                        </a:lnSpc>
                      </a:pPr>
                      <a:r>
                        <a:rPr sz="1400" b="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上大学是少数人特权</a:t>
                      </a:r>
                      <a:endParaRPr sz="1400" b="0" dirty="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7E7"/>
                    </a:solidFill>
                  </a:tcPr>
                </a:tc>
                <a:tc>
                  <a:txBody>
                    <a:bodyPr/>
                    <a:lstStyle/>
                    <a:p>
                      <a:pPr marL="85725">
                        <a:lnSpc>
                          <a:spcPct val="100000"/>
                        </a:lnSpc>
                      </a:pPr>
                      <a:r>
                        <a:rPr sz="1400" b="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一定资格者的权利</a:t>
                      </a:r>
                      <a:endParaRPr sz="1400" b="0" dirty="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7E7"/>
                    </a:solidFill>
                  </a:tcPr>
                </a:tc>
                <a:tc>
                  <a:txBody>
                    <a:bodyPr/>
                    <a:lstStyle/>
                    <a:p>
                      <a:pPr marL="85725">
                        <a:lnSpc>
                          <a:spcPct val="100000"/>
                        </a:lnSpc>
                      </a:pPr>
                      <a:r>
                        <a:rPr sz="1400" b="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一般人的社会权利和义务</a:t>
                      </a:r>
                      <a:endParaRPr sz="1400" b="0" dirty="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7E7"/>
                    </a:solidFill>
                  </a:tcPr>
                </a:tc>
              </a:tr>
              <a:tr h="412726">
                <a:tc>
                  <a:txBody>
                    <a:bodyPr/>
                    <a:lstStyle/>
                    <a:p>
                      <a:pPr marL="81915">
                        <a:lnSpc>
                          <a:spcPct val="100000"/>
                        </a:lnSpc>
                      </a:pPr>
                      <a:r>
                        <a:rPr sz="1400" b="0" spc="-5"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2</a:t>
                      </a:r>
                      <a:r>
                        <a:rPr sz="1400" b="0" spc="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.高等教育功能</a:t>
                      </a:r>
                      <a:endParaRPr sz="1400" b="0" dirty="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85090">
                        <a:lnSpc>
                          <a:spcPct val="100000"/>
                        </a:lnSpc>
                      </a:pPr>
                      <a:r>
                        <a:rPr sz="1400" b="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培养各类精英领导人才</a:t>
                      </a:r>
                      <a:endParaRPr sz="1400" b="0" dirty="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85725">
                        <a:lnSpc>
                          <a:spcPct val="100000"/>
                        </a:lnSpc>
                      </a:pPr>
                      <a:r>
                        <a:rPr sz="1400" b="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培养各类专门人才</a:t>
                      </a:r>
                      <a:endParaRPr sz="1400" b="0" dirty="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85725" marR="217805">
                        <a:lnSpc>
                          <a:spcPct val="100000"/>
                        </a:lnSpc>
                      </a:pPr>
                      <a:r>
                        <a:rPr sz="1400" b="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社会公民的“基础教育” 和终身教育</a:t>
                      </a:r>
                      <a:endParaRPr sz="1400" b="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r>
              <a:tr h="1031814">
                <a:tc>
                  <a:txBody>
                    <a:bodyPr/>
                    <a:lstStyle/>
                    <a:p>
                      <a:pPr marL="81915">
                        <a:lnSpc>
                          <a:spcPct val="100000"/>
                        </a:lnSpc>
                      </a:pPr>
                      <a:r>
                        <a:rPr sz="1400" b="0" spc="-5"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3</a:t>
                      </a:r>
                      <a:r>
                        <a:rPr sz="1400" b="0" spc="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.课程和教学形式</a:t>
                      </a:r>
                      <a:endParaRPr sz="1400" b="0" dirty="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7E7"/>
                    </a:solidFill>
                  </a:tcPr>
                </a:tc>
                <a:tc>
                  <a:txBody>
                    <a:bodyPr/>
                    <a:lstStyle/>
                    <a:p>
                      <a:pPr marL="85090" marR="229870" algn="just">
                        <a:lnSpc>
                          <a:spcPct val="100000"/>
                        </a:lnSpc>
                      </a:pPr>
                      <a:r>
                        <a:rPr sz="1400" b="0" spc="-5" dirty="0" err="1"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高度严密和专门化，个</a:t>
                      </a:r>
                      <a:r>
                        <a:rPr sz="1400" b="0" spc="0" dirty="0" err="1"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别指导或S</a:t>
                      </a:r>
                      <a:r>
                        <a:rPr sz="1400" b="0" spc="-10" dirty="0" err="1"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e</a:t>
                      </a:r>
                      <a:r>
                        <a:rPr sz="1400" b="0" spc="0" dirty="0" err="1"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mina</a:t>
                      </a:r>
                      <a:r>
                        <a:rPr sz="1400" b="0" spc="-5" dirty="0" err="1"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r</a:t>
                      </a:r>
                      <a:r>
                        <a:rPr sz="1400" b="0" spc="0" dirty="0" err="1"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，师徒关系特征鲜明</a:t>
                      </a:r>
                      <a:endParaRPr sz="1400" b="0" dirty="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7E7"/>
                    </a:solidFill>
                  </a:tcPr>
                </a:tc>
                <a:tc>
                  <a:txBody>
                    <a:bodyPr/>
                    <a:lstStyle/>
                    <a:p>
                      <a:pPr marL="85725" marR="257175" algn="just">
                        <a:lnSpc>
                          <a:spcPct val="100000"/>
                        </a:lnSpc>
                      </a:pPr>
                      <a:r>
                        <a:rPr sz="1400" b="0" spc="-5" dirty="0" err="1"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灵活的模块化课程，学</a:t>
                      </a:r>
                      <a:r>
                        <a:rPr sz="1400" b="0" spc="0" dirty="0" err="1"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分制，讲授为主，辅以讨论，师生关系</a:t>
                      </a:r>
                      <a:endParaRPr sz="1400" b="0" dirty="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7E7"/>
                    </a:solidFill>
                  </a:tcPr>
                </a:tc>
                <a:tc>
                  <a:txBody>
                    <a:bodyPr/>
                    <a:lstStyle/>
                    <a:p>
                      <a:pPr marL="85725" marR="10795">
                        <a:lnSpc>
                          <a:spcPct val="100000"/>
                        </a:lnSpc>
                      </a:pPr>
                      <a:r>
                        <a:rPr sz="1400" b="0" spc="-5" dirty="0" err="1"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课程之间、学习与生活之</a:t>
                      </a:r>
                      <a:r>
                        <a:rPr sz="1400" b="0" spc="0" dirty="0" err="1"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间的界限被打破，教学形式多样</a:t>
                      </a:r>
                      <a:r>
                        <a:rPr sz="1400" b="0" spc="10" dirty="0" err="1"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化</a:t>
                      </a:r>
                      <a:r>
                        <a:rPr sz="1400" b="0" spc="0" dirty="0" err="1"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，应</a:t>
                      </a:r>
                      <a:r>
                        <a:rPr sz="1400" b="0" spc="10" dirty="0" err="1"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用</a:t>
                      </a:r>
                      <a:r>
                        <a:rPr sz="1400" b="0" spc="0" dirty="0" err="1"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现代手</a:t>
                      </a:r>
                      <a:r>
                        <a:rPr sz="1400" b="0" spc="10" dirty="0" err="1"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段</a:t>
                      </a:r>
                      <a:r>
                        <a:rPr sz="1400" b="0" spc="0" dirty="0" err="1"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，传统师生关系相对淡化</a:t>
                      </a:r>
                      <a:endParaRPr sz="1400" b="0" dirty="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7E7"/>
                    </a:solidFill>
                  </a:tcPr>
                </a:tc>
              </a:tr>
              <a:tr h="825452">
                <a:tc>
                  <a:txBody>
                    <a:bodyPr/>
                    <a:lstStyle/>
                    <a:p>
                      <a:pPr marL="81915">
                        <a:lnSpc>
                          <a:spcPct val="100000"/>
                        </a:lnSpc>
                      </a:pPr>
                      <a:r>
                        <a:rPr sz="1400" b="0" spc="-5"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4</a:t>
                      </a:r>
                      <a:r>
                        <a:rPr sz="1400" b="0" spc="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.学生学习经历</a:t>
                      </a:r>
                      <a:endParaRPr sz="1400" b="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85090">
                        <a:lnSpc>
                          <a:spcPct val="100000"/>
                        </a:lnSpc>
                      </a:pPr>
                      <a:r>
                        <a:rPr sz="1400" b="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住校，学习不间断</a:t>
                      </a:r>
                      <a:endParaRPr sz="1400" b="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85725" marR="257175">
                        <a:lnSpc>
                          <a:spcPct val="100000"/>
                        </a:lnSpc>
                      </a:pPr>
                      <a:r>
                        <a:rPr sz="1400" b="0" dirty="0" err="1"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寄宿与走读相结合，多数学生的学习不间断</a:t>
                      </a:r>
                      <a:endParaRPr sz="1400" b="0" dirty="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85725" marR="217805">
                        <a:lnSpc>
                          <a:spcPct val="100000"/>
                        </a:lnSpc>
                      </a:pPr>
                      <a:r>
                        <a:rPr sz="1400" b="0" dirty="0" err="1"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延迟入学，时学时辍现象增多</a:t>
                      </a:r>
                      <a:endParaRPr sz="1400" b="0" dirty="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r>
              <a:tr h="855704">
                <a:tc>
                  <a:txBody>
                    <a:bodyPr/>
                    <a:lstStyle/>
                    <a:p>
                      <a:pPr marL="81915">
                        <a:lnSpc>
                          <a:spcPct val="100000"/>
                        </a:lnSpc>
                      </a:pPr>
                      <a:r>
                        <a:rPr sz="1400" b="0" spc="-5"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5</a:t>
                      </a:r>
                      <a:r>
                        <a:rPr sz="1400" b="0" spc="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.学校类型与规模</a:t>
                      </a:r>
                      <a:endParaRPr sz="1400" b="0" dirty="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7E7"/>
                    </a:solidFill>
                  </a:tcPr>
                </a:tc>
                <a:tc>
                  <a:txBody>
                    <a:bodyPr/>
                    <a:lstStyle/>
                    <a:p>
                      <a:pPr marL="85090" marR="0" indent="0" defTabSz="914400" eaLnBrk="1" fontAlgn="auto" latinLnBrk="0" hangingPunct="1">
                        <a:lnSpc>
                          <a:spcPct val="100000"/>
                        </a:lnSpc>
                        <a:spcBef>
                          <a:spcPts val="0"/>
                        </a:spcBef>
                        <a:spcAft>
                          <a:spcPts val="0"/>
                        </a:spcAft>
                        <a:buClrTx/>
                        <a:buSzTx/>
                        <a:buFontTx/>
                        <a:buNone/>
                        <a:defRPr/>
                      </a:pPr>
                      <a:r>
                        <a:rPr sz="1400" b="0" dirty="0" err="1"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类</a:t>
                      </a:r>
                      <a:r>
                        <a:rPr sz="1400" b="0" spc="-5" dirty="0" err="1"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型</a:t>
                      </a:r>
                      <a:r>
                        <a:rPr sz="1400" b="0" spc="0" dirty="0" err="1"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单</a:t>
                      </a:r>
                      <a:r>
                        <a:rPr sz="1400" b="0" spc="5" dirty="0" err="1"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一</a:t>
                      </a:r>
                      <a:r>
                        <a:rPr sz="1400" b="0" spc="0" dirty="0" err="1"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a:t>
                      </a:r>
                      <a:r>
                        <a:rPr sz="1400" b="0" spc="-5" dirty="0" err="1"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每</a:t>
                      </a:r>
                      <a:r>
                        <a:rPr sz="1400" b="0" spc="5" dirty="0" err="1"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校</a:t>
                      </a:r>
                      <a:r>
                        <a:rPr sz="1400" b="0" spc="0" dirty="0" err="1"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数</a:t>
                      </a:r>
                      <a:r>
                        <a:rPr sz="1400" b="0" spc="-5" dirty="0" err="1"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千</a:t>
                      </a:r>
                      <a:r>
                        <a:rPr sz="1400" b="0" spc="0" dirty="0" err="1"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人</a:t>
                      </a:r>
                      <a:r>
                        <a:rPr sz="1400" b="0" spc="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a:t>
                      </a:r>
                      <a:r>
                        <a:rPr lang="zh-CN" altLang="en-US" sz="1400" b="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学校与社会间的界限清晰</a:t>
                      </a:r>
                      <a:endParaRPr lang="zh-CN" altLang="en-US" sz="1400" b="0" dirty="0" smtClean="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CFD7E7"/>
                    </a:solidFill>
                  </a:tcPr>
                </a:tc>
                <a:tc>
                  <a:txBody>
                    <a:bodyPr/>
                    <a:lstStyle/>
                    <a:p>
                      <a:pPr marL="85725" marR="0" indent="0" defTabSz="914400" eaLnBrk="1" fontAlgn="auto" latinLnBrk="0" hangingPunct="1">
                        <a:lnSpc>
                          <a:spcPct val="100000"/>
                        </a:lnSpc>
                        <a:spcBef>
                          <a:spcPts val="0"/>
                        </a:spcBef>
                        <a:spcAft>
                          <a:spcPts val="0"/>
                        </a:spcAft>
                        <a:buClrTx/>
                        <a:buSzTx/>
                        <a:buFontTx/>
                        <a:buNone/>
                        <a:defRPr/>
                      </a:pPr>
                      <a:r>
                        <a:rPr sz="1400" b="0" spc="-5" dirty="0" err="1"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类型多样，三四万人的</a:t>
                      </a:r>
                      <a:r>
                        <a:rPr lang="zh-CN" altLang="en-US" sz="1400" b="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大学城，学校与社会间的界限模糊</a:t>
                      </a:r>
                      <a:endParaRPr lang="zh-CN" altLang="en-US" sz="1400" b="0" dirty="0" smtClean="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CFD7E7"/>
                    </a:solidFill>
                  </a:tcPr>
                </a:tc>
                <a:tc>
                  <a:txBody>
                    <a:bodyPr/>
                    <a:lstStyle/>
                    <a:p>
                      <a:pPr marL="85725" marR="0" indent="0" defTabSz="914400" eaLnBrk="1" fontAlgn="auto" latinLnBrk="0" hangingPunct="1">
                        <a:lnSpc>
                          <a:spcPct val="100000"/>
                        </a:lnSpc>
                        <a:spcBef>
                          <a:spcPts val="0"/>
                        </a:spcBef>
                        <a:spcAft>
                          <a:spcPts val="0"/>
                        </a:spcAft>
                        <a:buClrTx/>
                        <a:buSzTx/>
                        <a:buFontTx/>
                        <a:buNone/>
                        <a:defRPr/>
                      </a:pPr>
                      <a:r>
                        <a:rPr sz="1400" b="0" spc="-5" dirty="0" err="1"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类型多样至没有共同的标</a:t>
                      </a:r>
                      <a:r>
                        <a:rPr lang="zh-CN" altLang="en-US" sz="1400" b="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准，学生数无限制，学校与社会间的界限逐渐消失</a:t>
                      </a:r>
                      <a:endParaRPr lang="zh-CN" altLang="en-US" sz="1400" b="0" dirty="0" smtClean="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CFD7E7"/>
                    </a:solidFill>
                  </a:tcPr>
                </a:tc>
              </a:tr>
            </a:tbl>
          </a:graphicData>
        </a:graphic>
      </p:graphicFrame>
      <p:sp>
        <p:nvSpPr>
          <p:cNvPr id="5" name="矩形 4"/>
          <p:cNvSpPr/>
          <p:nvPr/>
        </p:nvSpPr>
        <p:spPr>
          <a:xfrm>
            <a:off x="808021" y="123478"/>
            <a:ext cx="5977919" cy="523220"/>
          </a:xfrm>
          <a:prstGeom prst="rect">
            <a:avLst/>
          </a:prstGeom>
        </p:spPr>
        <p:txBody>
          <a:bodyPr wrap="none">
            <a:spAutoFit/>
          </a:bodyPr>
          <a:lstStyle/>
          <a:p>
            <a:r>
              <a:rPr lang="en-US" altLang="zh-CN" sz="2800" b="1" dirty="0" smtClean="0">
                <a:solidFill>
                  <a:srgbClr val="116797"/>
                </a:solidFill>
                <a:latin typeface="微软雅黑" panose="020B0503020204020204" pitchFamily="34" charset="-122"/>
                <a:ea typeface="微软雅黑" panose="020B0503020204020204" pitchFamily="34" charset="-122"/>
              </a:rPr>
              <a:t>2.</a:t>
            </a:r>
            <a:r>
              <a:rPr lang="zh-CN" altLang="en-US" sz="2800" b="1" dirty="0" smtClean="0">
                <a:solidFill>
                  <a:srgbClr val="116797"/>
                </a:solidFill>
                <a:latin typeface="微软雅黑" panose="020B0503020204020204" pitchFamily="34" charset="-122"/>
                <a:ea typeface="微软雅黑" panose="020B0503020204020204" pitchFamily="34" charset="-122"/>
              </a:rPr>
              <a:t>高等教育</a:t>
            </a:r>
            <a:r>
              <a:rPr lang="zh-CN" altLang="en-US" sz="2800" b="1" dirty="0">
                <a:solidFill>
                  <a:srgbClr val="116797"/>
                </a:solidFill>
                <a:latin typeface="微软雅黑" panose="020B0503020204020204" pitchFamily="34" charset="-122"/>
                <a:ea typeface="微软雅黑" panose="020B0503020204020204" pitchFamily="34" charset="-122"/>
              </a:rPr>
              <a:t>发展三阶段</a:t>
            </a:r>
            <a:r>
              <a:rPr lang="en-US" altLang="zh-CN" sz="2800" b="1" dirty="0">
                <a:solidFill>
                  <a:srgbClr val="116797"/>
                </a:solidFill>
                <a:latin typeface="微软雅黑" panose="020B0503020204020204" pitchFamily="34" charset="-122"/>
                <a:ea typeface="微软雅黑" panose="020B0503020204020204" pitchFamily="34" charset="-122"/>
              </a:rPr>
              <a:t>10</a:t>
            </a:r>
            <a:r>
              <a:rPr lang="zh-CN" altLang="en-US" sz="2800" b="1" dirty="0">
                <a:solidFill>
                  <a:srgbClr val="116797"/>
                </a:solidFill>
                <a:latin typeface="微软雅黑" panose="020B0503020204020204" pitchFamily="34" charset="-122"/>
                <a:ea typeface="微软雅黑" panose="020B0503020204020204" pitchFamily="34" charset="-122"/>
              </a:rPr>
              <a:t>个维度变化</a:t>
            </a:r>
            <a:endParaRPr lang="zh-CN" altLang="en-US" sz="2800" b="1" dirty="0">
              <a:solidFill>
                <a:srgbClr val="11679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5"/>
          <p:cNvGraphicFramePr>
            <a:graphicFrameLocks noGrp="1"/>
          </p:cNvGraphicFramePr>
          <p:nvPr/>
        </p:nvGraphicFramePr>
        <p:xfrm>
          <a:off x="395536" y="1059582"/>
          <a:ext cx="8496943" cy="3672409"/>
        </p:xfrm>
        <a:graphic>
          <a:graphicData uri="http://schemas.openxmlformats.org/drawingml/2006/table">
            <a:tbl>
              <a:tblPr firstRow="1" bandRow="1">
                <a:tableStyleId>{2D5ABB26-0587-4C30-8999-92F81FD0307C}</a:tableStyleId>
              </a:tblPr>
              <a:tblGrid>
                <a:gridCol w="1703522"/>
                <a:gridCol w="2209914"/>
                <a:gridCol w="2215700"/>
                <a:gridCol w="2367807"/>
              </a:tblGrid>
              <a:tr h="414964">
                <a:tc>
                  <a:txBody>
                    <a:bodyPr/>
                    <a:lstStyle/>
                    <a:p>
                      <a:pPr marL="449580">
                        <a:lnSpc>
                          <a:spcPct val="100000"/>
                        </a:lnSpc>
                      </a:pPr>
                      <a:r>
                        <a:rPr sz="1600" dirty="0" smtClean="0">
                          <a:solidFill>
                            <a:srgbClr val="FFFFFF"/>
                          </a:solidFill>
                          <a:latin typeface="微软雅黑" panose="020B0503020204020204" pitchFamily="34" charset="-122"/>
                          <a:cs typeface="微软雅黑" panose="020B0503020204020204" pitchFamily="34" charset="-122"/>
                        </a:rPr>
                        <a:t>毛入学率</a:t>
                      </a:r>
                      <a:endParaRPr sz="1600" dirty="0">
                        <a:latin typeface="微软雅黑" panose="020B0503020204020204" pitchFamily="34"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186690">
                        <a:lnSpc>
                          <a:spcPct val="100000"/>
                        </a:lnSpc>
                      </a:pPr>
                      <a:r>
                        <a:rPr sz="1600" dirty="0" smtClean="0">
                          <a:solidFill>
                            <a:srgbClr val="FFFFFF"/>
                          </a:solidFill>
                          <a:latin typeface="微软雅黑" panose="020B0503020204020204" pitchFamily="34" charset="-122"/>
                          <a:cs typeface="微软雅黑" panose="020B0503020204020204" pitchFamily="34" charset="-122"/>
                        </a:rPr>
                        <a:t>精英化阶段</a:t>
                      </a:r>
                      <a:r>
                        <a:rPr sz="1600" spc="-5" dirty="0" smtClean="0">
                          <a:solidFill>
                            <a:srgbClr val="FFFFFF"/>
                          </a:solidFill>
                          <a:latin typeface="微软雅黑" panose="020B0503020204020204" pitchFamily="34" charset="-122"/>
                          <a:cs typeface="微软雅黑" panose="020B0503020204020204" pitchFamily="34" charset="-122"/>
                        </a:rPr>
                        <a:t>(</a:t>
                      </a:r>
                      <a:r>
                        <a:rPr sz="1600" spc="0" dirty="0" smtClean="0">
                          <a:solidFill>
                            <a:srgbClr val="FFFFFF"/>
                          </a:solidFill>
                          <a:latin typeface="微软雅黑" panose="020B0503020204020204" pitchFamily="34" charset="-122"/>
                          <a:cs typeface="微软雅黑" panose="020B0503020204020204" pitchFamily="34" charset="-122"/>
                        </a:rPr>
                        <a:t>&lt;1</a:t>
                      </a:r>
                      <a:r>
                        <a:rPr sz="1600" spc="5" dirty="0" smtClean="0">
                          <a:solidFill>
                            <a:srgbClr val="FFFFFF"/>
                          </a:solidFill>
                          <a:latin typeface="微软雅黑" panose="020B0503020204020204" pitchFamily="34" charset="-122"/>
                          <a:cs typeface="微软雅黑" panose="020B0503020204020204" pitchFamily="34" charset="-122"/>
                        </a:rPr>
                        <a:t>5</a:t>
                      </a:r>
                      <a:r>
                        <a:rPr sz="1600" spc="0" dirty="0" smtClean="0">
                          <a:solidFill>
                            <a:srgbClr val="FFFFFF"/>
                          </a:solidFill>
                          <a:latin typeface="微软雅黑" panose="020B0503020204020204" pitchFamily="34" charset="-122"/>
                          <a:cs typeface="微软雅黑" panose="020B0503020204020204" pitchFamily="34" charset="-122"/>
                        </a:rPr>
                        <a:t>%)</a:t>
                      </a:r>
                      <a:endParaRPr sz="1600" dirty="0">
                        <a:latin typeface="微软雅黑" panose="020B0503020204020204" pitchFamily="34"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86360">
                        <a:lnSpc>
                          <a:spcPct val="100000"/>
                        </a:lnSpc>
                      </a:pPr>
                      <a:r>
                        <a:rPr sz="1600" dirty="0" smtClean="0">
                          <a:solidFill>
                            <a:srgbClr val="FFFFFF"/>
                          </a:solidFill>
                          <a:latin typeface="微软雅黑" panose="020B0503020204020204" pitchFamily="34" charset="-122"/>
                          <a:cs typeface="微软雅黑" panose="020B0503020204020204" pitchFamily="34" charset="-122"/>
                        </a:rPr>
                        <a:t>大众化阶段</a:t>
                      </a:r>
                      <a:r>
                        <a:rPr sz="1600" spc="-5" dirty="0" smtClean="0">
                          <a:solidFill>
                            <a:srgbClr val="FFFFFF"/>
                          </a:solidFill>
                          <a:latin typeface="微软雅黑" panose="020B0503020204020204" pitchFamily="34" charset="-122"/>
                          <a:cs typeface="微软雅黑" panose="020B0503020204020204" pitchFamily="34" charset="-122"/>
                        </a:rPr>
                        <a:t>(</a:t>
                      </a:r>
                      <a:r>
                        <a:rPr sz="1600" spc="0" dirty="0" smtClean="0">
                          <a:solidFill>
                            <a:srgbClr val="FFFFFF"/>
                          </a:solidFill>
                          <a:latin typeface="微软雅黑" panose="020B0503020204020204" pitchFamily="34" charset="-122"/>
                          <a:cs typeface="微软雅黑" panose="020B0503020204020204" pitchFamily="34" charset="-122"/>
                        </a:rPr>
                        <a:t>1</a:t>
                      </a:r>
                      <a:r>
                        <a:rPr sz="1600" spc="5" dirty="0" smtClean="0">
                          <a:solidFill>
                            <a:srgbClr val="FFFFFF"/>
                          </a:solidFill>
                          <a:latin typeface="微软雅黑" panose="020B0503020204020204" pitchFamily="34" charset="-122"/>
                          <a:cs typeface="微软雅黑" panose="020B0503020204020204" pitchFamily="34" charset="-122"/>
                        </a:rPr>
                        <a:t>5</a:t>
                      </a:r>
                      <a:r>
                        <a:rPr sz="1600" spc="-10" dirty="0" smtClean="0">
                          <a:solidFill>
                            <a:srgbClr val="FFFFFF"/>
                          </a:solidFill>
                          <a:latin typeface="微软雅黑" panose="020B0503020204020204" pitchFamily="34" charset="-122"/>
                          <a:cs typeface="微软雅黑" panose="020B0503020204020204" pitchFamily="34" charset="-122"/>
                        </a:rPr>
                        <a:t>-</a:t>
                      </a:r>
                      <a:r>
                        <a:rPr sz="1600" spc="0" dirty="0" smtClean="0">
                          <a:solidFill>
                            <a:srgbClr val="FFFFFF"/>
                          </a:solidFill>
                          <a:latin typeface="微软雅黑" panose="020B0503020204020204" pitchFamily="34" charset="-122"/>
                          <a:cs typeface="微软雅黑" panose="020B0503020204020204" pitchFamily="34" charset="-122"/>
                        </a:rPr>
                        <a:t>50%)</a:t>
                      </a:r>
                      <a:endParaRPr sz="1600" dirty="0">
                        <a:latin typeface="微软雅黑" panose="020B0503020204020204" pitchFamily="34"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310515">
                        <a:lnSpc>
                          <a:spcPct val="100000"/>
                        </a:lnSpc>
                      </a:pPr>
                      <a:r>
                        <a:rPr sz="1600" dirty="0" smtClean="0">
                          <a:solidFill>
                            <a:srgbClr val="FFFFFF"/>
                          </a:solidFill>
                          <a:latin typeface="微软雅黑" panose="020B0503020204020204" pitchFamily="34" charset="-122"/>
                          <a:cs typeface="微软雅黑" panose="020B0503020204020204" pitchFamily="34" charset="-122"/>
                        </a:rPr>
                        <a:t>普及化阶段</a:t>
                      </a:r>
                      <a:r>
                        <a:rPr sz="1600" spc="-5" dirty="0" smtClean="0">
                          <a:solidFill>
                            <a:srgbClr val="FFFFFF"/>
                          </a:solidFill>
                          <a:latin typeface="微软雅黑" panose="020B0503020204020204" pitchFamily="34" charset="-122"/>
                          <a:cs typeface="微软雅黑" panose="020B0503020204020204" pitchFamily="34" charset="-122"/>
                        </a:rPr>
                        <a:t>(</a:t>
                      </a:r>
                      <a:r>
                        <a:rPr sz="1600" spc="0" dirty="0" smtClean="0">
                          <a:solidFill>
                            <a:srgbClr val="FFFFFF"/>
                          </a:solidFill>
                          <a:latin typeface="微软雅黑" panose="020B0503020204020204" pitchFamily="34" charset="-122"/>
                          <a:cs typeface="微软雅黑" panose="020B0503020204020204" pitchFamily="34" charset="-122"/>
                        </a:rPr>
                        <a:t>50</a:t>
                      </a:r>
                      <a:r>
                        <a:rPr sz="1600" spc="5" dirty="0" smtClean="0">
                          <a:solidFill>
                            <a:srgbClr val="FFFFFF"/>
                          </a:solidFill>
                          <a:latin typeface="微软雅黑" panose="020B0503020204020204" pitchFamily="34" charset="-122"/>
                          <a:cs typeface="微软雅黑" panose="020B0503020204020204" pitchFamily="34" charset="-122"/>
                        </a:rPr>
                        <a:t>%</a:t>
                      </a:r>
                      <a:r>
                        <a:rPr sz="1600" spc="-10" dirty="0" smtClean="0">
                          <a:solidFill>
                            <a:srgbClr val="FFFFFF"/>
                          </a:solidFill>
                          <a:latin typeface="微软雅黑" panose="020B0503020204020204" pitchFamily="34" charset="-122"/>
                          <a:cs typeface="微软雅黑" panose="020B0503020204020204" pitchFamily="34" charset="-122"/>
                        </a:rPr>
                        <a:t>-</a:t>
                      </a:r>
                      <a:r>
                        <a:rPr sz="1600" spc="0" dirty="0" smtClean="0">
                          <a:solidFill>
                            <a:srgbClr val="FFFFFF"/>
                          </a:solidFill>
                          <a:latin typeface="微软雅黑" panose="020B0503020204020204" pitchFamily="34" charset="-122"/>
                          <a:cs typeface="微软雅黑" panose="020B0503020204020204" pitchFamily="34" charset="-122"/>
                        </a:rPr>
                        <a:t>)</a:t>
                      </a:r>
                      <a:endParaRPr sz="1600" dirty="0">
                        <a:latin typeface="微软雅黑" panose="020B0503020204020204" pitchFamily="34"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r>
              <a:tr h="639183">
                <a:tc>
                  <a:txBody>
                    <a:bodyPr/>
                    <a:lstStyle/>
                    <a:p>
                      <a:pPr marL="81915">
                        <a:lnSpc>
                          <a:spcPct val="100000"/>
                        </a:lnSpc>
                      </a:pPr>
                      <a:r>
                        <a:rPr sz="1400" spc="-5"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6</a:t>
                      </a:r>
                      <a:r>
                        <a:rPr sz="1400" spc="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.领导与决策</a:t>
                      </a:r>
                      <a:endParaRPr sz="1400" dirty="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7E7"/>
                    </a:solidFill>
                  </a:tcPr>
                </a:tc>
                <a:tc>
                  <a:txBody>
                    <a:bodyPr/>
                    <a:lstStyle/>
                    <a:p>
                      <a:pPr marL="85090">
                        <a:lnSpc>
                          <a:spcPct val="100000"/>
                        </a:lnSpc>
                      </a:pPr>
                      <a:r>
                        <a:rPr sz="140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少数精英群体</a:t>
                      </a:r>
                      <a:endParaRPr sz="1400" dirty="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7E7"/>
                    </a:solidFill>
                  </a:tcPr>
                </a:tc>
                <a:tc>
                  <a:txBody>
                    <a:bodyPr/>
                    <a:lstStyle/>
                    <a:p>
                      <a:pPr marL="85725" marR="257175">
                        <a:lnSpc>
                          <a:spcPct val="130000"/>
                        </a:lnSpc>
                      </a:pPr>
                      <a:r>
                        <a:rPr sz="140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受精英集团、政治程序 制约、“关注者”影响</a:t>
                      </a:r>
                      <a:endParaRPr sz="1400" dirty="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7E7"/>
                    </a:solidFill>
                  </a:tcPr>
                </a:tc>
                <a:tc>
                  <a:txBody>
                    <a:bodyPr/>
                    <a:lstStyle/>
                    <a:p>
                      <a:pPr marL="85725">
                        <a:lnSpc>
                          <a:spcPct val="100000"/>
                        </a:lnSpc>
                      </a:pPr>
                      <a:r>
                        <a:rPr sz="140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公众各方广泛介入</a:t>
                      </a:r>
                      <a:endParaRPr sz="140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7E7"/>
                    </a:solidFill>
                  </a:tcPr>
                </a:tc>
              </a:tr>
              <a:tr h="319592">
                <a:tc>
                  <a:txBody>
                    <a:bodyPr/>
                    <a:lstStyle/>
                    <a:p>
                      <a:pPr marL="81915">
                        <a:lnSpc>
                          <a:spcPct val="100000"/>
                        </a:lnSpc>
                      </a:pPr>
                      <a:r>
                        <a:rPr sz="1400" spc="-5"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7</a:t>
                      </a:r>
                      <a:r>
                        <a:rPr sz="1400" spc="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.学术标准</a:t>
                      </a:r>
                      <a:endParaRPr sz="1400" dirty="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85090">
                        <a:lnSpc>
                          <a:spcPct val="100000"/>
                        </a:lnSpc>
                      </a:pPr>
                      <a:r>
                        <a:rPr sz="140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共同的标准</a:t>
                      </a:r>
                      <a:endParaRPr sz="1400" dirty="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85725">
                        <a:lnSpc>
                          <a:spcPct val="100000"/>
                        </a:lnSpc>
                      </a:pPr>
                      <a:r>
                        <a:rPr sz="140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多样化</a:t>
                      </a:r>
                      <a:endParaRPr sz="1400" dirty="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85725">
                        <a:lnSpc>
                          <a:spcPct val="100000"/>
                        </a:lnSpc>
                      </a:pPr>
                      <a:r>
                        <a:rPr sz="140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“价值增值”成为依据</a:t>
                      </a:r>
                      <a:endParaRPr sz="1400" dirty="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r>
              <a:tr h="479388">
                <a:tc>
                  <a:txBody>
                    <a:bodyPr/>
                    <a:lstStyle/>
                    <a:p>
                      <a:pPr marL="81915">
                        <a:lnSpc>
                          <a:spcPct val="100000"/>
                        </a:lnSpc>
                      </a:pPr>
                      <a:r>
                        <a:rPr sz="1400" spc="-5"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8</a:t>
                      </a:r>
                      <a:r>
                        <a:rPr sz="1400" spc="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.入学与选拔</a:t>
                      </a:r>
                      <a:endParaRPr sz="140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7E7"/>
                    </a:solidFill>
                  </a:tcPr>
                </a:tc>
                <a:tc>
                  <a:txBody>
                    <a:bodyPr/>
                    <a:lstStyle/>
                    <a:p>
                      <a:pPr marL="85090">
                        <a:lnSpc>
                          <a:spcPct val="100000"/>
                        </a:lnSpc>
                      </a:pPr>
                      <a:r>
                        <a:rPr sz="140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考试成绩或英才成就</a:t>
                      </a:r>
                      <a:endParaRPr sz="1400" dirty="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7E7"/>
                    </a:solidFill>
                  </a:tcPr>
                </a:tc>
                <a:tc>
                  <a:txBody>
                    <a:bodyPr/>
                    <a:lstStyle/>
                    <a:p>
                      <a:pPr marL="85725">
                        <a:lnSpc>
                          <a:spcPct val="100000"/>
                        </a:lnSpc>
                      </a:pPr>
                      <a:r>
                        <a:rPr sz="140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引进非学术标准</a:t>
                      </a:r>
                      <a:endParaRPr sz="140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7E7"/>
                    </a:solidFill>
                  </a:tcPr>
                </a:tc>
                <a:tc>
                  <a:txBody>
                    <a:bodyPr/>
                    <a:lstStyle/>
                    <a:p>
                      <a:pPr marL="85725">
                        <a:lnSpc>
                          <a:spcPct val="100000"/>
                        </a:lnSpc>
                      </a:pPr>
                      <a:r>
                        <a:rPr sz="140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个人意愿个人选择特征</a:t>
                      </a:r>
                      <a:endParaRPr sz="1400" dirty="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7E7"/>
                    </a:solidFill>
                  </a:tcPr>
                </a:tc>
              </a:tr>
              <a:tr h="479388">
                <a:tc>
                  <a:txBody>
                    <a:bodyPr/>
                    <a:lstStyle/>
                    <a:p>
                      <a:pPr marL="81915">
                        <a:lnSpc>
                          <a:spcPct val="100000"/>
                        </a:lnSpc>
                      </a:pPr>
                      <a:r>
                        <a:rPr sz="1400" spc="-5"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9</a:t>
                      </a:r>
                      <a:r>
                        <a:rPr sz="1400" spc="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.学术管理形式</a:t>
                      </a:r>
                      <a:endParaRPr sz="140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85090">
                        <a:lnSpc>
                          <a:spcPct val="100000"/>
                        </a:lnSpc>
                      </a:pPr>
                      <a:r>
                        <a:rPr sz="140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学术人员兼任行政</a:t>
                      </a:r>
                      <a:endParaRPr sz="1400" dirty="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85725">
                        <a:lnSpc>
                          <a:spcPct val="100000"/>
                        </a:lnSpc>
                      </a:pPr>
                      <a:r>
                        <a:rPr sz="140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专业管理者</a:t>
                      </a:r>
                      <a:endParaRPr sz="140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85725">
                        <a:lnSpc>
                          <a:spcPct val="100000"/>
                        </a:lnSpc>
                      </a:pPr>
                      <a:r>
                        <a:rPr sz="140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全日制专家管理</a:t>
                      </a:r>
                      <a:endParaRPr sz="1400" dirty="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r>
              <a:tr h="1339894">
                <a:tc>
                  <a:txBody>
                    <a:bodyPr/>
                    <a:lstStyle/>
                    <a:p>
                      <a:pPr marL="81915">
                        <a:lnSpc>
                          <a:spcPct val="100000"/>
                        </a:lnSpc>
                      </a:pPr>
                      <a:r>
                        <a:rPr sz="1400" spc="-5"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10</a:t>
                      </a:r>
                      <a:r>
                        <a:rPr sz="1400" spc="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.高教内部管理</a:t>
                      </a:r>
                      <a:endParaRPr sz="1400" dirty="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7E7"/>
                    </a:solidFill>
                  </a:tcPr>
                </a:tc>
                <a:tc>
                  <a:txBody>
                    <a:bodyPr/>
                    <a:lstStyle/>
                    <a:p>
                      <a:pPr marL="85090">
                        <a:lnSpc>
                          <a:spcPct val="100000"/>
                        </a:lnSpc>
                      </a:pPr>
                      <a:r>
                        <a:rPr sz="140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高级教授控制</a:t>
                      </a:r>
                      <a:endParaRPr sz="1400" dirty="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7E7"/>
                    </a:solidFill>
                  </a:tcPr>
                </a:tc>
                <a:tc>
                  <a:txBody>
                    <a:bodyPr/>
                    <a:lstStyle/>
                    <a:p>
                      <a:pPr marL="85725" marR="257175">
                        <a:lnSpc>
                          <a:spcPct val="130000"/>
                        </a:lnSpc>
                      </a:pPr>
                      <a:r>
                        <a:rPr sz="140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初级工作人员享有管理 权，学生参与</a:t>
                      </a:r>
                      <a:endParaRPr sz="1400" dirty="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7E7"/>
                    </a:solidFill>
                  </a:tcPr>
                </a:tc>
                <a:tc>
                  <a:txBody>
                    <a:bodyPr/>
                    <a:lstStyle/>
                    <a:p>
                      <a:pPr marL="85725">
                        <a:lnSpc>
                          <a:spcPct val="100000"/>
                        </a:lnSpc>
                      </a:pPr>
                      <a:r>
                        <a:rPr sz="1400" dirty="0" smtClean="0">
                          <a:solidFill>
                            <a:srgbClr val="001F5F"/>
                          </a:solidFill>
                          <a:latin typeface="黑体" panose="02010609060101010101" pitchFamily="49" charset="-122"/>
                          <a:ea typeface="黑体" panose="02010609060101010101" pitchFamily="49" charset="-122"/>
                          <a:cs typeface="微软雅黑" panose="020B0503020204020204" pitchFamily="34" charset="-122"/>
                        </a:rPr>
                        <a:t>民主参与，校外人士参与</a:t>
                      </a:r>
                      <a:endParaRPr sz="1400" dirty="0">
                        <a:latin typeface="黑体" panose="02010609060101010101" pitchFamily="49" charset="-122"/>
                        <a:ea typeface="黑体" panose="02010609060101010101" pitchFamily="49" charset="-122"/>
                        <a:cs typeface="微软雅黑" panose="020B0503020204020204" pitchFamily="3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7E7"/>
                    </a:solidFill>
                  </a:tcPr>
                </a:tc>
              </a:tr>
            </a:tbl>
          </a:graphicData>
        </a:graphic>
      </p:graphicFrame>
      <p:sp>
        <p:nvSpPr>
          <p:cNvPr id="5" name="矩形 4"/>
          <p:cNvSpPr/>
          <p:nvPr/>
        </p:nvSpPr>
        <p:spPr>
          <a:xfrm>
            <a:off x="808021" y="123478"/>
            <a:ext cx="5977919" cy="523220"/>
          </a:xfrm>
          <a:prstGeom prst="rect">
            <a:avLst/>
          </a:prstGeom>
        </p:spPr>
        <p:txBody>
          <a:bodyPr wrap="none">
            <a:spAutoFit/>
          </a:bodyPr>
          <a:lstStyle/>
          <a:p>
            <a:r>
              <a:rPr lang="en-US" altLang="zh-CN" sz="2800" b="1" dirty="0" smtClean="0">
                <a:solidFill>
                  <a:srgbClr val="116797"/>
                </a:solidFill>
                <a:latin typeface="微软雅黑" panose="020B0503020204020204" pitchFamily="34" charset="-122"/>
                <a:ea typeface="微软雅黑" panose="020B0503020204020204" pitchFamily="34" charset="-122"/>
              </a:rPr>
              <a:t>2.</a:t>
            </a:r>
            <a:r>
              <a:rPr lang="zh-CN" altLang="en-US" sz="2800" b="1" dirty="0" smtClean="0">
                <a:solidFill>
                  <a:srgbClr val="116797"/>
                </a:solidFill>
                <a:latin typeface="微软雅黑" panose="020B0503020204020204" pitchFamily="34" charset="-122"/>
                <a:ea typeface="微软雅黑" panose="020B0503020204020204" pitchFamily="34" charset="-122"/>
              </a:rPr>
              <a:t>高等教育</a:t>
            </a:r>
            <a:r>
              <a:rPr lang="zh-CN" altLang="en-US" sz="2800" b="1" dirty="0">
                <a:solidFill>
                  <a:srgbClr val="116797"/>
                </a:solidFill>
                <a:latin typeface="微软雅黑" panose="020B0503020204020204" pitchFamily="34" charset="-122"/>
                <a:ea typeface="微软雅黑" panose="020B0503020204020204" pitchFamily="34" charset="-122"/>
              </a:rPr>
              <a:t>发展三阶段</a:t>
            </a:r>
            <a:r>
              <a:rPr lang="en-US" altLang="zh-CN" sz="2800" b="1" dirty="0">
                <a:solidFill>
                  <a:srgbClr val="116797"/>
                </a:solidFill>
                <a:latin typeface="微软雅黑" panose="020B0503020204020204" pitchFamily="34" charset="-122"/>
                <a:ea typeface="微软雅黑" panose="020B0503020204020204" pitchFamily="34" charset="-122"/>
              </a:rPr>
              <a:t>10</a:t>
            </a:r>
            <a:r>
              <a:rPr lang="zh-CN" altLang="en-US" sz="2800" b="1" dirty="0">
                <a:solidFill>
                  <a:srgbClr val="116797"/>
                </a:solidFill>
                <a:latin typeface="微软雅黑" panose="020B0503020204020204" pitchFamily="34" charset="-122"/>
                <a:ea typeface="微软雅黑" panose="020B0503020204020204" pitchFamily="34" charset="-122"/>
              </a:rPr>
              <a:t>个维度变化</a:t>
            </a:r>
            <a:endParaRPr lang="zh-CN" altLang="en-US" sz="2800" b="1" dirty="0">
              <a:solidFill>
                <a:srgbClr val="11679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1043608" y="1203598"/>
            <a:ext cx="7239000" cy="10081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altLang="zh-CN" sz="2000" dirty="0" smtClean="0">
                <a:latin typeface="黑体" panose="02010609060101010101" pitchFamily="49" charset="-122"/>
                <a:ea typeface="黑体" panose="02010609060101010101" pitchFamily="49" charset="-122"/>
              </a:rPr>
            </a:br>
            <a:r>
              <a:rPr lang="zh-CN" altLang="zh-CN" sz="2000" b="1" dirty="0" smtClean="0">
                <a:solidFill>
                  <a:srgbClr val="116797"/>
                </a:solidFill>
                <a:latin typeface="微软雅黑" panose="020B0503020204020204" pitchFamily="34" charset="-122"/>
                <a:ea typeface="微软雅黑" panose="020B0503020204020204" pitchFamily="34" charset="-122"/>
              </a:rPr>
              <a:t>延东同志在长春工程学院等八所地方本科学院院长</a:t>
            </a:r>
            <a:r>
              <a:rPr lang="en-US" altLang="zh-CN" sz="2000" b="1" dirty="0" smtClean="0">
                <a:solidFill>
                  <a:srgbClr val="116797"/>
                </a:solidFill>
                <a:latin typeface="微软雅黑" panose="020B0503020204020204" pitchFamily="34" charset="-122"/>
                <a:ea typeface="微软雅黑" panose="020B0503020204020204" pitchFamily="34" charset="-122"/>
              </a:rPr>
              <a:t>&lt;</a:t>
            </a:r>
            <a:r>
              <a:rPr lang="zh-CN" altLang="zh-CN" sz="2000" b="1" dirty="0" smtClean="0">
                <a:solidFill>
                  <a:srgbClr val="116797"/>
                </a:solidFill>
                <a:latin typeface="微软雅黑" panose="020B0503020204020204" pitchFamily="34" charset="-122"/>
                <a:ea typeface="微软雅黑" panose="020B0503020204020204" pitchFamily="34" charset="-122"/>
              </a:rPr>
              <a:t>关于加强地方本科院校建设的建议</a:t>
            </a:r>
            <a:r>
              <a:rPr lang="en-US" altLang="zh-CN" sz="2000" b="1" dirty="0" smtClean="0">
                <a:solidFill>
                  <a:srgbClr val="116797"/>
                </a:solidFill>
                <a:latin typeface="微软雅黑" panose="020B0503020204020204" pitchFamily="34" charset="-122"/>
                <a:ea typeface="微软雅黑" panose="020B0503020204020204" pitchFamily="34" charset="-122"/>
              </a:rPr>
              <a:t>&gt;</a:t>
            </a:r>
            <a:r>
              <a:rPr lang="zh-CN" altLang="zh-CN" sz="2000" b="1" dirty="0" smtClean="0">
                <a:solidFill>
                  <a:srgbClr val="116797"/>
                </a:solidFill>
                <a:latin typeface="微软雅黑" panose="020B0503020204020204" pitchFamily="34" charset="-122"/>
                <a:ea typeface="微软雅黑" panose="020B0503020204020204" pitchFamily="34" charset="-122"/>
              </a:rPr>
              <a:t>上的批示》</a:t>
            </a:r>
            <a:r>
              <a:rPr lang="en-US" altLang="zh-CN" sz="2000" b="1" dirty="0" smtClean="0">
                <a:solidFill>
                  <a:srgbClr val="116797"/>
                </a:solidFill>
                <a:latin typeface="微软雅黑" panose="020B0503020204020204" pitchFamily="34" charset="-122"/>
                <a:ea typeface="微软雅黑" panose="020B0503020204020204" pitchFamily="34" charset="-122"/>
              </a:rPr>
              <a:t>2009</a:t>
            </a:r>
            <a:r>
              <a:rPr lang="zh-CN" altLang="en-US" sz="2000" b="1" dirty="0" smtClean="0">
                <a:solidFill>
                  <a:srgbClr val="116797"/>
                </a:solidFill>
                <a:latin typeface="微软雅黑" panose="020B0503020204020204" pitchFamily="34" charset="-122"/>
                <a:ea typeface="微软雅黑" panose="020B0503020204020204" pitchFamily="34" charset="-122"/>
              </a:rPr>
              <a:t>年</a:t>
            </a:r>
            <a:r>
              <a:rPr lang="en-US" altLang="zh-CN" sz="2000" b="1" dirty="0" smtClean="0">
                <a:solidFill>
                  <a:srgbClr val="116797"/>
                </a:solidFill>
                <a:latin typeface="微软雅黑" panose="020B0503020204020204" pitchFamily="34" charset="-122"/>
                <a:ea typeface="微软雅黑" panose="020B0503020204020204" pitchFamily="34" charset="-122"/>
              </a:rPr>
              <a:t>3</a:t>
            </a:r>
            <a:r>
              <a:rPr lang="zh-CN" altLang="en-US" sz="2000" b="1" dirty="0" smtClean="0">
                <a:solidFill>
                  <a:srgbClr val="116797"/>
                </a:solidFill>
                <a:latin typeface="微软雅黑" panose="020B0503020204020204" pitchFamily="34" charset="-122"/>
                <a:ea typeface="微软雅黑" panose="020B0503020204020204" pitchFamily="34" charset="-122"/>
              </a:rPr>
              <a:t>月</a:t>
            </a:r>
            <a:endParaRPr lang="zh-CN" altLang="en-US" sz="2000" b="1" dirty="0">
              <a:solidFill>
                <a:srgbClr val="116797"/>
              </a:solidFill>
              <a:latin typeface="微软雅黑" panose="020B0503020204020204" pitchFamily="34" charset="-122"/>
              <a:ea typeface="微软雅黑" panose="020B0503020204020204" pitchFamily="34" charset="-122"/>
            </a:endParaRPr>
          </a:p>
        </p:txBody>
      </p:sp>
      <p:sp>
        <p:nvSpPr>
          <p:cNvPr id="5" name="文本占位符 2"/>
          <p:cNvSpPr txBox="1"/>
          <p:nvPr/>
        </p:nvSpPr>
        <p:spPr>
          <a:xfrm>
            <a:off x="381000" y="2427734"/>
            <a:ext cx="8422031" cy="241664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zh-CN" altLang="zh-CN" sz="1800" b="1" dirty="0" smtClean="0">
                <a:solidFill>
                  <a:srgbClr val="C00000"/>
                </a:solidFill>
                <a:latin typeface="微软雅黑" panose="020B0503020204020204" pitchFamily="34" charset="-122"/>
                <a:ea typeface="微软雅黑" panose="020B0503020204020204" pitchFamily="34" charset="-122"/>
              </a:rPr>
              <a:t>延东</a:t>
            </a:r>
            <a:r>
              <a:rPr lang="zh-CN" altLang="en-US" sz="1800" b="1" dirty="0" smtClean="0">
                <a:solidFill>
                  <a:srgbClr val="C00000"/>
                </a:solidFill>
                <a:latin typeface="微软雅黑" panose="020B0503020204020204" pitchFamily="34" charset="-122"/>
                <a:ea typeface="微软雅黑" panose="020B0503020204020204" pitchFamily="34" charset="-122"/>
              </a:rPr>
              <a:t>同志批示</a:t>
            </a:r>
            <a:r>
              <a:rPr lang="zh-CN" altLang="zh-CN" sz="1800" b="1" dirty="0" smtClean="0">
                <a:solidFill>
                  <a:srgbClr val="C00000"/>
                </a:solidFill>
                <a:latin typeface="微软雅黑" panose="020B0503020204020204" pitchFamily="34" charset="-122"/>
                <a:ea typeface="微软雅黑" panose="020B0503020204020204" pitchFamily="34" charset="-122"/>
              </a:rPr>
              <a:t>：</a:t>
            </a:r>
            <a:r>
              <a:rPr lang="zh-CN" altLang="zh-CN" sz="1800" b="1" dirty="0" smtClean="0">
                <a:solidFill>
                  <a:srgbClr val="116797"/>
                </a:solidFill>
                <a:latin typeface="楷体" panose="02010609060101010101" pitchFamily="49" charset="-122"/>
                <a:ea typeface="楷体" panose="02010609060101010101" pitchFamily="49" charset="-122"/>
              </a:rPr>
              <a:t>周济、贵仁、陈希同志：地方本科院校建设问题确需引起重视。我们在重点建设国家重点大学、学科的同时，对众多地方本科院校的建设和政策指导也应予以加强。请就所提建议进行研究提出措施，并在拟定的规划纲要中予以体现。</a:t>
            </a:r>
            <a:endParaRPr lang="zh-CN" altLang="zh-CN" sz="1800" b="1" dirty="0" smtClean="0">
              <a:solidFill>
                <a:srgbClr val="116797"/>
              </a:solidFill>
              <a:latin typeface="楷体" panose="02010609060101010101" pitchFamily="49" charset="-122"/>
              <a:ea typeface="楷体" panose="02010609060101010101" pitchFamily="49" charset="-122"/>
            </a:endParaRPr>
          </a:p>
          <a:p>
            <a:pPr>
              <a:buNone/>
            </a:pPr>
            <a:r>
              <a:rPr lang="en-US" altLang="zh-CN" sz="1800" dirty="0" smtClean="0">
                <a:latin typeface="黑体" panose="02010609060101010101" pitchFamily="49" charset="-122"/>
                <a:ea typeface="黑体" panose="02010609060101010101" pitchFamily="49" charset="-122"/>
              </a:rPr>
              <a:t> </a:t>
            </a:r>
            <a:endParaRPr lang="zh-CN" altLang="zh-CN" sz="1800" dirty="0" smtClean="0">
              <a:latin typeface="黑体" panose="02010609060101010101" pitchFamily="49" charset="-122"/>
              <a:ea typeface="黑体" panose="02010609060101010101" pitchFamily="49" charset="-122"/>
            </a:endParaRPr>
          </a:p>
          <a:p>
            <a:pPr>
              <a:buFont typeface="Wingdings" panose="05000000000000000000" pitchFamily="2" charset="2"/>
              <a:buChar char="Ø"/>
            </a:pPr>
            <a:r>
              <a:rPr lang="zh-CN" altLang="zh-CN" sz="1800" b="1" dirty="0" smtClean="0">
                <a:solidFill>
                  <a:srgbClr val="C00000"/>
                </a:solidFill>
                <a:latin typeface="微软雅黑" panose="020B0503020204020204" pitchFamily="34" charset="-122"/>
                <a:ea typeface="微软雅黑" panose="020B0503020204020204" pitchFamily="34" charset="-122"/>
              </a:rPr>
              <a:t>陈希</a:t>
            </a:r>
            <a:r>
              <a:rPr lang="zh-CN" altLang="en-US" sz="1800" b="1" dirty="0" smtClean="0">
                <a:solidFill>
                  <a:srgbClr val="C00000"/>
                </a:solidFill>
                <a:latin typeface="微软雅黑" panose="020B0503020204020204" pitchFamily="34" charset="-122"/>
                <a:ea typeface="微软雅黑" panose="020B0503020204020204" pitchFamily="34" charset="-122"/>
              </a:rPr>
              <a:t>同志批示</a:t>
            </a:r>
            <a:r>
              <a:rPr lang="zh-CN" altLang="zh-CN" sz="1800" b="1" dirty="0" smtClean="0">
                <a:solidFill>
                  <a:srgbClr val="C00000"/>
                </a:solidFill>
                <a:latin typeface="微软雅黑" panose="020B0503020204020204" pitchFamily="34" charset="-122"/>
                <a:ea typeface="微软雅黑" panose="020B0503020204020204" pitchFamily="34" charset="-122"/>
              </a:rPr>
              <a:t>：</a:t>
            </a:r>
            <a:r>
              <a:rPr lang="zh-CN" altLang="zh-CN" sz="1800" b="1" dirty="0" smtClean="0">
                <a:solidFill>
                  <a:srgbClr val="116797"/>
                </a:solidFill>
                <a:latin typeface="楷体" panose="02010609060101010101" pitchFamily="49" charset="-122"/>
                <a:ea typeface="楷体" panose="02010609060101010101" pitchFamily="49" charset="-122"/>
              </a:rPr>
              <a:t>请蕙青、尧学同志阅处。这个建议指向很好。必要时请他们来开个座谈会，共同研讨不同高校如何人各安其位，办出特色，办出水平。</a:t>
            </a:r>
            <a:endParaRPr lang="zh-CN" altLang="zh-CN" sz="1800" b="1" dirty="0" smtClean="0">
              <a:solidFill>
                <a:srgbClr val="116797"/>
              </a:solidFill>
              <a:latin typeface="楷体" panose="02010609060101010101" pitchFamily="49" charset="-122"/>
              <a:ea typeface="楷体" panose="02010609060101010101" pitchFamily="49" charset="-122"/>
            </a:endParaRPr>
          </a:p>
        </p:txBody>
      </p:sp>
      <p:sp>
        <p:nvSpPr>
          <p:cNvPr id="6" name="TextBox 5"/>
          <p:cNvSpPr txBox="1"/>
          <p:nvPr/>
        </p:nvSpPr>
        <p:spPr>
          <a:xfrm>
            <a:off x="467544" y="699542"/>
            <a:ext cx="3744416" cy="587340"/>
          </a:xfrm>
          <a:prstGeom prst="rect">
            <a:avLst/>
          </a:prstGeom>
          <a:noFill/>
          <a:ln>
            <a:noFill/>
          </a:ln>
        </p:spPr>
        <p:txBody>
          <a:bodyPr wrap="square" rtlCol="0">
            <a:spAutoFit/>
          </a:bodyPr>
          <a:lstStyle/>
          <a:p>
            <a:pPr eaLnBrk="0" hangingPunct="0">
              <a:lnSpc>
                <a:spcPct val="150000"/>
              </a:lnSpc>
            </a:pPr>
            <a:r>
              <a:rPr lang="zh-CN" altLang="en-US" sz="2400" b="1" dirty="0" smtClean="0">
                <a:ln w="11430"/>
                <a:solidFill>
                  <a:srgbClr val="C00000"/>
                </a:solidFill>
                <a:ea typeface="微软雅黑" panose="020B0503020204020204" pitchFamily="34" charset="-122"/>
              </a:rPr>
              <a:t>（</a:t>
            </a:r>
            <a:r>
              <a:rPr lang="en-US" altLang="zh-CN" sz="2400" b="1" dirty="0" smtClean="0">
                <a:ln w="11430"/>
                <a:solidFill>
                  <a:srgbClr val="C00000"/>
                </a:solidFill>
                <a:ea typeface="微软雅黑" panose="020B0503020204020204" pitchFamily="34" charset="-122"/>
              </a:rPr>
              <a:t>1</a:t>
            </a:r>
            <a:r>
              <a:rPr lang="zh-CN" altLang="en-US" sz="2400" b="1" dirty="0" smtClean="0">
                <a:ln w="11430"/>
                <a:solidFill>
                  <a:srgbClr val="C00000"/>
                </a:solidFill>
                <a:ea typeface="微软雅黑" panose="020B0503020204020204" pitchFamily="34" charset="-122"/>
              </a:rPr>
              <a:t>）领导高度重视</a:t>
            </a:r>
            <a:endParaRPr lang="zh-CN" altLang="en-US" sz="2400" b="1" dirty="0" smtClean="0">
              <a:ln w="11430"/>
              <a:solidFill>
                <a:srgbClr val="C00000"/>
              </a:solidFill>
              <a:ea typeface="微软雅黑" panose="020B0503020204020204" pitchFamily="34" charset="-122"/>
            </a:endParaRPr>
          </a:p>
        </p:txBody>
      </p:sp>
      <p:sp>
        <p:nvSpPr>
          <p:cNvPr id="8" name="矩形 7"/>
          <p:cNvSpPr/>
          <p:nvPr/>
        </p:nvSpPr>
        <p:spPr>
          <a:xfrm>
            <a:off x="808021" y="-20538"/>
            <a:ext cx="4099199" cy="669863"/>
          </a:xfrm>
          <a:prstGeom prst="rect">
            <a:avLst/>
          </a:prstGeom>
        </p:spPr>
        <p:txBody>
          <a:bodyPr wrap="none">
            <a:spAutoFit/>
          </a:bodyPr>
          <a:lstStyle/>
          <a:p>
            <a:pPr eaLnBrk="0" hangingPunct="0">
              <a:lnSpc>
                <a:spcPct val="150000"/>
              </a:lnSpc>
            </a:pPr>
            <a:r>
              <a:rPr lang="en-US" altLang="zh-CN" sz="2800" b="1" dirty="0" smtClean="0">
                <a:solidFill>
                  <a:srgbClr val="116797"/>
                </a:solidFill>
                <a:latin typeface="微软雅黑" panose="020B0503020204020204" pitchFamily="34" charset="-122"/>
                <a:ea typeface="微软雅黑" panose="020B0503020204020204" pitchFamily="34" charset="-122"/>
              </a:rPr>
              <a:t>3.</a:t>
            </a:r>
            <a:r>
              <a:rPr lang="zh-CN" altLang="en-US" sz="2800" b="1" dirty="0" smtClean="0">
                <a:ln w="11430"/>
                <a:solidFill>
                  <a:srgbClr val="116797"/>
                </a:solidFill>
                <a:ea typeface="微软雅黑" panose="020B0503020204020204" pitchFamily="34" charset="-122"/>
              </a:rPr>
              <a:t>政策支持新建院校发展</a:t>
            </a:r>
            <a:endParaRPr lang="zh-CN" altLang="en-US" sz="2800" b="1" dirty="0" smtClean="0">
              <a:ln w="11430"/>
              <a:solidFill>
                <a:srgbClr val="116797"/>
              </a:solidFill>
              <a:ea typeface="微软雅黑" panose="020B0503020204020204" pitchFamily="34" charset="-122"/>
            </a:endParaRPr>
          </a:p>
        </p:txBody>
      </p:sp>
      <p:sp>
        <p:nvSpPr>
          <p:cNvPr id="7" name="矩形 6"/>
          <p:cNvSpPr>
            <a:spLocks noChangeArrowheads="1"/>
          </p:cNvSpPr>
          <p:nvPr/>
        </p:nvSpPr>
        <p:spPr bwMode="auto">
          <a:xfrm>
            <a:off x="251520" y="1353288"/>
            <a:ext cx="8640960" cy="3306694"/>
          </a:xfrm>
          <a:prstGeom prst="rect">
            <a:avLst/>
          </a:prstGeom>
          <a:noFill/>
          <a:ln w="19050">
            <a:solidFill>
              <a:srgbClr val="C00000"/>
            </a:solid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None/>
            </a:pPr>
            <a:endParaRPr lang="zh-CN" altLang="en-US" sz="1600" b="1" dirty="0">
              <a:solidFill>
                <a:srgbClr val="11679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771550"/>
            <a:ext cx="7712210" cy="646331"/>
          </a:xfrm>
          <a:prstGeom prst="rect">
            <a:avLst/>
          </a:prstGeom>
          <a:noFill/>
          <a:ln>
            <a:noFill/>
          </a:ln>
        </p:spPr>
        <p:txBody>
          <a:bodyPr wrap="square" rtlCol="0">
            <a:spAutoFit/>
          </a:bodyPr>
          <a:lstStyle/>
          <a:p>
            <a:pPr eaLnBrk="0" hangingPunct="0">
              <a:lnSpc>
                <a:spcPct val="150000"/>
              </a:lnSpc>
            </a:pPr>
            <a:r>
              <a:rPr lang="zh-CN" altLang="en-US" sz="2400" b="1" dirty="0" smtClean="0">
                <a:ln w="11430"/>
                <a:solidFill>
                  <a:srgbClr val="C00000"/>
                </a:solidFill>
                <a:ea typeface="微软雅黑" panose="020B0503020204020204" pitchFamily="34" charset="-122"/>
              </a:rPr>
              <a:t>（</a:t>
            </a:r>
            <a:r>
              <a:rPr lang="en-US" altLang="zh-CN" sz="2400" b="1" dirty="0" smtClean="0">
                <a:ln w="11430"/>
                <a:solidFill>
                  <a:srgbClr val="C00000"/>
                </a:solidFill>
                <a:ea typeface="微软雅黑" panose="020B0503020204020204" pitchFamily="34" charset="-122"/>
              </a:rPr>
              <a:t>2</a:t>
            </a:r>
            <a:r>
              <a:rPr lang="zh-CN" altLang="en-US" sz="2400" b="1" dirty="0" smtClean="0">
                <a:ln w="11430"/>
                <a:solidFill>
                  <a:srgbClr val="C00000"/>
                </a:solidFill>
                <a:ea typeface="微软雅黑" panose="020B0503020204020204" pitchFamily="34" charset="-122"/>
              </a:rPr>
              <a:t>）开展</a:t>
            </a:r>
            <a:r>
              <a:rPr lang="zh-CN" altLang="en-US" sz="2400" b="1" dirty="0">
                <a:ln w="11430"/>
                <a:solidFill>
                  <a:srgbClr val="C00000"/>
                </a:solidFill>
                <a:ea typeface="微软雅黑" panose="020B0503020204020204" pitchFamily="34" charset="-122"/>
              </a:rPr>
              <a:t>地方应用型高校发展专题</a:t>
            </a:r>
            <a:r>
              <a:rPr lang="zh-CN" altLang="en-US" sz="2400" b="1" dirty="0" smtClean="0">
                <a:ln w="11430"/>
                <a:solidFill>
                  <a:srgbClr val="C00000"/>
                </a:solidFill>
                <a:ea typeface="微软雅黑" panose="020B0503020204020204" pitchFamily="34" charset="-122"/>
              </a:rPr>
              <a:t>调研  </a:t>
            </a:r>
            <a:r>
              <a:rPr lang="en-US" altLang="zh-CN" sz="2400" b="1" dirty="0" smtClean="0">
                <a:ln w="11430"/>
                <a:solidFill>
                  <a:srgbClr val="C00000"/>
                </a:solidFill>
                <a:ea typeface="微软雅黑" panose="020B0503020204020204" pitchFamily="34" charset="-122"/>
              </a:rPr>
              <a:t>2009</a:t>
            </a:r>
            <a:r>
              <a:rPr lang="zh-CN" altLang="en-US" sz="2400" b="1" dirty="0">
                <a:ln w="11430"/>
                <a:solidFill>
                  <a:srgbClr val="C00000"/>
                </a:solidFill>
                <a:ea typeface="微软雅黑" panose="020B0503020204020204" pitchFamily="34" charset="-122"/>
              </a:rPr>
              <a:t>年</a:t>
            </a:r>
            <a:r>
              <a:rPr lang="en-US" altLang="zh-CN" sz="2400" b="1" dirty="0">
                <a:ln w="11430"/>
                <a:solidFill>
                  <a:srgbClr val="C00000"/>
                </a:solidFill>
                <a:ea typeface="微软雅黑" panose="020B0503020204020204" pitchFamily="34" charset="-122"/>
              </a:rPr>
              <a:t>4</a:t>
            </a:r>
            <a:r>
              <a:rPr lang="zh-CN" altLang="en-US" sz="2400" b="1" dirty="0">
                <a:ln w="11430"/>
                <a:solidFill>
                  <a:srgbClr val="C00000"/>
                </a:solidFill>
                <a:ea typeface="微软雅黑" panose="020B0503020204020204" pitchFamily="34" charset="-122"/>
              </a:rPr>
              <a:t>月</a:t>
            </a:r>
            <a:endParaRPr lang="zh-CN" altLang="en-US" sz="2400" b="1" dirty="0">
              <a:ln w="11430"/>
              <a:solidFill>
                <a:srgbClr val="C00000"/>
              </a:solidFill>
              <a:ea typeface="微软雅黑" panose="020B0503020204020204" pitchFamily="34" charset="-122"/>
            </a:endParaRPr>
          </a:p>
        </p:txBody>
      </p:sp>
      <p:sp>
        <p:nvSpPr>
          <p:cNvPr id="5" name="文本占位符 2"/>
          <p:cNvSpPr txBox="1"/>
          <p:nvPr/>
        </p:nvSpPr>
        <p:spPr>
          <a:xfrm>
            <a:off x="2339752" y="3341265"/>
            <a:ext cx="5551970" cy="1447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1800" b="1" dirty="0" smtClean="0">
                <a:solidFill>
                  <a:srgbClr val="116797"/>
                </a:solidFill>
                <a:latin typeface="微软雅黑" panose="020B0503020204020204" pitchFamily="34" charset="-122"/>
                <a:ea typeface="微软雅黑" panose="020B0503020204020204" pitchFamily="34" charset="-122"/>
              </a:rPr>
              <a:t>       </a:t>
            </a:r>
            <a:endParaRPr lang="en-US" altLang="zh-CN" sz="1800" b="1" dirty="0" smtClean="0">
              <a:solidFill>
                <a:srgbClr val="116797"/>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zh-CN" sz="1800" b="1" dirty="0" smtClean="0">
                <a:solidFill>
                  <a:srgbClr val="116797"/>
                </a:solidFill>
                <a:latin typeface="微软雅黑" panose="020B0503020204020204" pitchFamily="34" charset="-122"/>
                <a:ea typeface="微软雅黑" panose="020B0503020204020204" pitchFamily="34" charset="-122"/>
              </a:rPr>
              <a:t>浙江科技学院</a:t>
            </a:r>
            <a:endParaRPr lang="en-US" altLang="zh-CN" sz="1800" b="1" dirty="0" smtClean="0">
              <a:solidFill>
                <a:srgbClr val="116797"/>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zh-CN" sz="1800" b="1" dirty="0" smtClean="0">
                <a:solidFill>
                  <a:srgbClr val="116797"/>
                </a:solidFill>
                <a:latin typeface="微软雅黑" panose="020B0503020204020204" pitchFamily="34" charset="-122"/>
                <a:ea typeface="微软雅黑" panose="020B0503020204020204" pitchFamily="34" charset="-122"/>
              </a:rPr>
              <a:t>上海工程技术大学</a:t>
            </a:r>
            <a:endParaRPr lang="en-US" altLang="zh-CN" sz="1800" b="1" dirty="0" smtClean="0">
              <a:solidFill>
                <a:srgbClr val="116797"/>
              </a:solidFill>
              <a:latin typeface="微软雅黑" panose="020B0503020204020204" pitchFamily="34" charset="-122"/>
              <a:ea typeface="微软雅黑" panose="020B0503020204020204" pitchFamily="34" charset="-122"/>
            </a:endParaRPr>
          </a:p>
          <a:p>
            <a:endParaRPr lang="zh-CN" altLang="en-US" sz="1800" b="1" dirty="0">
              <a:solidFill>
                <a:srgbClr val="116797"/>
              </a:solidFill>
              <a:latin typeface="微软雅黑" panose="020B0503020204020204" pitchFamily="34" charset="-122"/>
              <a:ea typeface="微软雅黑" panose="020B0503020204020204" pitchFamily="34" charset="-122"/>
            </a:endParaRPr>
          </a:p>
        </p:txBody>
      </p:sp>
      <p:sp>
        <p:nvSpPr>
          <p:cNvPr id="6" name="矩形 5"/>
          <p:cNvSpPr/>
          <p:nvPr/>
        </p:nvSpPr>
        <p:spPr>
          <a:xfrm>
            <a:off x="1043608" y="1851670"/>
            <a:ext cx="877163" cy="369332"/>
          </a:xfrm>
          <a:prstGeom prst="rect">
            <a:avLst/>
          </a:prstGeom>
        </p:spPr>
        <p:txBody>
          <a:bodyPr wrap="none">
            <a:spAutoFit/>
          </a:bodyPr>
          <a:lstStyle/>
          <a:p>
            <a:r>
              <a:rPr lang="zh-CN" altLang="en-US" b="1" kern="0" dirty="0">
                <a:solidFill>
                  <a:srgbClr val="116797"/>
                </a:solidFill>
                <a:latin typeface="微软雅黑" panose="020B0503020204020204" pitchFamily="34" charset="-122"/>
                <a:ea typeface="微软雅黑" panose="020B0503020204020204" pitchFamily="34" charset="-122"/>
              </a:rPr>
              <a:t>安徽：</a:t>
            </a:r>
            <a:endParaRPr lang="zh-CN" altLang="en-US" b="1" dirty="0">
              <a:solidFill>
                <a:srgbClr val="116797"/>
              </a:solidFill>
              <a:latin typeface="微软雅黑" panose="020B0503020204020204" pitchFamily="34" charset="-122"/>
              <a:ea typeface="微软雅黑" panose="020B0503020204020204" pitchFamily="34" charset="-122"/>
            </a:endParaRPr>
          </a:p>
        </p:txBody>
      </p:sp>
      <p:sp>
        <p:nvSpPr>
          <p:cNvPr id="7" name="矩形 6"/>
          <p:cNvSpPr/>
          <p:nvPr/>
        </p:nvSpPr>
        <p:spPr>
          <a:xfrm>
            <a:off x="2380623" y="1851670"/>
            <a:ext cx="5664339" cy="646331"/>
          </a:xfrm>
          <a:prstGeom prst="rect">
            <a:avLst/>
          </a:prstGeom>
        </p:spPr>
        <p:txBody>
          <a:bodyPr wrap="square">
            <a:spAutoFit/>
          </a:bodyPr>
          <a:lstStyle/>
          <a:p>
            <a:r>
              <a:rPr lang="zh-CN" altLang="zh-CN" b="1" kern="0" dirty="0">
                <a:solidFill>
                  <a:srgbClr val="116797"/>
                </a:solidFill>
                <a:latin typeface="微软雅黑" panose="020B0503020204020204" pitchFamily="34" charset="-122"/>
                <a:ea typeface="微软雅黑" panose="020B0503020204020204" pitchFamily="34" charset="-122"/>
              </a:rPr>
              <a:t>合肥学院办学模式</a:t>
            </a:r>
            <a:r>
              <a:rPr lang="zh-CN" altLang="en-US" b="1" kern="0" dirty="0">
                <a:solidFill>
                  <a:srgbClr val="116797"/>
                </a:solidFill>
                <a:latin typeface="微软雅黑" panose="020B0503020204020204" pitchFamily="34" charset="-122"/>
                <a:ea typeface="微软雅黑" panose="020B0503020204020204" pitchFamily="34" charset="-122"/>
              </a:rPr>
              <a:t>；</a:t>
            </a:r>
            <a:r>
              <a:rPr lang="zh-CN" altLang="zh-CN" b="1" kern="0" dirty="0">
                <a:solidFill>
                  <a:srgbClr val="116797"/>
                </a:solidFill>
                <a:latin typeface="微软雅黑" panose="020B0503020204020204" pitchFamily="34" charset="-122"/>
                <a:ea typeface="微软雅黑" panose="020B0503020204020204" pitchFamily="34" charset="-122"/>
              </a:rPr>
              <a:t>院系负责人及教师代表座谈会</a:t>
            </a:r>
            <a:r>
              <a:rPr lang="en-US" altLang="zh-CN" b="1" kern="0" dirty="0">
                <a:solidFill>
                  <a:srgbClr val="116797"/>
                </a:solidFill>
                <a:latin typeface="微软雅黑" panose="020B0503020204020204" pitchFamily="34" charset="-122"/>
                <a:ea typeface="微软雅黑" panose="020B0503020204020204" pitchFamily="34" charset="-122"/>
              </a:rPr>
              <a:t>2</a:t>
            </a:r>
            <a:r>
              <a:rPr lang="zh-CN" altLang="zh-CN" b="1" kern="0" dirty="0">
                <a:solidFill>
                  <a:srgbClr val="116797"/>
                </a:solidFill>
                <a:latin typeface="微软雅黑" panose="020B0503020204020204" pitchFamily="34" charset="-122"/>
                <a:ea typeface="微软雅黑" panose="020B0503020204020204" pitchFamily="34" charset="-122"/>
              </a:rPr>
              <a:t>个（</a:t>
            </a:r>
            <a:r>
              <a:rPr lang="en-US" altLang="zh-CN" b="1" kern="0" dirty="0">
                <a:solidFill>
                  <a:srgbClr val="116797"/>
                </a:solidFill>
                <a:latin typeface="微软雅黑" panose="020B0503020204020204" pitchFamily="34" charset="-122"/>
                <a:ea typeface="微软雅黑" panose="020B0503020204020204" pitchFamily="34" charset="-122"/>
              </a:rPr>
              <a:t>33</a:t>
            </a:r>
            <a:r>
              <a:rPr lang="zh-CN" altLang="zh-CN" b="1" kern="0" dirty="0">
                <a:solidFill>
                  <a:srgbClr val="116797"/>
                </a:solidFill>
                <a:latin typeface="微软雅黑" panose="020B0503020204020204" pitchFamily="34" charset="-122"/>
                <a:ea typeface="微软雅黑" panose="020B0503020204020204" pitchFamily="34" charset="-122"/>
              </a:rPr>
              <a:t>人参加）、学生代表座谈会</a:t>
            </a:r>
            <a:r>
              <a:rPr lang="en-US" altLang="zh-CN" b="1" kern="0" dirty="0">
                <a:solidFill>
                  <a:srgbClr val="116797"/>
                </a:solidFill>
                <a:latin typeface="微软雅黑" panose="020B0503020204020204" pitchFamily="34" charset="-122"/>
                <a:ea typeface="微软雅黑" panose="020B0503020204020204" pitchFamily="34" charset="-122"/>
              </a:rPr>
              <a:t>2</a:t>
            </a:r>
            <a:r>
              <a:rPr lang="zh-CN" altLang="zh-CN" b="1" kern="0" dirty="0">
                <a:solidFill>
                  <a:srgbClr val="116797"/>
                </a:solidFill>
                <a:latin typeface="微软雅黑" panose="020B0503020204020204" pitchFamily="34" charset="-122"/>
                <a:ea typeface="微软雅黑" panose="020B0503020204020204" pitchFamily="34" charset="-122"/>
              </a:rPr>
              <a:t>个（</a:t>
            </a:r>
            <a:r>
              <a:rPr lang="en-US" altLang="zh-CN" b="1" kern="0" dirty="0">
                <a:solidFill>
                  <a:srgbClr val="116797"/>
                </a:solidFill>
                <a:latin typeface="微软雅黑" panose="020B0503020204020204" pitchFamily="34" charset="-122"/>
                <a:ea typeface="微软雅黑" panose="020B0503020204020204" pitchFamily="34" charset="-122"/>
              </a:rPr>
              <a:t>39</a:t>
            </a:r>
            <a:r>
              <a:rPr lang="zh-CN" altLang="zh-CN" b="1" kern="0" dirty="0">
                <a:solidFill>
                  <a:srgbClr val="116797"/>
                </a:solidFill>
                <a:latin typeface="微软雅黑" panose="020B0503020204020204" pitchFamily="34" charset="-122"/>
                <a:ea typeface="微软雅黑" panose="020B0503020204020204" pitchFamily="34" charset="-122"/>
              </a:rPr>
              <a:t>人参加）</a:t>
            </a:r>
            <a:endParaRPr lang="zh-CN" altLang="en-US" b="1" dirty="0">
              <a:solidFill>
                <a:srgbClr val="116797"/>
              </a:solidFill>
              <a:latin typeface="微软雅黑" panose="020B0503020204020204" pitchFamily="34" charset="-122"/>
              <a:ea typeface="微软雅黑" panose="020B0503020204020204" pitchFamily="34" charset="-122"/>
            </a:endParaRPr>
          </a:p>
        </p:txBody>
      </p:sp>
      <p:sp>
        <p:nvSpPr>
          <p:cNvPr id="8" name="矩形 7"/>
          <p:cNvSpPr/>
          <p:nvPr/>
        </p:nvSpPr>
        <p:spPr>
          <a:xfrm>
            <a:off x="2380623" y="2668056"/>
            <a:ext cx="6248400" cy="646331"/>
          </a:xfrm>
          <a:prstGeom prst="rect">
            <a:avLst/>
          </a:prstGeom>
        </p:spPr>
        <p:txBody>
          <a:bodyPr wrap="square">
            <a:spAutoFit/>
          </a:bodyPr>
          <a:lstStyle/>
          <a:p>
            <a:pPr lvl="0"/>
            <a:r>
              <a:rPr lang="zh-CN" altLang="zh-CN" b="1" kern="0" dirty="0">
                <a:solidFill>
                  <a:srgbClr val="116797"/>
                </a:solidFill>
                <a:latin typeface="微软雅黑" panose="020B0503020204020204" pitchFamily="34" charset="-122"/>
                <a:ea typeface="微软雅黑" panose="020B0503020204020204" pitchFamily="34" charset="-122"/>
              </a:rPr>
              <a:t>省属</a:t>
            </a:r>
            <a:r>
              <a:rPr lang="en-US" altLang="zh-CN" b="1" kern="0" dirty="0">
                <a:solidFill>
                  <a:srgbClr val="116797"/>
                </a:solidFill>
                <a:latin typeface="微软雅黑" panose="020B0503020204020204" pitchFamily="34" charset="-122"/>
                <a:ea typeface="微软雅黑" panose="020B0503020204020204" pitchFamily="34" charset="-122"/>
              </a:rPr>
              <a:t>15</a:t>
            </a:r>
            <a:r>
              <a:rPr lang="zh-CN" altLang="zh-CN" b="1" kern="0" dirty="0">
                <a:solidFill>
                  <a:srgbClr val="116797"/>
                </a:solidFill>
                <a:latin typeface="微软雅黑" panose="020B0503020204020204" pitchFamily="34" charset="-122"/>
                <a:ea typeface="微软雅黑" panose="020B0503020204020204" pitchFamily="34" charset="-122"/>
              </a:rPr>
              <a:t>所学校主管教学副校长的座谈会</a:t>
            </a:r>
            <a:endParaRPr lang="en-US" altLang="zh-CN" b="1" kern="0" dirty="0">
              <a:solidFill>
                <a:srgbClr val="116797"/>
              </a:solidFill>
              <a:latin typeface="微软雅黑" panose="020B0503020204020204" pitchFamily="34" charset="-122"/>
              <a:ea typeface="微软雅黑" panose="020B0503020204020204" pitchFamily="34" charset="-122"/>
            </a:endParaRPr>
          </a:p>
          <a:p>
            <a:pPr lvl="0"/>
            <a:r>
              <a:rPr lang="zh-CN" altLang="zh-CN" b="1" kern="0" dirty="0">
                <a:solidFill>
                  <a:srgbClr val="116797"/>
                </a:solidFill>
                <a:latin typeface="微软雅黑" panose="020B0503020204020204" pitchFamily="34" charset="-122"/>
                <a:ea typeface="微软雅黑" panose="020B0503020204020204" pitchFamily="34" charset="-122"/>
              </a:rPr>
              <a:t>省属</a:t>
            </a:r>
            <a:r>
              <a:rPr lang="en-US" altLang="zh-CN" b="1" kern="0" dirty="0">
                <a:solidFill>
                  <a:srgbClr val="116797"/>
                </a:solidFill>
                <a:latin typeface="微软雅黑" panose="020B0503020204020204" pitchFamily="34" charset="-122"/>
                <a:ea typeface="微软雅黑" panose="020B0503020204020204" pitchFamily="34" charset="-122"/>
              </a:rPr>
              <a:t>15</a:t>
            </a:r>
            <a:r>
              <a:rPr lang="zh-CN" altLang="zh-CN" b="1" kern="0" dirty="0">
                <a:solidFill>
                  <a:srgbClr val="116797"/>
                </a:solidFill>
                <a:latin typeface="微软雅黑" panose="020B0503020204020204" pitchFamily="34" charset="-122"/>
                <a:ea typeface="微软雅黑" panose="020B0503020204020204" pitchFamily="34" charset="-122"/>
              </a:rPr>
              <a:t>所学校教务处处长座谈会</a:t>
            </a:r>
            <a:endParaRPr lang="en-US" altLang="zh-CN" b="1" kern="0" dirty="0">
              <a:solidFill>
                <a:srgbClr val="116797"/>
              </a:solidFill>
              <a:latin typeface="微软雅黑" panose="020B0503020204020204" pitchFamily="34" charset="-122"/>
              <a:ea typeface="微软雅黑" panose="020B0503020204020204" pitchFamily="34" charset="-122"/>
            </a:endParaRPr>
          </a:p>
        </p:txBody>
      </p:sp>
      <p:sp>
        <p:nvSpPr>
          <p:cNvPr id="10" name="矩形 9"/>
          <p:cNvSpPr/>
          <p:nvPr/>
        </p:nvSpPr>
        <p:spPr>
          <a:xfrm>
            <a:off x="808021" y="-20538"/>
            <a:ext cx="4099199" cy="669863"/>
          </a:xfrm>
          <a:prstGeom prst="rect">
            <a:avLst/>
          </a:prstGeom>
        </p:spPr>
        <p:txBody>
          <a:bodyPr wrap="none">
            <a:spAutoFit/>
          </a:bodyPr>
          <a:lstStyle/>
          <a:p>
            <a:pPr eaLnBrk="0" hangingPunct="0">
              <a:lnSpc>
                <a:spcPct val="150000"/>
              </a:lnSpc>
            </a:pPr>
            <a:r>
              <a:rPr lang="en-US" altLang="zh-CN" sz="2800" b="1" dirty="0" smtClean="0">
                <a:solidFill>
                  <a:srgbClr val="116797"/>
                </a:solidFill>
                <a:latin typeface="微软雅黑" panose="020B0503020204020204" pitchFamily="34" charset="-122"/>
                <a:ea typeface="微软雅黑" panose="020B0503020204020204" pitchFamily="34" charset="-122"/>
              </a:rPr>
              <a:t>3.</a:t>
            </a:r>
            <a:r>
              <a:rPr lang="zh-CN" altLang="en-US" sz="2800" b="1" dirty="0" smtClean="0">
                <a:ln w="11430"/>
                <a:solidFill>
                  <a:srgbClr val="116797"/>
                </a:solidFill>
                <a:ea typeface="微软雅黑" panose="020B0503020204020204" pitchFamily="34" charset="-122"/>
              </a:rPr>
              <a:t>政策支持新建院校发展</a:t>
            </a:r>
            <a:endParaRPr lang="zh-CN" altLang="en-US" sz="2800" b="1" dirty="0" smtClean="0">
              <a:ln w="11430"/>
              <a:solidFill>
                <a:srgbClr val="116797"/>
              </a:solidFill>
              <a:ea typeface="微软雅黑" panose="020B0503020204020204" pitchFamily="34" charset="-122"/>
            </a:endParaRPr>
          </a:p>
        </p:txBody>
      </p:sp>
      <p:sp>
        <p:nvSpPr>
          <p:cNvPr id="11" name="圆角矩形 10"/>
          <p:cNvSpPr/>
          <p:nvPr/>
        </p:nvSpPr>
        <p:spPr>
          <a:xfrm>
            <a:off x="808022" y="1635646"/>
            <a:ext cx="7364378" cy="2947104"/>
          </a:xfrm>
          <a:prstGeom prst="roundRect">
            <a:avLst/>
          </a:prstGeom>
          <a:noFill/>
          <a:ln w="1905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9"/>
          <p:cNvSpPr txBox="1"/>
          <p:nvPr/>
        </p:nvSpPr>
        <p:spPr>
          <a:xfrm>
            <a:off x="1043608" y="123478"/>
            <a:ext cx="6491473" cy="523220"/>
          </a:xfrm>
          <a:prstGeom prst="rect">
            <a:avLst/>
          </a:prstGeom>
          <a:noFill/>
        </p:spPr>
        <p:txBody>
          <a:bodyPr wrap="square" rtlCol="0">
            <a:spAutoFit/>
          </a:bodyPr>
          <a:lstStyle/>
          <a:p>
            <a:r>
              <a:rPr lang="en-US" altLang="zh-CN" sz="2800" b="1" dirty="0" smtClean="0">
                <a:solidFill>
                  <a:srgbClr val="116797"/>
                </a:solidFill>
                <a:latin typeface="Arial" panose="020B0604020202020204"/>
                <a:ea typeface="微软雅黑" panose="020B0503020204020204" pitchFamily="34" charset="-122"/>
              </a:rPr>
              <a:t>4.</a:t>
            </a:r>
            <a:r>
              <a:rPr lang="zh-CN" altLang="en-US" sz="2800" b="1" dirty="0" smtClean="0">
                <a:solidFill>
                  <a:srgbClr val="116797"/>
                </a:solidFill>
                <a:latin typeface="Arial" panose="020B0604020202020204"/>
                <a:ea typeface="微软雅黑" panose="020B0503020204020204" pitchFamily="34" charset="-122"/>
              </a:rPr>
              <a:t>合格评估指导思想</a:t>
            </a:r>
            <a:endParaRPr lang="zh-CN" altLang="en-US" sz="2800" b="1" dirty="0" smtClean="0">
              <a:solidFill>
                <a:srgbClr val="116797"/>
              </a:solidFill>
              <a:latin typeface="Arial" panose="020B0604020202020204"/>
              <a:ea typeface="微软雅黑" panose="020B0503020204020204" pitchFamily="34" charset="-122"/>
            </a:endParaRPr>
          </a:p>
        </p:txBody>
      </p:sp>
      <p:sp>
        <p:nvSpPr>
          <p:cNvPr id="11" name="矩形 10"/>
          <p:cNvSpPr/>
          <p:nvPr/>
        </p:nvSpPr>
        <p:spPr>
          <a:xfrm>
            <a:off x="3275856" y="843558"/>
            <a:ext cx="3090461" cy="743986"/>
          </a:xfrm>
          <a:prstGeom prst="rect">
            <a:avLst/>
          </a:prstGeom>
        </p:spPr>
        <p:txBody>
          <a:bodyPr wrap="none">
            <a:spAutoFit/>
          </a:bodyPr>
          <a:lstStyle/>
          <a:p>
            <a:pPr>
              <a:lnSpc>
                <a:spcPct val="150000"/>
              </a:lnSpc>
              <a:defRPr/>
            </a:pPr>
            <a:r>
              <a:rPr kumimoji="1" lang="en-US" altLang="zh-CN" sz="3200" b="1" spc="37" dirty="0" smtClean="0">
                <a:ln w="11430"/>
                <a:solidFill>
                  <a:srgbClr val="C00000"/>
                </a:solidFill>
                <a:latin typeface="微软雅黑" panose="020B0503020204020204" pitchFamily="34" charset="-122"/>
                <a:ea typeface="微软雅黑" panose="020B0503020204020204" pitchFamily="34" charset="-122"/>
              </a:rPr>
              <a:t>“</a:t>
            </a:r>
            <a:r>
              <a:rPr kumimoji="1" lang="zh-CN" altLang="en-US" sz="3200" b="1" spc="37" dirty="0" smtClean="0">
                <a:ln w="11430"/>
                <a:solidFill>
                  <a:srgbClr val="C00000"/>
                </a:solidFill>
                <a:latin typeface="微软雅黑" panose="020B0503020204020204" pitchFamily="34" charset="-122"/>
                <a:ea typeface="微软雅黑" panose="020B0503020204020204" pitchFamily="34" charset="-122"/>
              </a:rPr>
              <a:t>二十字</a:t>
            </a:r>
            <a:r>
              <a:rPr kumimoji="1" lang="en-US" altLang="zh-CN" sz="3200" b="1" spc="37" dirty="0" smtClean="0">
                <a:ln w="11430"/>
                <a:solidFill>
                  <a:srgbClr val="C00000"/>
                </a:solidFill>
                <a:latin typeface="微软雅黑" panose="020B0503020204020204" pitchFamily="34" charset="-122"/>
                <a:ea typeface="微软雅黑" panose="020B0503020204020204" pitchFamily="34" charset="-122"/>
              </a:rPr>
              <a:t>”</a:t>
            </a:r>
            <a:r>
              <a:rPr kumimoji="1" lang="zh-CN" altLang="en-US" sz="3200" b="1" spc="37" dirty="0" smtClean="0">
                <a:ln w="11430"/>
                <a:solidFill>
                  <a:srgbClr val="C00000"/>
                </a:solidFill>
                <a:latin typeface="微软雅黑" panose="020B0503020204020204" pitchFamily="34" charset="-122"/>
                <a:ea typeface="微软雅黑" panose="020B0503020204020204" pitchFamily="34" charset="-122"/>
              </a:rPr>
              <a:t>方针</a:t>
            </a:r>
            <a:endParaRPr kumimoji="1" lang="zh-CN" altLang="en-US" sz="3200" b="1" spc="37" dirty="0">
              <a:ln w="11430"/>
              <a:solidFill>
                <a:srgbClr val="C00000"/>
              </a:solidFill>
              <a:latin typeface="微软雅黑" panose="020B0503020204020204" pitchFamily="34" charset="-122"/>
              <a:ea typeface="微软雅黑" panose="020B0503020204020204" pitchFamily="34" charset="-122"/>
            </a:endParaRPr>
          </a:p>
        </p:txBody>
      </p:sp>
      <p:sp>
        <p:nvSpPr>
          <p:cNvPr id="12" name="矩形 6"/>
          <p:cNvSpPr>
            <a:spLocks noChangeArrowheads="1"/>
          </p:cNvSpPr>
          <p:nvPr/>
        </p:nvSpPr>
        <p:spPr bwMode="auto">
          <a:xfrm>
            <a:off x="683568" y="2079905"/>
            <a:ext cx="1425227" cy="2420832"/>
          </a:xfrm>
          <a:prstGeom prst="rect">
            <a:avLst/>
          </a:prstGeom>
          <a:solidFill>
            <a:srgbClr val="FF7C80"/>
          </a:solidFill>
          <a:ln>
            <a:noFill/>
          </a:ln>
        </p:spPr>
        <p:txBody>
          <a:bodyPr lIns="86694" tIns="43347" rIns="86694" bIns="43347" anchor="ctr"/>
          <a:lstStyle/>
          <a:p>
            <a:pPr algn="ctr">
              <a:lnSpc>
                <a:spcPct val="150000"/>
              </a:lnSpc>
              <a:spcBef>
                <a:spcPct val="0"/>
              </a:spcBef>
              <a:buFont typeface="Arial" panose="020B0604020202020204" pitchFamily="34" charset="0"/>
              <a:buNone/>
            </a:pPr>
            <a:r>
              <a:rPr lang="zh-CN" altLang="en-US"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rPr>
              <a:t>以</a:t>
            </a:r>
            <a:endParaRPr lang="en-US" altLang="zh-CN"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endParaRPr>
          </a:p>
          <a:p>
            <a:pPr algn="ctr">
              <a:lnSpc>
                <a:spcPct val="150000"/>
              </a:lnSpc>
              <a:spcBef>
                <a:spcPct val="0"/>
              </a:spcBef>
              <a:buFont typeface="Arial" panose="020B0604020202020204" pitchFamily="34" charset="0"/>
              <a:buNone/>
            </a:pPr>
            <a:r>
              <a:rPr lang="zh-CN" altLang="en-US"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rPr>
              <a:t>评</a:t>
            </a:r>
            <a:endParaRPr lang="en-US" altLang="zh-CN"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endParaRPr>
          </a:p>
          <a:p>
            <a:pPr algn="ctr">
              <a:lnSpc>
                <a:spcPct val="150000"/>
              </a:lnSpc>
              <a:spcBef>
                <a:spcPct val="0"/>
              </a:spcBef>
              <a:buFont typeface="Arial" panose="020B0604020202020204" pitchFamily="34" charset="0"/>
              <a:buNone/>
            </a:pPr>
            <a:r>
              <a:rPr lang="zh-CN" altLang="en-US"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rPr>
              <a:t>促</a:t>
            </a:r>
            <a:endParaRPr lang="en-US" altLang="zh-CN"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endParaRPr>
          </a:p>
          <a:p>
            <a:pPr algn="ctr">
              <a:lnSpc>
                <a:spcPct val="150000"/>
              </a:lnSpc>
              <a:spcBef>
                <a:spcPct val="0"/>
              </a:spcBef>
              <a:buFont typeface="Arial" panose="020B0604020202020204" pitchFamily="34" charset="0"/>
              <a:buNone/>
            </a:pPr>
            <a:r>
              <a:rPr lang="zh-CN" altLang="en-US"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rPr>
              <a:t>建</a:t>
            </a:r>
            <a:endParaRPr lang="en-US" altLang="zh-CN"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3" name="矩形 6"/>
          <p:cNvSpPr>
            <a:spLocks noChangeArrowheads="1"/>
          </p:cNvSpPr>
          <p:nvPr/>
        </p:nvSpPr>
        <p:spPr bwMode="auto">
          <a:xfrm>
            <a:off x="2344264" y="2079905"/>
            <a:ext cx="1425227" cy="2433042"/>
          </a:xfrm>
          <a:prstGeom prst="rect">
            <a:avLst/>
          </a:prstGeom>
          <a:solidFill>
            <a:srgbClr val="1688C8"/>
          </a:solidFill>
          <a:ln>
            <a:noFill/>
          </a:ln>
        </p:spPr>
        <p:txBody>
          <a:bodyPr lIns="86694" tIns="43347" rIns="86694" bIns="43347"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50000"/>
              </a:lnSpc>
              <a:spcBef>
                <a:spcPct val="0"/>
              </a:spcBef>
              <a:spcAft>
                <a:spcPts val="0"/>
              </a:spcAft>
              <a:buClrTx/>
              <a:buSzTx/>
              <a:buFont typeface="Arial" panose="020B0604020202020204" pitchFamily="34" charset="0"/>
              <a:buNone/>
              <a:defRPr/>
            </a:pPr>
            <a:r>
              <a:rPr kumimoji="0" lang="zh-CN" altLang="en-US" sz="2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以</a:t>
            </a:r>
            <a:endParaRPr kumimoji="0" lang="en-US" altLang="zh-CN" sz="2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ctr" defTabSz="914400" rtl="0" eaLnBrk="1" fontAlgn="auto" latinLnBrk="0" hangingPunct="1">
              <a:lnSpc>
                <a:spcPct val="150000"/>
              </a:lnSpc>
              <a:spcBef>
                <a:spcPct val="0"/>
              </a:spcBef>
              <a:spcAft>
                <a:spcPts val="0"/>
              </a:spcAft>
              <a:buClrTx/>
              <a:buSzTx/>
              <a:buFont typeface="Arial" panose="020B0604020202020204" pitchFamily="34" charset="0"/>
              <a:buNone/>
              <a:defRPr/>
            </a:pPr>
            <a:r>
              <a:rPr kumimoji="0" lang="zh-CN" altLang="en-US" sz="2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评</a:t>
            </a:r>
            <a:endParaRPr kumimoji="0" lang="en-US" altLang="zh-CN" sz="2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ctr" defTabSz="914400" rtl="0" eaLnBrk="1" fontAlgn="auto" latinLnBrk="0" hangingPunct="1">
              <a:lnSpc>
                <a:spcPct val="150000"/>
              </a:lnSpc>
              <a:spcBef>
                <a:spcPct val="0"/>
              </a:spcBef>
              <a:spcAft>
                <a:spcPts val="0"/>
              </a:spcAft>
              <a:buClrTx/>
              <a:buSzTx/>
              <a:buFont typeface="Arial" panose="020B0604020202020204" pitchFamily="34" charset="0"/>
              <a:buNone/>
              <a:defRPr/>
            </a:pPr>
            <a:r>
              <a:rPr kumimoji="0" lang="zh-CN" altLang="en-US" sz="2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促</a:t>
            </a:r>
            <a:endParaRPr kumimoji="0" lang="en-US" altLang="zh-CN" sz="2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ctr" defTabSz="914400" rtl="0" eaLnBrk="1" fontAlgn="auto" latinLnBrk="0" hangingPunct="1">
              <a:lnSpc>
                <a:spcPct val="150000"/>
              </a:lnSpc>
              <a:spcBef>
                <a:spcPct val="0"/>
              </a:spcBef>
              <a:spcAft>
                <a:spcPts val="0"/>
              </a:spcAft>
              <a:buClrTx/>
              <a:buSzTx/>
              <a:buFont typeface="Arial" panose="020B0604020202020204" pitchFamily="34" charset="0"/>
              <a:buNone/>
              <a:defRPr/>
            </a:pPr>
            <a:r>
              <a:rPr kumimoji="0" lang="zh-CN" altLang="en-US" sz="2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改</a:t>
            </a:r>
            <a:endParaRPr kumimoji="0" lang="en-US" altLang="zh-CN" sz="2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4" name="矩形 6"/>
          <p:cNvSpPr>
            <a:spLocks noChangeArrowheads="1"/>
          </p:cNvSpPr>
          <p:nvPr/>
        </p:nvSpPr>
        <p:spPr bwMode="auto">
          <a:xfrm>
            <a:off x="4004959" y="2090170"/>
            <a:ext cx="1425227" cy="2422777"/>
          </a:xfrm>
          <a:prstGeom prst="rect">
            <a:avLst/>
          </a:prstGeom>
          <a:solidFill>
            <a:srgbClr val="FF7C80"/>
          </a:solidFill>
          <a:ln>
            <a:noFill/>
          </a:ln>
        </p:spPr>
        <p:txBody>
          <a:bodyPr lIns="86694" tIns="43347" rIns="86694" bIns="43347" anchor="ctr"/>
          <a:lstStyle/>
          <a:p>
            <a:pPr algn="ctr">
              <a:lnSpc>
                <a:spcPct val="150000"/>
              </a:lnSpc>
              <a:spcBef>
                <a:spcPct val="0"/>
              </a:spcBef>
              <a:buFont typeface="Arial" panose="020B0604020202020204" pitchFamily="34" charset="0"/>
              <a:buNone/>
            </a:pPr>
            <a:r>
              <a:rPr lang="zh-CN" altLang="en-US"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rPr>
              <a:t>以</a:t>
            </a:r>
            <a:endParaRPr lang="en-US" altLang="zh-CN"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endParaRPr>
          </a:p>
          <a:p>
            <a:pPr algn="ctr">
              <a:lnSpc>
                <a:spcPct val="150000"/>
              </a:lnSpc>
              <a:spcBef>
                <a:spcPct val="0"/>
              </a:spcBef>
              <a:buFont typeface="Arial" panose="020B0604020202020204" pitchFamily="34" charset="0"/>
              <a:buNone/>
            </a:pPr>
            <a:r>
              <a:rPr lang="zh-CN" altLang="en-US"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rPr>
              <a:t>评</a:t>
            </a:r>
            <a:endParaRPr lang="en-US" altLang="zh-CN"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endParaRPr>
          </a:p>
          <a:p>
            <a:pPr algn="ctr">
              <a:lnSpc>
                <a:spcPct val="150000"/>
              </a:lnSpc>
              <a:spcBef>
                <a:spcPct val="0"/>
              </a:spcBef>
              <a:buFont typeface="Arial" panose="020B0604020202020204" pitchFamily="34" charset="0"/>
              <a:buNone/>
            </a:pPr>
            <a:r>
              <a:rPr lang="zh-CN" altLang="en-US"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rPr>
              <a:t>促</a:t>
            </a:r>
            <a:endParaRPr lang="en-US" altLang="zh-CN"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endParaRPr>
          </a:p>
          <a:p>
            <a:pPr algn="ctr">
              <a:lnSpc>
                <a:spcPct val="150000"/>
              </a:lnSpc>
              <a:spcBef>
                <a:spcPct val="0"/>
              </a:spcBef>
              <a:buFont typeface="Arial" panose="020B0604020202020204" pitchFamily="34" charset="0"/>
              <a:buNone/>
            </a:pPr>
            <a:r>
              <a:rPr lang="zh-CN" altLang="en-US"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rPr>
              <a:t>管</a:t>
            </a:r>
            <a:endParaRPr lang="en-US" altLang="zh-CN"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5" name="矩形 6"/>
          <p:cNvSpPr>
            <a:spLocks noChangeArrowheads="1"/>
          </p:cNvSpPr>
          <p:nvPr/>
        </p:nvSpPr>
        <p:spPr bwMode="auto">
          <a:xfrm>
            <a:off x="5665655" y="2072826"/>
            <a:ext cx="1425227" cy="2434988"/>
          </a:xfrm>
          <a:prstGeom prst="rect">
            <a:avLst/>
          </a:prstGeom>
          <a:solidFill>
            <a:srgbClr val="1688C8"/>
          </a:solidFill>
          <a:ln>
            <a:noFill/>
          </a:ln>
        </p:spPr>
        <p:txBody>
          <a:bodyPr lIns="86694" tIns="43347" rIns="86694" bIns="43347" anchor="ctr"/>
          <a:lstStyle/>
          <a:p>
            <a:pPr algn="ctr">
              <a:lnSpc>
                <a:spcPct val="150000"/>
              </a:lnSpc>
              <a:spcBef>
                <a:spcPct val="0"/>
              </a:spcBef>
              <a:buFont typeface="Arial" panose="020B0604020202020204" pitchFamily="34" charset="0"/>
              <a:buNone/>
            </a:pPr>
            <a:r>
              <a:rPr lang="zh-CN" altLang="en-US"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rPr>
              <a:t>评</a:t>
            </a:r>
            <a:endParaRPr lang="en-US" altLang="zh-CN"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endParaRPr>
          </a:p>
          <a:p>
            <a:pPr algn="ctr">
              <a:lnSpc>
                <a:spcPct val="150000"/>
              </a:lnSpc>
              <a:spcBef>
                <a:spcPct val="0"/>
              </a:spcBef>
              <a:buFont typeface="Arial" panose="020B0604020202020204" pitchFamily="34" charset="0"/>
              <a:buNone/>
            </a:pPr>
            <a:r>
              <a:rPr lang="zh-CN" altLang="en-US"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rPr>
              <a:t>建</a:t>
            </a:r>
            <a:endParaRPr lang="en-US" altLang="zh-CN"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endParaRPr>
          </a:p>
          <a:p>
            <a:pPr algn="ctr">
              <a:lnSpc>
                <a:spcPct val="150000"/>
              </a:lnSpc>
              <a:spcBef>
                <a:spcPct val="0"/>
              </a:spcBef>
              <a:buFont typeface="Arial" panose="020B0604020202020204" pitchFamily="34" charset="0"/>
              <a:buNone/>
            </a:pPr>
            <a:r>
              <a:rPr lang="zh-CN" altLang="en-US"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rPr>
              <a:t>结</a:t>
            </a:r>
            <a:endParaRPr lang="en-US" altLang="zh-CN"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endParaRPr>
          </a:p>
          <a:p>
            <a:pPr algn="ctr">
              <a:lnSpc>
                <a:spcPct val="150000"/>
              </a:lnSpc>
              <a:spcBef>
                <a:spcPct val="0"/>
              </a:spcBef>
              <a:buFont typeface="Arial" panose="020B0604020202020204" pitchFamily="34" charset="0"/>
              <a:buNone/>
            </a:pPr>
            <a:r>
              <a:rPr lang="zh-CN" altLang="en-US"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rPr>
              <a:t>合</a:t>
            </a:r>
            <a:endParaRPr lang="en-US" altLang="zh-CN"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6" name="矩形 6"/>
          <p:cNvSpPr>
            <a:spLocks noChangeArrowheads="1"/>
          </p:cNvSpPr>
          <p:nvPr/>
        </p:nvSpPr>
        <p:spPr bwMode="auto">
          <a:xfrm>
            <a:off x="7326350" y="2067694"/>
            <a:ext cx="1425227" cy="2433042"/>
          </a:xfrm>
          <a:prstGeom prst="rect">
            <a:avLst/>
          </a:prstGeom>
          <a:solidFill>
            <a:srgbClr val="FF7C80"/>
          </a:solidFill>
          <a:ln>
            <a:noFill/>
          </a:ln>
        </p:spPr>
        <p:txBody>
          <a:bodyPr lIns="86694" tIns="43347" rIns="86694" bIns="43347" anchor="ctr"/>
          <a:lstStyle/>
          <a:p>
            <a:pPr algn="ctr">
              <a:lnSpc>
                <a:spcPct val="150000"/>
              </a:lnSpc>
              <a:spcBef>
                <a:spcPct val="0"/>
              </a:spcBef>
              <a:buFont typeface="Arial" panose="020B0604020202020204" pitchFamily="34" charset="0"/>
              <a:buNone/>
            </a:pPr>
            <a:r>
              <a:rPr lang="zh-CN" altLang="en-US"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rPr>
              <a:t>重</a:t>
            </a:r>
            <a:endParaRPr lang="en-US" altLang="zh-CN"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endParaRPr>
          </a:p>
          <a:p>
            <a:pPr algn="ctr">
              <a:lnSpc>
                <a:spcPct val="150000"/>
              </a:lnSpc>
              <a:spcBef>
                <a:spcPct val="0"/>
              </a:spcBef>
              <a:buFont typeface="Arial" panose="020B0604020202020204" pitchFamily="34" charset="0"/>
              <a:buNone/>
            </a:pPr>
            <a:r>
              <a:rPr lang="zh-CN" altLang="en-US"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rPr>
              <a:t>在</a:t>
            </a:r>
            <a:endParaRPr lang="en-US" altLang="zh-CN"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endParaRPr>
          </a:p>
          <a:p>
            <a:pPr algn="ctr">
              <a:lnSpc>
                <a:spcPct val="150000"/>
              </a:lnSpc>
              <a:spcBef>
                <a:spcPct val="0"/>
              </a:spcBef>
              <a:buFont typeface="Arial" panose="020B0604020202020204" pitchFamily="34" charset="0"/>
              <a:buNone/>
            </a:pPr>
            <a:r>
              <a:rPr lang="zh-CN" altLang="en-US"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rPr>
              <a:t>建</a:t>
            </a:r>
            <a:endParaRPr lang="en-US" altLang="zh-CN"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endParaRPr>
          </a:p>
          <a:p>
            <a:pPr algn="ctr">
              <a:lnSpc>
                <a:spcPct val="150000"/>
              </a:lnSpc>
              <a:spcBef>
                <a:spcPct val="0"/>
              </a:spcBef>
              <a:buFont typeface="Arial" panose="020B0604020202020204" pitchFamily="34" charset="0"/>
              <a:buNone/>
            </a:pPr>
            <a:r>
              <a:rPr lang="zh-CN" altLang="en-US"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rPr>
              <a:t>设</a:t>
            </a:r>
            <a:endParaRPr lang="en-US" altLang="zh-CN" sz="2600" b="1" dirty="0">
              <a:solidFill>
                <a:prstClr val="white"/>
              </a:solidFill>
              <a:latin typeface="微软雅黑" panose="020B0503020204020204" pitchFamily="34" charset="-122"/>
              <a:ea typeface="微软雅黑" panose="020B0503020204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6"/>
          <p:cNvSpPr>
            <a:spLocks noChangeArrowheads="1"/>
          </p:cNvSpPr>
          <p:nvPr/>
        </p:nvSpPr>
        <p:spPr bwMode="auto">
          <a:xfrm>
            <a:off x="539552" y="1353288"/>
            <a:ext cx="4101274" cy="1074445"/>
          </a:xfrm>
          <a:prstGeom prst="rect">
            <a:avLst/>
          </a:prstGeom>
          <a:noFill/>
          <a:ln>
            <a:solidFill>
              <a:srgbClr val="C00000"/>
            </a:solid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None/>
            </a:pPr>
            <a:r>
              <a:rPr lang="zh-CN" altLang="en-US" sz="1600" b="1" dirty="0">
                <a:solidFill>
                  <a:srgbClr val="C00000"/>
                </a:solidFill>
                <a:latin typeface="微软雅黑" panose="020B0503020204020204" pitchFamily="34" charset="-122"/>
                <a:ea typeface="微软雅黑" panose="020B0503020204020204" pitchFamily="34" charset="-122"/>
              </a:rPr>
              <a:t>四促进</a:t>
            </a:r>
            <a:endParaRPr lang="en-US" altLang="zh-CN" sz="1600" b="1" dirty="0">
              <a:solidFill>
                <a:srgbClr val="C00000"/>
              </a:solidFill>
              <a:latin typeface="微软雅黑" panose="020B0503020204020204" pitchFamily="34" charset="-122"/>
              <a:ea typeface="微软雅黑" panose="020B0503020204020204" pitchFamily="34" charset="-122"/>
            </a:endParaRPr>
          </a:p>
          <a:p>
            <a:pPr algn="ctr">
              <a:lnSpc>
                <a:spcPct val="150000"/>
              </a:lnSpc>
              <a:spcBef>
                <a:spcPct val="0"/>
              </a:spcBef>
              <a:buNone/>
            </a:pPr>
            <a:r>
              <a:rPr lang="zh-CN" altLang="en-US" sz="1600" b="1" dirty="0">
                <a:solidFill>
                  <a:srgbClr val="C00000"/>
                </a:solidFill>
                <a:latin typeface="微软雅黑" panose="020B0503020204020204" pitchFamily="34" charset="-122"/>
                <a:ea typeface="微软雅黑" panose="020B0503020204020204" pitchFamily="34" charset="-122"/>
              </a:rPr>
              <a:t>促进</a:t>
            </a:r>
            <a:r>
              <a:rPr lang="zh-CN" altLang="en-US" sz="1600" b="1" dirty="0">
                <a:solidFill>
                  <a:srgbClr val="116797"/>
                </a:solidFill>
                <a:latin typeface="微软雅黑" panose="020B0503020204020204" pitchFamily="34" charset="-122"/>
                <a:ea typeface="微软雅黑" panose="020B0503020204020204" pitchFamily="34" charset="-122"/>
              </a:rPr>
              <a:t>教育教学经费投入、促进改善办学条件</a:t>
            </a:r>
            <a:endParaRPr lang="zh-CN" altLang="en-US" sz="1600" b="1" dirty="0">
              <a:solidFill>
                <a:srgbClr val="116797"/>
              </a:solidFill>
              <a:latin typeface="微软雅黑" panose="020B0503020204020204" pitchFamily="34" charset="-122"/>
              <a:ea typeface="微软雅黑" panose="020B0503020204020204" pitchFamily="34" charset="-122"/>
            </a:endParaRPr>
          </a:p>
          <a:p>
            <a:pPr algn="ctr">
              <a:lnSpc>
                <a:spcPct val="150000"/>
              </a:lnSpc>
              <a:spcBef>
                <a:spcPct val="0"/>
              </a:spcBef>
              <a:buNone/>
            </a:pPr>
            <a:r>
              <a:rPr lang="zh-CN" altLang="en-US" sz="1600" b="1" dirty="0">
                <a:solidFill>
                  <a:srgbClr val="1688C8"/>
                </a:solidFill>
                <a:latin typeface="微软雅黑" panose="020B0503020204020204" pitchFamily="34" charset="-122"/>
                <a:ea typeface="微软雅黑" panose="020B0503020204020204" pitchFamily="34" charset="-122"/>
              </a:rPr>
              <a:t> </a:t>
            </a:r>
            <a:r>
              <a:rPr lang="zh-CN" altLang="en-US" sz="1600" b="1" dirty="0">
                <a:solidFill>
                  <a:srgbClr val="C00000"/>
                </a:solidFill>
                <a:latin typeface="微软雅黑" panose="020B0503020204020204" pitchFamily="34" charset="-122"/>
                <a:ea typeface="微软雅黑" panose="020B0503020204020204" pitchFamily="34" charset="-122"/>
              </a:rPr>
              <a:t>促进</a:t>
            </a:r>
            <a:r>
              <a:rPr lang="zh-CN" altLang="en-US" sz="1600" b="1" dirty="0">
                <a:solidFill>
                  <a:srgbClr val="116797"/>
                </a:solidFill>
                <a:latin typeface="微软雅黑" panose="020B0503020204020204" pitchFamily="34" charset="-122"/>
                <a:ea typeface="微软雅黑" panose="020B0503020204020204" pitchFamily="34" charset="-122"/>
              </a:rPr>
              <a:t>规范教学管理、促进提升教学质量</a:t>
            </a:r>
            <a:endParaRPr lang="zh-CN" altLang="en-US" sz="1600" b="1" dirty="0">
              <a:solidFill>
                <a:srgbClr val="116797"/>
              </a:solidFill>
              <a:latin typeface="微软雅黑" panose="020B0503020204020204" pitchFamily="34" charset="-122"/>
              <a:ea typeface="微软雅黑" panose="020B0503020204020204" pitchFamily="34" charset="-122"/>
            </a:endParaRPr>
          </a:p>
        </p:txBody>
      </p:sp>
      <p:sp>
        <p:nvSpPr>
          <p:cNvPr id="5" name="矩形 4"/>
          <p:cNvSpPr>
            <a:spLocks noChangeArrowheads="1"/>
          </p:cNvSpPr>
          <p:nvPr/>
        </p:nvSpPr>
        <p:spPr bwMode="auto">
          <a:xfrm>
            <a:off x="4990807" y="2842004"/>
            <a:ext cx="3813242" cy="1169906"/>
          </a:xfrm>
          <a:prstGeom prst="rect">
            <a:avLst/>
          </a:prstGeom>
          <a:noFill/>
          <a:ln>
            <a:solidFill>
              <a:srgbClr val="C00000"/>
            </a:solidFill>
          </a:ln>
        </p:spPr>
        <p:txBody>
          <a:bodyPr anchor="ctr"/>
          <a:lstStyle/>
          <a:p>
            <a:pPr algn="ctr">
              <a:lnSpc>
                <a:spcPct val="150000"/>
              </a:lnSpc>
              <a:buFont typeface="Arial" panose="020B0604020202020204" pitchFamily="34" charset="0"/>
              <a:buNone/>
            </a:pPr>
            <a:r>
              <a:rPr lang="zh-CN" altLang="en-US" sz="1600" b="1" dirty="0">
                <a:solidFill>
                  <a:srgbClr val="C00000"/>
                </a:solidFill>
                <a:latin typeface="微软雅黑" panose="020B0503020204020204" pitchFamily="34" charset="-122"/>
                <a:ea typeface="微软雅黑" panose="020B0503020204020204" pitchFamily="34" charset="-122"/>
              </a:rPr>
              <a:t>一引导</a:t>
            </a:r>
            <a:endParaRPr lang="en-US" altLang="zh-CN" sz="1600" b="1" dirty="0">
              <a:solidFill>
                <a:srgbClr val="C00000"/>
              </a:solidFill>
              <a:latin typeface="微软雅黑" panose="020B0503020204020204" pitchFamily="34" charset="-122"/>
              <a:ea typeface="微软雅黑" panose="020B0503020204020204" pitchFamily="34" charset="-122"/>
            </a:endParaRPr>
          </a:p>
          <a:p>
            <a:pPr algn="ctr">
              <a:lnSpc>
                <a:spcPct val="150000"/>
              </a:lnSpc>
              <a:buFont typeface="Arial" panose="020B0604020202020204" pitchFamily="34" charset="0"/>
              <a:buNone/>
            </a:pPr>
            <a:r>
              <a:rPr lang="zh-CN" altLang="en-US" sz="1600" b="1" dirty="0">
                <a:solidFill>
                  <a:srgbClr val="C00000"/>
                </a:solidFill>
                <a:latin typeface="微软雅黑" panose="020B0503020204020204" pitchFamily="34" charset="-122"/>
                <a:ea typeface="微软雅黑" panose="020B0503020204020204" pitchFamily="34" charset="-122"/>
              </a:rPr>
              <a:t>引导</a:t>
            </a:r>
            <a:r>
              <a:rPr lang="zh-CN" altLang="en-US" sz="1600" b="1" dirty="0">
                <a:solidFill>
                  <a:srgbClr val="116797"/>
                </a:solidFill>
                <a:latin typeface="微软雅黑" panose="020B0503020204020204" pitchFamily="34" charset="-122"/>
                <a:ea typeface="微软雅黑" panose="020B0503020204020204" pitchFamily="34" charset="-122"/>
              </a:rPr>
              <a:t>学校建立健全内部质量保障体系</a:t>
            </a:r>
            <a:endParaRPr lang="en-US" altLang="zh-CN" sz="1600" b="1" dirty="0">
              <a:solidFill>
                <a:srgbClr val="116797"/>
              </a:solidFill>
              <a:latin typeface="微软雅黑" panose="020B0503020204020204" pitchFamily="34" charset="-122"/>
              <a:ea typeface="微软雅黑" panose="020B0503020204020204" pitchFamily="34" charset="-122"/>
            </a:endParaRPr>
          </a:p>
        </p:txBody>
      </p:sp>
      <p:sp>
        <p:nvSpPr>
          <p:cNvPr id="6" name="矩形 6"/>
          <p:cNvSpPr>
            <a:spLocks noChangeArrowheads="1"/>
          </p:cNvSpPr>
          <p:nvPr/>
        </p:nvSpPr>
        <p:spPr bwMode="auto">
          <a:xfrm>
            <a:off x="4982783" y="1347614"/>
            <a:ext cx="3813242" cy="1152128"/>
          </a:xfrm>
          <a:prstGeom prst="rect">
            <a:avLst/>
          </a:prstGeom>
          <a:noFill/>
          <a:ln>
            <a:solidFill>
              <a:srgbClr val="C00000"/>
            </a:solidFill>
          </a:ln>
        </p:spPr>
        <p:txBody>
          <a:bodyPr anchor="ctr"/>
          <a:lstStyle/>
          <a:p>
            <a:pPr algn="ctr">
              <a:lnSpc>
                <a:spcPct val="150000"/>
              </a:lnSpc>
            </a:pPr>
            <a:r>
              <a:rPr lang="zh-CN" altLang="en-US" sz="1600" b="1" dirty="0">
                <a:solidFill>
                  <a:srgbClr val="C00000"/>
                </a:solidFill>
                <a:latin typeface="微软雅黑" panose="020B0503020204020204" pitchFamily="34" charset="-122"/>
                <a:ea typeface="微软雅黑" panose="020B0503020204020204" pitchFamily="34" charset="-122"/>
                <a:sym typeface="Calibri" panose="020F0502020204030204" pitchFamily="34" charset="0"/>
              </a:rPr>
              <a:t>三基本</a:t>
            </a:r>
            <a:endParaRPr lang="en-US" altLang="zh-CN" sz="1600" b="1" dirty="0">
              <a:solidFill>
                <a:srgbClr val="C00000"/>
              </a:solidFill>
              <a:latin typeface="微软雅黑" panose="020B0503020204020204" pitchFamily="34" charset="-122"/>
              <a:ea typeface="微软雅黑" panose="020B0503020204020204" pitchFamily="34" charset="-122"/>
              <a:sym typeface="Calibri" panose="020F0502020204030204" pitchFamily="34" charset="0"/>
            </a:endParaRPr>
          </a:p>
          <a:p>
            <a:pPr algn="ctr">
              <a:lnSpc>
                <a:spcPct val="150000"/>
              </a:lnSpc>
              <a:buFont typeface="Arial" panose="020B0604020202020204" pitchFamily="34" charset="0"/>
              <a:buNone/>
            </a:pPr>
            <a:r>
              <a:rPr lang="zh-CN" altLang="en-US" sz="1600" b="1" dirty="0">
                <a:solidFill>
                  <a:srgbClr val="116797"/>
                </a:solidFill>
                <a:latin typeface="微软雅黑" panose="020B0503020204020204" pitchFamily="34" charset="-122"/>
                <a:ea typeface="微软雅黑" panose="020B0503020204020204" pitchFamily="34" charset="-122"/>
              </a:rPr>
              <a:t>办学条件</a:t>
            </a:r>
            <a:r>
              <a:rPr lang="zh-CN" altLang="en-US" sz="1600" b="1" dirty="0">
                <a:solidFill>
                  <a:srgbClr val="C00000"/>
                </a:solidFill>
                <a:latin typeface="微软雅黑" panose="020B0503020204020204" pitchFamily="34" charset="-122"/>
                <a:ea typeface="微软雅黑" panose="020B0503020204020204" pitchFamily="34" charset="-122"/>
              </a:rPr>
              <a:t>基本</a:t>
            </a:r>
            <a:r>
              <a:rPr lang="zh-CN" altLang="en-US" sz="1600" b="1" dirty="0">
                <a:solidFill>
                  <a:srgbClr val="116797"/>
                </a:solidFill>
                <a:latin typeface="微软雅黑" panose="020B0503020204020204" pitchFamily="34" charset="-122"/>
                <a:ea typeface="微软雅黑" panose="020B0503020204020204" pitchFamily="34" charset="-122"/>
              </a:rPr>
              <a:t>达到国家标准、教学管理</a:t>
            </a:r>
            <a:r>
              <a:rPr lang="zh-CN" altLang="en-US" sz="1600" b="1" dirty="0">
                <a:solidFill>
                  <a:srgbClr val="C00000"/>
                </a:solidFill>
                <a:latin typeface="微软雅黑" panose="020B0503020204020204" pitchFamily="34" charset="-122"/>
                <a:ea typeface="微软雅黑" panose="020B0503020204020204" pitchFamily="34" charset="-122"/>
              </a:rPr>
              <a:t>基本</a:t>
            </a:r>
            <a:r>
              <a:rPr lang="zh-CN" altLang="en-US" sz="1600" b="1" dirty="0" smtClean="0">
                <a:solidFill>
                  <a:srgbClr val="116797"/>
                </a:solidFill>
                <a:latin typeface="微软雅黑" panose="020B0503020204020204" pitchFamily="34" charset="-122"/>
                <a:ea typeface="微软雅黑" panose="020B0503020204020204" pitchFamily="34" charset="-122"/>
              </a:rPr>
              <a:t>规范人才</a:t>
            </a:r>
            <a:r>
              <a:rPr lang="zh-CN" altLang="en-US" sz="1600" b="1" dirty="0">
                <a:solidFill>
                  <a:srgbClr val="116797"/>
                </a:solidFill>
                <a:latin typeface="微软雅黑" panose="020B0503020204020204" pitchFamily="34" charset="-122"/>
                <a:ea typeface="微软雅黑" panose="020B0503020204020204" pitchFamily="34" charset="-122"/>
              </a:rPr>
              <a:t>培养质量</a:t>
            </a:r>
            <a:r>
              <a:rPr lang="zh-CN" altLang="en-US" sz="1600" b="1" dirty="0">
                <a:solidFill>
                  <a:srgbClr val="C00000"/>
                </a:solidFill>
                <a:latin typeface="微软雅黑" panose="020B0503020204020204" pitchFamily="34" charset="-122"/>
                <a:ea typeface="微软雅黑" panose="020B0503020204020204" pitchFamily="34" charset="-122"/>
              </a:rPr>
              <a:t>基本</a:t>
            </a:r>
            <a:r>
              <a:rPr lang="zh-CN" altLang="en-US" sz="1600" b="1" dirty="0">
                <a:solidFill>
                  <a:srgbClr val="116797"/>
                </a:solidFill>
                <a:latin typeface="微软雅黑" panose="020B0503020204020204" pitchFamily="34" charset="-122"/>
                <a:ea typeface="微软雅黑" panose="020B0503020204020204" pitchFamily="34" charset="-122"/>
              </a:rPr>
              <a:t>得到保证</a:t>
            </a:r>
            <a:endParaRPr lang="zh-CN" altLang="en-US" sz="1600" b="1" dirty="0">
              <a:solidFill>
                <a:srgbClr val="116797"/>
              </a:solidFill>
              <a:latin typeface="微软雅黑" panose="020B0503020204020204" pitchFamily="34" charset="-122"/>
              <a:ea typeface="微软雅黑" panose="020B0503020204020204" pitchFamily="34" charset="-122"/>
            </a:endParaRPr>
          </a:p>
        </p:txBody>
      </p:sp>
      <p:sp>
        <p:nvSpPr>
          <p:cNvPr id="7" name="矩形 6"/>
          <p:cNvSpPr>
            <a:spLocks noChangeArrowheads="1"/>
          </p:cNvSpPr>
          <p:nvPr/>
        </p:nvSpPr>
        <p:spPr bwMode="auto">
          <a:xfrm>
            <a:off x="539552" y="2843474"/>
            <a:ext cx="4101274" cy="1096428"/>
          </a:xfrm>
          <a:prstGeom prst="rect">
            <a:avLst/>
          </a:prstGeom>
          <a:noFill/>
          <a:ln>
            <a:solidFill>
              <a:srgbClr val="C00000"/>
            </a:solidFill>
          </a:ln>
        </p:spPr>
        <p:txBody>
          <a:bodyPr anchor="ctr"/>
          <a:lstStyle/>
          <a:p>
            <a:pPr algn="ctr">
              <a:lnSpc>
                <a:spcPct val="150000"/>
              </a:lnSpc>
              <a:buFont typeface="Arial" panose="020B0604020202020204" pitchFamily="34" charset="0"/>
              <a:buNone/>
            </a:pPr>
            <a:r>
              <a:rPr lang="zh-CN" altLang="en-US" sz="1600" b="1" dirty="0">
                <a:solidFill>
                  <a:srgbClr val="C00000"/>
                </a:solidFill>
                <a:latin typeface="微软雅黑" panose="020B0503020204020204" pitchFamily="34" charset="-122"/>
                <a:ea typeface="微软雅黑" panose="020B0503020204020204" pitchFamily="34" charset="-122"/>
              </a:rPr>
              <a:t>二突出</a:t>
            </a:r>
            <a:endParaRPr lang="en-US" altLang="zh-CN" sz="1600" b="1" dirty="0">
              <a:solidFill>
                <a:srgbClr val="C00000"/>
              </a:solidFill>
              <a:latin typeface="微软雅黑" panose="020B0503020204020204" pitchFamily="34" charset="-122"/>
              <a:ea typeface="微软雅黑" panose="020B0503020204020204" pitchFamily="34" charset="-122"/>
            </a:endParaRPr>
          </a:p>
          <a:p>
            <a:pPr algn="ctr">
              <a:lnSpc>
                <a:spcPct val="150000"/>
              </a:lnSpc>
              <a:buFont typeface="Arial" panose="020B0604020202020204" pitchFamily="34" charset="0"/>
              <a:buNone/>
            </a:pPr>
            <a:r>
              <a:rPr lang="zh-CN" altLang="en-US" sz="1600" b="1" dirty="0">
                <a:solidFill>
                  <a:srgbClr val="C00000"/>
                </a:solidFill>
                <a:latin typeface="微软雅黑" panose="020B0503020204020204" pitchFamily="34" charset="-122"/>
                <a:ea typeface="微软雅黑" panose="020B0503020204020204" pitchFamily="34" charset="-122"/>
              </a:rPr>
              <a:t>突出</a:t>
            </a:r>
            <a:r>
              <a:rPr lang="zh-CN" altLang="en-US" sz="1600" b="1" dirty="0">
                <a:solidFill>
                  <a:srgbClr val="116797"/>
                </a:solidFill>
                <a:latin typeface="微软雅黑" panose="020B0503020204020204" pitchFamily="34" charset="-122"/>
                <a:ea typeface="微软雅黑" panose="020B0503020204020204" pitchFamily="34" charset="-122"/>
              </a:rPr>
              <a:t>为地方（行业）经济社会发展服务</a:t>
            </a:r>
            <a:endParaRPr lang="zh-CN" altLang="en-US" sz="1600" b="1" dirty="0">
              <a:solidFill>
                <a:srgbClr val="116797"/>
              </a:solidFill>
              <a:latin typeface="微软雅黑" panose="020B0503020204020204" pitchFamily="34" charset="-122"/>
              <a:ea typeface="微软雅黑" panose="020B0503020204020204" pitchFamily="34" charset="-122"/>
            </a:endParaRPr>
          </a:p>
          <a:p>
            <a:pPr algn="ctr">
              <a:lnSpc>
                <a:spcPct val="150000"/>
              </a:lnSpc>
              <a:buFont typeface="Arial" panose="020B0604020202020204" pitchFamily="34" charset="0"/>
              <a:buNone/>
            </a:pPr>
            <a:r>
              <a:rPr lang="zh-CN" altLang="en-US" sz="1600" b="1" dirty="0">
                <a:solidFill>
                  <a:srgbClr val="C00000"/>
                </a:solidFill>
                <a:latin typeface="微软雅黑" panose="020B0503020204020204" pitchFamily="34" charset="-122"/>
                <a:ea typeface="微软雅黑" panose="020B0503020204020204" pitchFamily="34" charset="-122"/>
              </a:rPr>
              <a:t>突出</a:t>
            </a:r>
            <a:r>
              <a:rPr lang="zh-CN" altLang="en-US" sz="1600" b="1" dirty="0">
                <a:solidFill>
                  <a:srgbClr val="116797"/>
                </a:solidFill>
                <a:latin typeface="微软雅黑" panose="020B0503020204020204" pitchFamily="34" charset="-122"/>
                <a:ea typeface="微软雅黑" panose="020B0503020204020204" pitchFamily="34" charset="-122"/>
              </a:rPr>
              <a:t>为培养应用型人才</a:t>
            </a:r>
            <a:endParaRPr lang="zh-CN" altLang="en-US" sz="1600" b="1" dirty="0">
              <a:solidFill>
                <a:srgbClr val="116797"/>
              </a:solidFill>
              <a:latin typeface="微软雅黑" panose="020B0503020204020204" pitchFamily="34" charset="-122"/>
              <a:ea typeface="微软雅黑" panose="020B0503020204020204" pitchFamily="34" charset="-122"/>
            </a:endParaRPr>
          </a:p>
        </p:txBody>
      </p:sp>
      <p:sp>
        <p:nvSpPr>
          <p:cNvPr id="8" name="文本框 39"/>
          <p:cNvSpPr txBox="1"/>
          <p:nvPr/>
        </p:nvSpPr>
        <p:spPr>
          <a:xfrm>
            <a:off x="1043608" y="123478"/>
            <a:ext cx="6491473" cy="523220"/>
          </a:xfrm>
          <a:prstGeom prst="rect">
            <a:avLst/>
          </a:prstGeom>
          <a:noFill/>
        </p:spPr>
        <p:txBody>
          <a:bodyPr wrap="square" rtlCol="0">
            <a:spAutoFit/>
          </a:bodyPr>
          <a:lstStyle/>
          <a:p>
            <a:r>
              <a:rPr lang="en-US" altLang="zh-CN" sz="2800" b="1" dirty="0" smtClean="0">
                <a:solidFill>
                  <a:srgbClr val="116797"/>
                </a:solidFill>
                <a:latin typeface="Arial" panose="020B0604020202020204"/>
                <a:ea typeface="微软雅黑" panose="020B0503020204020204" pitchFamily="34" charset="-122"/>
              </a:rPr>
              <a:t>5.</a:t>
            </a:r>
            <a:r>
              <a:rPr lang="zh-CN" altLang="en-US" sz="2800" b="1" dirty="0" smtClean="0">
                <a:solidFill>
                  <a:srgbClr val="116797"/>
                </a:solidFill>
                <a:latin typeface="Arial" panose="020B0604020202020204"/>
                <a:ea typeface="微软雅黑" panose="020B0503020204020204" pitchFamily="34" charset="-122"/>
              </a:rPr>
              <a:t>合格评估核心内涵</a:t>
            </a:r>
            <a:endParaRPr lang="zh-CN" altLang="en-US" sz="2800" b="1" dirty="0" smtClean="0">
              <a:solidFill>
                <a:srgbClr val="116797"/>
              </a:solidFill>
              <a:latin typeface="Arial" panose="020B0604020202020204"/>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office 2010\PPT\素材管理\PPT图表\PPT图表研究院\作业\小人.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878822" y="3075806"/>
            <a:ext cx="797634" cy="128102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150"/>
          <p:cNvGrpSpPr/>
          <p:nvPr/>
        </p:nvGrpSpPr>
        <p:grpSpPr>
          <a:xfrm rot="373283">
            <a:off x="5163024" y="1599274"/>
            <a:ext cx="2804171" cy="1890313"/>
            <a:chOff x="2649669" y="1272496"/>
            <a:chExt cx="4741343" cy="3158161"/>
          </a:xfrm>
        </p:grpSpPr>
        <p:sp>
          <p:nvSpPr>
            <p:cNvPr id="20" name="下弧形箭头 1"/>
            <p:cNvSpPr/>
            <p:nvPr/>
          </p:nvSpPr>
          <p:spPr>
            <a:xfrm rot="20932722" flipH="1">
              <a:off x="3313282" y="1565186"/>
              <a:ext cx="4040477" cy="2865471"/>
            </a:xfrm>
            <a:custGeom>
              <a:avLst/>
              <a:gdLst>
                <a:gd name="connsiteX0" fmla="*/ 1582804 w 2318271"/>
                <a:gd name="connsiteY0" fmla="*/ 1177 h 1644098"/>
                <a:gd name="connsiteX1" fmla="*/ 1570351 w 2318271"/>
                <a:gd name="connsiteY1" fmla="*/ 0 h 1644098"/>
                <a:gd name="connsiteX2" fmla="*/ 1569015 w 2318271"/>
                <a:gd name="connsiteY2" fmla="*/ 1177 h 1644098"/>
                <a:gd name="connsiteX3" fmla="*/ 1582804 w 2318271"/>
                <a:gd name="connsiteY3" fmla="*/ 1177 h 1644098"/>
                <a:gd name="connsiteX4" fmla="*/ 1916888 w 2318271"/>
                <a:gd name="connsiteY4" fmla="*/ 84760 h 1644098"/>
                <a:gd name="connsiteX5" fmla="*/ 0 w 2318271"/>
                <a:gd name="connsiteY5" fmla="*/ 1603387 h 1644098"/>
                <a:gd name="connsiteX6" fmla="*/ 0 w 2318271"/>
                <a:gd name="connsiteY6" fmla="*/ 1644098 h 1644098"/>
                <a:gd name="connsiteX7" fmla="*/ 136910 w 2318271"/>
                <a:gd name="connsiteY7" fmla="*/ 1644098 h 1644098"/>
                <a:gd name="connsiteX8" fmla="*/ 111634 w 2318271"/>
                <a:gd name="connsiteY8" fmla="*/ 1642896 h 1644098"/>
                <a:gd name="connsiteX9" fmla="*/ 2318271 w 2318271"/>
                <a:gd name="connsiteY9" fmla="*/ 209023 h 1644098"/>
                <a:gd name="connsiteX10" fmla="*/ 1916888 w 2318271"/>
                <a:gd name="connsiteY10" fmla="*/ 84760 h 1644098"/>
                <a:gd name="connsiteX0-1" fmla="*/ 1582804 w 2318271"/>
                <a:gd name="connsiteY0-2" fmla="*/ 1177 h 1644098"/>
                <a:gd name="connsiteX1-3" fmla="*/ 1570351 w 2318271"/>
                <a:gd name="connsiteY1-4" fmla="*/ 0 h 1644098"/>
                <a:gd name="connsiteX2-5" fmla="*/ 1569015 w 2318271"/>
                <a:gd name="connsiteY2-6" fmla="*/ 1177 h 1644098"/>
                <a:gd name="connsiteX3-7" fmla="*/ 1582804 w 2318271"/>
                <a:gd name="connsiteY3-8" fmla="*/ 1177 h 1644098"/>
                <a:gd name="connsiteX4-9" fmla="*/ 1916888 w 2318271"/>
                <a:gd name="connsiteY4-10" fmla="*/ 84760 h 1644098"/>
                <a:gd name="connsiteX5-11" fmla="*/ 12742 w 2318271"/>
                <a:gd name="connsiteY5-12" fmla="*/ 1639870 h 1644098"/>
                <a:gd name="connsiteX6-13" fmla="*/ 0 w 2318271"/>
                <a:gd name="connsiteY6-14" fmla="*/ 1644098 h 1644098"/>
                <a:gd name="connsiteX7-15" fmla="*/ 136910 w 2318271"/>
                <a:gd name="connsiteY7-16" fmla="*/ 1644098 h 1644098"/>
                <a:gd name="connsiteX8-17" fmla="*/ 111634 w 2318271"/>
                <a:gd name="connsiteY8-18" fmla="*/ 1642896 h 1644098"/>
                <a:gd name="connsiteX9-19" fmla="*/ 2318271 w 2318271"/>
                <a:gd name="connsiteY9-20" fmla="*/ 209023 h 1644098"/>
                <a:gd name="connsiteX10-21" fmla="*/ 1916888 w 2318271"/>
                <a:gd name="connsiteY10-22" fmla="*/ 84760 h 16440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318271" h="1644098">
                  <a:moveTo>
                    <a:pt x="1582804" y="1177"/>
                  </a:moveTo>
                  <a:lnTo>
                    <a:pt x="1570351" y="0"/>
                  </a:lnTo>
                  <a:lnTo>
                    <a:pt x="1569015" y="1177"/>
                  </a:lnTo>
                  <a:lnTo>
                    <a:pt x="1582804" y="1177"/>
                  </a:lnTo>
                  <a:close/>
                  <a:moveTo>
                    <a:pt x="1916888" y="84760"/>
                  </a:moveTo>
                  <a:cubicBezTo>
                    <a:pt x="1678018" y="897655"/>
                    <a:pt x="890264" y="1497916"/>
                    <a:pt x="12742" y="1639870"/>
                  </a:cubicBezTo>
                  <a:lnTo>
                    <a:pt x="0" y="1644098"/>
                  </a:lnTo>
                  <a:lnTo>
                    <a:pt x="136910" y="1644098"/>
                  </a:lnTo>
                  <a:cubicBezTo>
                    <a:pt x="128470" y="1644098"/>
                    <a:pt x="120042" y="1644056"/>
                    <a:pt x="111634" y="1642896"/>
                  </a:cubicBezTo>
                  <a:cubicBezTo>
                    <a:pt x="1094352" y="1654795"/>
                    <a:pt x="1982224" y="1079419"/>
                    <a:pt x="2318271" y="209023"/>
                  </a:cubicBezTo>
                  <a:cubicBezTo>
                    <a:pt x="2155587" y="152859"/>
                    <a:pt x="2079572" y="140924"/>
                    <a:pt x="1916888" y="84760"/>
                  </a:cubicBezTo>
                  <a:close/>
                </a:path>
              </a:pathLst>
            </a:custGeom>
            <a:gradFill flip="none" rotWithShape="1">
              <a:gsLst>
                <a:gs pos="0">
                  <a:srgbClr val="17638F"/>
                </a:gs>
                <a:gs pos="100000">
                  <a:srgbClr val="00B0F0"/>
                </a:gs>
              </a:gsLst>
              <a:lin ang="18000000" scaled="0"/>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1" name="等腰三角形 35"/>
            <p:cNvSpPr/>
            <p:nvPr/>
          </p:nvSpPr>
          <p:spPr>
            <a:xfrm rot="19789942">
              <a:off x="2649669" y="1272496"/>
              <a:ext cx="1291351" cy="1077430"/>
            </a:xfrm>
            <a:custGeom>
              <a:avLst/>
              <a:gdLst>
                <a:gd name="connsiteX0" fmla="*/ 0 w 1878742"/>
                <a:gd name="connsiteY0" fmla="*/ 1122274 h 1122274"/>
                <a:gd name="connsiteX1" fmla="*/ 939371 w 1878742"/>
                <a:gd name="connsiteY1" fmla="*/ 0 h 1122274"/>
                <a:gd name="connsiteX2" fmla="*/ 1878742 w 1878742"/>
                <a:gd name="connsiteY2" fmla="*/ 1122274 h 1122274"/>
                <a:gd name="connsiteX3" fmla="*/ 0 w 1878742"/>
                <a:gd name="connsiteY3" fmla="*/ 1122274 h 1122274"/>
                <a:gd name="connsiteX0-1" fmla="*/ 0 w 1530850"/>
                <a:gd name="connsiteY0-2" fmla="*/ 1122274 h 1122274"/>
                <a:gd name="connsiteX1-3" fmla="*/ 939371 w 1530850"/>
                <a:gd name="connsiteY1-4" fmla="*/ 0 h 1122274"/>
                <a:gd name="connsiteX2-5" fmla="*/ 1530850 w 1530850"/>
                <a:gd name="connsiteY2-6" fmla="*/ 1088989 h 1122274"/>
                <a:gd name="connsiteX3-7" fmla="*/ 0 w 1530850"/>
                <a:gd name="connsiteY3-8" fmla="*/ 1122274 h 1122274"/>
                <a:gd name="connsiteX0-9" fmla="*/ 0 w 1291351"/>
                <a:gd name="connsiteY0-10" fmla="*/ 1114589 h 1114589"/>
                <a:gd name="connsiteX1-11" fmla="*/ 699872 w 1291351"/>
                <a:gd name="connsiteY1-12" fmla="*/ 0 h 1114589"/>
                <a:gd name="connsiteX2-13" fmla="*/ 1291351 w 1291351"/>
                <a:gd name="connsiteY2-14" fmla="*/ 1088989 h 1114589"/>
                <a:gd name="connsiteX3-15" fmla="*/ 0 w 1291351"/>
                <a:gd name="connsiteY3-16" fmla="*/ 1114589 h 1114589"/>
                <a:gd name="connsiteX0-17" fmla="*/ 0 w 1291351"/>
                <a:gd name="connsiteY0-18" fmla="*/ 1088787 h 1088787"/>
                <a:gd name="connsiteX1-19" fmla="*/ 567358 w 1291351"/>
                <a:gd name="connsiteY1-20" fmla="*/ 0 h 1088787"/>
                <a:gd name="connsiteX2-21" fmla="*/ 1291351 w 1291351"/>
                <a:gd name="connsiteY2-22" fmla="*/ 1063187 h 1088787"/>
                <a:gd name="connsiteX3-23" fmla="*/ 0 w 1291351"/>
                <a:gd name="connsiteY3-24" fmla="*/ 1088787 h 1088787"/>
                <a:gd name="connsiteX0-25" fmla="*/ 0 w 1291351"/>
                <a:gd name="connsiteY0-26" fmla="*/ 1077428 h 1077428"/>
                <a:gd name="connsiteX1-27" fmla="*/ 612170 w 1291351"/>
                <a:gd name="connsiteY1-28" fmla="*/ 0 h 1077428"/>
                <a:gd name="connsiteX2-29" fmla="*/ 1291351 w 1291351"/>
                <a:gd name="connsiteY2-30" fmla="*/ 1051828 h 1077428"/>
                <a:gd name="connsiteX3-31" fmla="*/ 0 w 1291351"/>
                <a:gd name="connsiteY3-32" fmla="*/ 1077428 h 1077428"/>
              </a:gdLst>
              <a:ahLst/>
              <a:cxnLst>
                <a:cxn ang="0">
                  <a:pos x="connsiteX0-1" y="connsiteY0-2"/>
                </a:cxn>
                <a:cxn ang="0">
                  <a:pos x="connsiteX1-3" y="connsiteY1-4"/>
                </a:cxn>
                <a:cxn ang="0">
                  <a:pos x="connsiteX2-5" y="connsiteY2-6"/>
                </a:cxn>
                <a:cxn ang="0">
                  <a:pos x="connsiteX3-7" y="connsiteY3-8"/>
                </a:cxn>
              </a:cxnLst>
              <a:rect l="l" t="t" r="r" b="b"/>
              <a:pathLst>
                <a:path w="1291351" h="1077428">
                  <a:moveTo>
                    <a:pt x="0" y="1077428"/>
                  </a:moveTo>
                  <a:lnTo>
                    <a:pt x="612170" y="0"/>
                  </a:lnTo>
                  <a:lnTo>
                    <a:pt x="1291351" y="1051828"/>
                  </a:lnTo>
                  <a:lnTo>
                    <a:pt x="0" y="1077428"/>
                  </a:lnTo>
                  <a:close/>
                </a:path>
              </a:pathLst>
            </a:custGeom>
            <a:gradFill flip="none" rotWithShape="1">
              <a:gsLst>
                <a:gs pos="0">
                  <a:srgbClr val="00B0F0"/>
                </a:gs>
                <a:gs pos="100000">
                  <a:srgbClr val="00B0F0">
                    <a:lumMod val="60000"/>
                    <a:lumOff val="40000"/>
                  </a:srgbClr>
                </a:gs>
              </a:gsLst>
              <a:lin ang="189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2" name="矩形 21"/>
            <p:cNvSpPr/>
            <p:nvPr/>
          </p:nvSpPr>
          <p:spPr>
            <a:xfrm rot="1620000">
              <a:off x="2967391" y="1466750"/>
              <a:ext cx="1253543" cy="188252"/>
            </a:xfrm>
            <a:prstGeom prst="rect">
              <a:avLst/>
            </a:prstGeom>
            <a:gradFill>
              <a:gsLst>
                <a:gs pos="0">
                  <a:srgbClr val="17638F"/>
                </a:gs>
                <a:gs pos="100000">
                  <a:srgbClr val="00B0F0"/>
                </a:gs>
              </a:gsLst>
              <a:lin ang="21000000" scaled="0"/>
            </a:gradFill>
            <a:ln w="9525" cap="flat" cmpd="sng" algn="ctr">
              <a:gradFill>
                <a:gsLst>
                  <a:gs pos="26000">
                    <a:srgbClr val="FFFFFF">
                      <a:alpha val="0"/>
                    </a:srgbClr>
                  </a:gs>
                  <a:gs pos="0">
                    <a:sysClr val="window" lastClr="FFFFFF">
                      <a:alpha val="0"/>
                    </a:sysClr>
                  </a:gs>
                  <a:gs pos="45000">
                    <a:sysClr val="window" lastClr="FFFFFF"/>
                  </a:gs>
                  <a:gs pos="57000">
                    <a:sysClr val="window" lastClr="FFFFFF"/>
                  </a:gs>
                  <a:gs pos="100000">
                    <a:sysClr val="window" lastClr="FFFFFF">
                      <a:alpha val="0"/>
                    </a:sysClr>
                  </a:gs>
                </a:gsLst>
                <a:lin ang="24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3" name="下弧形箭头 1"/>
            <p:cNvSpPr/>
            <p:nvPr/>
          </p:nvSpPr>
          <p:spPr>
            <a:xfrm rot="21528179" flipH="1">
              <a:off x="3838787" y="1977201"/>
              <a:ext cx="3552225" cy="2077915"/>
            </a:xfrm>
            <a:custGeom>
              <a:avLst/>
              <a:gdLst>
                <a:gd name="connsiteX0" fmla="*/ 1582804 w 2388272"/>
                <a:gd name="connsiteY0" fmla="*/ 1177 h 1644098"/>
                <a:gd name="connsiteX1" fmla="*/ 1570351 w 2388272"/>
                <a:gd name="connsiteY1" fmla="*/ 0 h 1644098"/>
                <a:gd name="connsiteX2" fmla="*/ 1569015 w 2388272"/>
                <a:gd name="connsiteY2" fmla="*/ 1177 h 1644098"/>
                <a:gd name="connsiteX3" fmla="*/ 1582804 w 2388272"/>
                <a:gd name="connsiteY3" fmla="*/ 1177 h 1644098"/>
                <a:gd name="connsiteX4" fmla="*/ 1830218 w 2388272"/>
                <a:gd name="connsiteY4" fmla="*/ 40531 h 1644098"/>
                <a:gd name="connsiteX5" fmla="*/ 0 w 2388272"/>
                <a:gd name="connsiteY5" fmla="*/ 1603387 h 1644098"/>
                <a:gd name="connsiteX6" fmla="*/ 0 w 2388272"/>
                <a:gd name="connsiteY6" fmla="*/ 1644098 h 1644098"/>
                <a:gd name="connsiteX7" fmla="*/ 136910 w 2388272"/>
                <a:gd name="connsiteY7" fmla="*/ 1644098 h 1644098"/>
                <a:gd name="connsiteX8" fmla="*/ 111634 w 2388272"/>
                <a:gd name="connsiteY8" fmla="*/ 1642896 h 1644098"/>
                <a:gd name="connsiteX9" fmla="*/ 2388272 w 2388272"/>
                <a:gd name="connsiteY9" fmla="*/ 297376 h 1644098"/>
                <a:gd name="connsiteX10" fmla="*/ 1830218 w 2388272"/>
                <a:gd name="connsiteY10" fmla="*/ 40531 h 1644098"/>
                <a:gd name="connsiteX0-1" fmla="*/ 1582804 w 2388272"/>
                <a:gd name="connsiteY0-2" fmla="*/ 1177 h 1644098"/>
                <a:gd name="connsiteX1-3" fmla="*/ 1570351 w 2388272"/>
                <a:gd name="connsiteY1-4" fmla="*/ 0 h 1644098"/>
                <a:gd name="connsiteX2-5" fmla="*/ 1569015 w 2388272"/>
                <a:gd name="connsiteY2-6" fmla="*/ 1177 h 1644098"/>
                <a:gd name="connsiteX3-7" fmla="*/ 1582804 w 2388272"/>
                <a:gd name="connsiteY3-8" fmla="*/ 1177 h 1644098"/>
                <a:gd name="connsiteX4-9" fmla="*/ 1830218 w 2388272"/>
                <a:gd name="connsiteY4-10" fmla="*/ 40531 h 1644098"/>
                <a:gd name="connsiteX5-11" fmla="*/ 0 w 2388272"/>
                <a:gd name="connsiteY5-12" fmla="*/ 1603387 h 1644098"/>
                <a:gd name="connsiteX6-13" fmla="*/ 0 w 2388272"/>
                <a:gd name="connsiteY6-14" fmla="*/ 1644098 h 1644098"/>
                <a:gd name="connsiteX7-15" fmla="*/ 136910 w 2388272"/>
                <a:gd name="connsiteY7-16" fmla="*/ 1644098 h 1644098"/>
                <a:gd name="connsiteX8-17" fmla="*/ 111634 w 2388272"/>
                <a:gd name="connsiteY8-18" fmla="*/ 1642896 h 1644098"/>
                <a:gd name="connsiteX9-19" fmla="*/ 2388272 w 2388272"/>
                <a:gd name="connsiteY9-20" fmla="*/ 297376 h 1644098"/>
                <a:gd name="connsiteX10-21" fmla="*/ 1830218 w 2388272"/>
                <a:gd name="connsiteY10-22" fmla="*/ 40531 h 1644098"/>
                <a:gd name="connsiteX0-23" fmla="*/ 1582804 w 2388272"/>
                <a:gd name="connsiteY0-24" fmla="*/ 1177 h 1644098"/>
                <a:gd name="connsiteX1-25" fmla="*/ 1570351 w 2388272"/>
                <a:gd name="connsiteY1-26" fmla="*/ 0 h 1644098"/>
                <a:gd name="connsiteX2-27" fmla="*/ 1569015 w 2388272"/>
                <a:gd name="connsiteY2-28" fmla="*/ 1177 h 1644098"/>
                <a:gd name="connsiteX3-29" fmla="*/ 1582804 w 2388272"/>
                <a:gd name="connsiteY3-30" fmla="*/ 1177 h 1644098"/>
                <a:gd name="connsiteX4-31" fmla="*/ 1830218 w 2388272"/>
                <a:gd name="connsiteY4-32" fmla="*/ 40531 h 1644098"/>
                <a:gd name="connsiteX5-33" fmla="*/ 0 w 2388272"/>
                <a:gd name="connsiteY5-34" fmla="*/ 1603387 h 1644098"/>
                <a:gd name="connsiteX6-35" fmla="*/ 0 w 2388272"/>
                <a:gd name="connsiteY6-36" fmla="*/ 1644098 h 1644098"/>
                <a:gd name="connsiteX7-37" fmla="*/ 136910 w 2388272"/>
                <a:gd name="connsiteY7-38" fmla="*/ 1644098 h 1644098"/>
                <a:gd name="connsiteX8-39" fmla="*/ 111634 w 2388272"/>
                <a:gd name="connsiteY8-40" fmla="*/ 1642896 h 1644098"/>
                <a:gd name="connsiteX9-41" fmla="*/ 2388272 w 2388272"/>
                <a:gd name="connsiteY9-42" fmla="*/ 297376 h 1644098"/>
                <a:gd name="connsiteX10-43" fmla="*/ 1830218 w 2388272"/>
                <a:gd name="connsiteY10-44" fmla="*/ 40531 h 1644098"/>
                <a:gd name="connsiteX0-45" fmla="*/ 1582804 w 2388272"/>
                <a:gd name="connsiteY0-46" fmla="*/ 1177 h 1644098"/>
                <a:gd name="connsiteX1-47" fmla="*/ 1570351 w 2388272"/>
                <a:gd name="connsiteY1-48" fmla="*/ 0 h 1644098"/>
                <a:gd name="connsiteX2-49" fmla="*/ 1569015 w 2388272"/>
                <a:gd name="connsiteY2-50" fmla="*/ 1177 h 1644098"/>
                <a:gd name="connsiteX3-51" fmla="*/ 1582804 w 2388272"/>
                <a:gd name="connsiteY3-52" fmla="*/ 1177 h 1644098"/>
                <a:gd name="connsiteX4-53" fmla="*/ 1830218 w 2388272"/>
                <a:gd name="connsiteY4-54" fmla="*/ 40531 h 1644098"/>
                <a:gd name="connsiteX5-55" fmla="*/ 0 w 2388272"/>
                <a:gd name="connsiteY5-56" fmla="*/ 1603387 h 1644098"/>
                <a:gd name="connsiteX6-57" fmla="*/ 0 w 2388272"/>
                <a:gd name="connsiteY6-58" fmla="*/ 1644098 h 1644098"/>
                <a:gd name="connsiteX7-59" fmla="*/ 136910 w 2388272"/>
                <a:gd name="connsiteY7-60" fmla="*/ 1644098 h 1644098"/>
                <a:gd name="connsiteX8-61" fmla="*/ 111634 w 2388272"/>
                <a:gd name="connsiteY8-62" fmla="*/ 1642896 h 1644098"/>
                <a:gd name="connsiteX9-63" fmla="*/ 2388272 w 2388272"/>
                <a:gd name="connsiteY9-64" fmla="*/ 297376 h 1644098"/>
                <a:gd name="connsiteX10-65" fmla="*/ 1830218 w 2388272"/>
                <a:gd name="connsiteY10-66" fmla="*/ 40531 h 1644098"/>
                <a:gd name="connsiteX0-67" fmla="*/ 1582804 w 2388272"/>
                <a:gd name="connsiteY0-68" fmla="*/ 1177 h 1644098"/>
                <a:gd name="connsiteX1-69" fmla="*/ 1570351 w 2388272"/>
                <a:gd name="connsiteY1-70" fmla="*/ 0 h 1644098"/>
                <a:gd name="connsiteX2-71" fmla="*/ 1582804 w 2388272"/>
                <a:gd name="connsiteY2-72" fmla="*/ 1177 h 1644098"/>
                <a:gd name="connsiteX3-73" fmla="*/ 1830218 w 2388272"/>
                <a:gd name="connsiteY3-74" fmla="*/ 40531 h 1644098"/>
                <a:gd name="connsiteX4-75" fmla="*/ 0 w 2388272"/>
                <a:gd name="connsiteY4-76" fmla="*/ 1603387 h 1644098"/>
                <a:gd name="connsiteX5-77" fmla="*/ 0 w 2388272"/>
                <a:gd name="connsiteY5-78" fmla="*/ 1644098 h 1644098"/>
                <a:gd name="connsiteX6-79" fmla="*/ 136910 w 2388272"/>
                <a:gd name="connsiteY6-80" fmla="*/ 1644098 h 1644098"/>
                <a:gd name="connsiteX7-81" fmla="*/ 111634 w 2388272"/>
                <a:gd name="connsiteY7-82" fmla="*/ 1642896 h 1644098"/>
                <a:gd name="connsiteX8-83" fmla="*/ 2388272 w 2388272"/>
                <a:gd name="connsiteY8-84" fmla="*/ 297376 h 1644098"/>
                <a:gd name="connsiteX9-85" fmla="*/ 1830218 w 2388272"/>
                <a:gd name="connsiteY9-86" fmla="*/ 40531 h 1644098"/>
                <a:gd name="connsiteX0-87" fmla="*/ 1830218 w 2388272"/>
                <a:gd name="connsiteY0-88" fmla="*/ 0 h 1603567"/>
                <a:gd name="connsiteX1-89" fmla="*/ 0 w 2388272"/>
                <a:gd name="connsiteY1-90" fmla="*/ 1562856 h 1603567"/>
                <a:gd name="connsiteX2-91" fmla="*/ 0 w 2388272"/>
                <a:gd name="connsiteY2-92" fmla="*/ 1603567 h 1603567"/>
                <a:gd name="connsiteX3-93" fmla="*/ 136910 w 2388272"/>
                <a:gd name="connsiteY3-94" fmla="*/ 1603567 h 1603567"/>
                <a:gd name="connsiteX4-95" fmla="*/ 111634 w 2388272"/>
                <a:gd name="connsiteY4-96" fmla="*/ 1602365 h 1603567"/>
                <a:gd name="connsiteX5-97" fmla="*/ 2388272 w 2388272"/>
                <a:gd name="connsiteY5-98" fmla="*/ 256845 h 1603567"/>
                <a:gd name="connsiteX6-99" fmla="*/ 1830218 w 2388272"/>
                <a:gd name="connsiteY6-100" fmla="*/ 0 h 1603567"/>
                <a:gd name="connsiteX0-101" fmla="*/ 2016446 w 2388272"/>
                <a:gd name="connsiteY0-102" fmla="*/ 1 h 1553024"/>
                <a:gd name="connsiteX1-103" fmla="*/ 0 w 2388272"/>
                <a:gd name="connsiteY1-104" fmla="*/ 1512313 h 1553024"/>
                <a:gd name="connsiteX2-105" fmla="*/ 0 w 2388272"/>
                <a:gd name="connsiteY2-106" fmla="*/ 1553024 h 1553024"/>
                <a:gd name="connsiteX3-107" fmla="*/ 136910 w 2388272"/>
                <a:gd name="connsiteY3-108" fmla="*/ 1553024 h 1553024"/>
                <a:gd name="connsiteX4-109" fmla="*/ 111634 w 2388272"/>
                <a:gd name="connsiteY4-110" fmla="*/ 1551822 h 1553024"/>
                <a:gd name="connsiteX5-111" fmla="*/ 2388272 w 2388272"/>
                <a:gd name="connsiteY5-112" fmla="*/ 206302 h 1553024"/>
                <a:gd name="connsiteX6-113" fmla="*/ 2016446 w 2388272"/>
                <a:gd name="connsiteY6-114" fmla="*/ 1 h 1553024"/>
                <a:gd name="connsiteX0-115" fmla="*/ 2016446 w 2388272"/>
                <a:gd name="connsiteY0-116" fmla="*/ 0 h 1553023"/>
                <a:gd name="connsiteX1-117" fmla="*/ 0 w 2388272"/>
                <a:gd name="connsiteY1-118" fmla="*/ 1512312 h 1553023"/>
                <a:gd name="connsiteX2-119" fmla="*/ 0 w 2388272"/>
                <a:gd name="connsiteY2-120" fmla="*/ 1553023 h 1553023"/>
                <a:gd name="connsiteX3-121" fmla="*/ 136910 w 2388272"/>
                <a:gd name="connsiteY3-122" fmla="*/ 1553023 h 1553023"/>
                <a:gd name="connsiteX4-123" fmla="*/ 111634 w 2388272"/>
                <a:gd name="connsiteY4-124" fmla="*/ 1551821 h 1553023"/>
                <a:gd name="connsiteX5-125" fmla="*/ 2388272 w 2388272"/>
                <a:gd name="connsiteY5-126" fmla="*/ 206301 h 1553023"/>
                <a:gd name="connsiteX6-127" fmla="*/ 2016446 w 2388272"/>
                <a:gd name="connsiteY6-128" fmla="*/ 0 h 1553023"/>
                <a:gd name="connsiteX0-129" fmla="*/ 2213271 w 2388272"/>
                <a:gd name="connsiteY0-130" fmla="*/ 0 h 1426719"/>
                <a:gd name="connsiteX1-131" fmla="*/ 0 w 2388272"/>
                <a:gd name="connsiteY1-132" fmla="*/ 1386008 h 1426719"/>
                <a:gd name="connsiteX2-133" fmla="*/ 0 w 2388272"/>
                <a:gd name="connsiteY2-134" fmla="*/ 1426719 h 1426719"/>
                <a:gd name="connsiteX3-135" fmla="*/ 136910 w 2388272"/>
                <a:gd name="connsiteY3-136" fmla="*/ 1426719 h 1426719"/>
                <a:gd name="connsiteX4-137" fmla="*/ 111634 w 2388272"/>
                <a:gd name="connsiteY4-138" fmla="*/ 1425517 h 1426719"/>
                <a:gd name="connsiteX5-139" fmla="*/ 2388272 w 2388272"/>
                <a:gd name="connsiteY5-140" fmla="*/ 79997 h 1426719"/>
                <a:gd name="connsiteX6-141" fmla="*/ 2213271 w 2388272"/>
                <a:gd name="connsiteY6-142" fmla="*/ 0 h 1426719"/>
                <a:gd name="connsiteX0-143" fmla="*/ 2265809 w 2388272"/>
                <a:gd name="connsiteY0-144" fmla="*/ 0 h 1392201"/>
                <a:gd name="connsiteX1-145" fmla="*/ 0 w 2388272"/>
                <a:gd name="connsiteY1-146" fmla="*/ 1351490 h 1392201"/>
                <a:gd name="connsiteX2-147" fmla="*/ 0 w 2388272"/>
                <a:gd name="connsiteY2-148" fmla="*/ 1392201 h 1392201"/>
                <a:gd name="connsiteX3-149" fmla="*/ 136910 w 2388272"/>
                <a:gd name="connsiteY3-150" fmla="*/ 1392201 h 1392201"/>
                <a:gd name="connsiteX4-151" fmla="*/ 111634 w 2388272"/>
                <a:gd name="connsiteY4-152" fmla="*/ 1390999 h 1392201"/>
                <a:gd name="connsiteX5-153" fmla="*/ 2388272 w 2388272"/>
                <a:gd name="connsiteY5-154" fmla="*/ 45479 h 1392201"/>
                <a:gd name="connsiteX6-155" fmla="*/ 2265809 w 2388272"/>
                <a:gd name="connsiteY6-156" fmla="*/ 0 h 1392201"/>
                <a:gd name="connsiteX0-157" fmla="*/ 2265809 w 2388272"/>
                <a:gd name="connsiteY0-158" fmla="*/ 0 h 1392201"/>
                <a:gd name="connsiteX1-159" fmla="*/ 0 w 2388272"/>
                <a:gd name="connsiteY1-160" fmla="*/ 1351490 h 1392201"/>
                <a:gd name="connsiteX2-161" fmla="*/ 0 w 2388272"/>
                <a:gd name="connsiteY2-162" fmla="*/ 1392201 h 1392201"/>
                <a:gd name="connsiteX3-163" fmla="*/ 136910 w 2388272"/>
                <a:gd name="connsiteY3-164" fmla="*/ 1392201 h 1392201"/>
                <a:gd name="connsiteX4-165" fmla="*/ 111634 w 2388272"/>
                <a:gd name="connsiteY4-166" fmla="*/ 1390999 h 1392201"/>
                <a:gd name="connsiteX5-167" fmla="*/ 2388272 w 2388272"/>
                <a:gd name="connsiteY5-168" fmla="*/ 45479 h 1392201"/>
                <a:gd name="connsiteX6-169" fmla="*/ 2265809 w 2388272"/>
                <a:gd name="connsiteY6-170" fmla="*/ 0 h 1392201"/>
                <a:gd name="connsiteX0-171" fmla="*/ 2265809 w 2388272"/>
                <a:gd name="connsiteY0-172" fmla="*/ 0 h 1392201"/>
                <a:gd name="connsiteX1-173" fmla="*/ 0 w 2388272"/>
                <a:gd name="connsiteY1-174" fmla="*/ 1351490 h 1392201"/>
                <a:gd name="connsiteX2-175" fmla="*/ 0 w 2388272"/>
                <a:gd name="connsiteY2-176" fmla="*/ 1392201 h 1392201"/>
                <a:gd name="connsiteX3-177" fmla="*/ 136910 w 2388272"/>
                <a:gd name="connsiteY3-178" fmla="*/ 1392201 h 1392201"/>
                <a:gd name="connsiteX4-179" fmla="*/ 111634 w 2388272"/>
                <a:gd name="connsiteY4-180" fmla="*/ 1390999 h 1392201"/>
                <a:gd name="connsiteX5-181" fmla="*/ 2388272 w 2388272"/>
                <a:gd name="connsiteY5-182" fmla="*/ 45479 h 1392201"/>
                <a:gd name="connsiteX6-183" fmla="*/ 2265809 w 2388272"/>
                <a:gd name="connsiteY6-184" fmla="*/ 0 h 1392201"/>
                <a:gd name="connsiteX0-185" fmla="*/ 2265809 w 2388272"/>
                <a:gd name="connsiteY0-186" fmla="*/ 0 h 1392201"/>
                <a:gd name="connsiteX1-187" fmla="*/ 0 w 2388272"/>
                <a:gd name="connsiteY1-188" fmla="*/ 1351490 h 1392201"/>
                <a:gd name="connsiteX2-189" fmla="*/ 0 w 2388272"/>
                <a:gd name="connsiteY2-190" fmla="*/ 1392201 h 1392201"/>
                <a:gd name="connsiteX3-191" fmla="*/ 136910 w 2388272"/>
                <a:gd name="connsiteY3-192" fmla="*/ 1392201 h 1392201"/>
                <a:gd name="connsiteX4-193" fmla="*/ 111634 w 2388272"/>
                <a:gd name="connsiteY4-194" fmla="*/ 1390999 h 1392201"/>
                <a:gd name="connsiteX5-195" fmla="*/ 2388272 w 2388272"/>
                <a:gd name="connsiteY5-196" fmla="*/ 45479 h 1392201"/>
                <a:gd name="connsiteX6-197" fmla="*/ 2265809 w 2388272"/>
                <a:gd name="connsiteY6-198" fmla="*/ 0 h 1392201"/>
                <a:gd name="connsiteX0-199" fmla="*/ 2265809 w 2388272"/>
                <a:gd name="connsiteY0-200" fmla="*/ 0 h 1392201"/>
                <a:gd name="connsiteX1-201" fmla="*/ 6033 w 2388272"/>
                <a:gd name="connsiteY1-202" fmla="*/ 1387646 h 1392201"/>
                <a:gd name="connsiteX2-203" fmla="*/ 0 w 2388272"/>
                <a:gd name="connsiteY2-204" fmla="*/ 1392201 h 1392201"/>
                <a:gd name="connsiteX3-205" fmla="*/ 136910 w 2388272"/>
                <a:gd name="connsiteY3-206" fmla="*/ 1392201 h 1392201"/>
                <a:gd name="connsiteX4-207" fmla="*/ 111634 w 2388272"/>
                <a:gd name="connsiteY4-208" fmla="*/ 1390999 h 1392201"/>
                <a:gd name="connsiteX5-209" fmla="*/ 2388272 w 2388272"/>
                <a:gd name="connsiteY5-210" fmla="*/ 45479 h 1392201"/>
                <a:gd name="connsiteX6-211" fmla="*/ 2265809 w 2388272"/>
                <a:gd name="connsiteY6-212" fmla="*/ 0 h 1392201"/>
                <a:gd name="connsiteX0-213" fmla="*/ 2265809 w 2393709"/>
                <a:gd name="connsiteY0-214" fmla="*/ 0 h 1392201"/>
                <a:gd name="connsiteX1-215" fmla="*/ 6033 w 2393709"/>
                <a:gd name="connsiteY1-216" fmla="*/ 1387646 h 1392201"/>
                <a:gd name="connsiteX2-217" fmla="*/ 0 w 2393709"/>
                <a:gd name="connsiteY2-218" fmla="*/ 1392201 h 1392201"/>
                <a:gd name="connsiteX3-219" fmla="*/ 136910 w 2393709"/>
                <a:gd name="connsiteY3-220" fmla="*/ 1392201 h 1392201"/>
                <a:gd name="connsiteX4-221" fmla="*/ 111634 w 2393709"/>
                <a:gd name="connsiteY4-222" fmla="*/ 1390999 h 1392201"/>
                <a:gd name="connsiteX5-223" fmla="*/ 2393709 w 2393709"/>
                <a:gd name="connsiteY5-224" fmla="*/ 51859 h 1392201"/>
                <a:gd name="connsiteX6-225" fmla="*/ 2265809 w 2393709"/>
                <a:gd name="connsiteY6-226" fmla="*/ 0 h 1392201"/>
                <a:gd name="connsiteX0-227" fmla="*/ 2296763 w 2393709"/>
                <a:gd name="connsiteY0-228" fmla="*/ 0 h 1407567"/>
                <a:gd name="connsiteX1-229" fmla="*/ 6033 w 2393709"/>
                <a:gd name="connsiteY1-230" fmla="*/ 1403012 h 1407567"/>
                <a:gd name="connsiteX2-231" fmla="*/ 0 w 2393709"/>
                <a:gd name="connsiteY2-232" fmla="*/ 1407567 h 1407567"/>
                <a:gd name="connsiteX3-233" fmla="*/ 136910 w 2393709"/>
                <a:gd name="connsiteY3-234" fmla="*/ 1407567 h 1407567"/>
                <a:gd name="connsiteX4-235" fmla="*/ 111634 w 2393709"/>
                <a:gd name="connsiteY4-236" fmla="*/ 1406365 h 1407567"/>
                <a:gd name="connsiteX5-237" fmla="*/ 2393709 w 2393709"/>
                <a:gd name="connsiteY5-238" fmla="*/ 67225 h 1407567"/>
                <a:gd name="connsiteX6-239" fmla="*/ 2296763 w 2393709"/>
                <a:gd name="connsiteY6-240" fmla="*/ 0 h 1407567"/>
                <a:gd name="connsiteX0-241" fmla="*/ 2296763 w 2393709"/>
                <a:gd name="connsiteY0-242" fmla="*/ 0 h 1407567"/>
                <a:gd name="connsiteX1-243" fmla="*/ 6033 w 2393709"/>
                <a:gd name="connsiteY1-244" fmla="*/ 1403012 h 1407567"/>
                <a:gd name="connsiteX2-245" fmla="*/ 0 w 2393709"/>
                <a:gd name="connsiteY2-246" fmla="*/ 1407567 h 1407567"/>
                <a:gd name="connsiteX3-247" fmla="*/ 136910 w 2393709"/>
                <a:gd name="connsiteY3-248" fmla="*/ 1407567 h 1407567"/>
                <a:gd name="connsiteX4-249" fmla="*/ 111634 w 2393709"/>
                <a:gd name="connsiteY4-250" fmla="*/ 1406365 h 1407567"/>
                <a:gd name="connsiteX5-251" fmla="*/ 2393709 w 2393709"/>
                <a:gd name="connsiteY5-252" fmla="*/ 67225 h 1407567"/>
                <a:gd name="connsiteX6-253" fmla="*/ 2296763 w 2393709"/>
                <a:gd name="connsiteY6-254" fmla="*/ 0 h 1407567"/>
                <a:gd name="connsiteX0-255" fmla="*/ 2296763 w 2393709"/>
                <a:gd name="connsiteY0-256" fmla="*/ 0 h 1407567"/>
                <a:gd name="connsiteX1-257" fmla="*/ 6033 w 2393709"/>
                <a:gd name="connsiteY1-258" fmla="*/ 1403012 h 1407567"/>
                <a:gd name="connsiteX2-259" fmla="*/ 0 w 2393709"/>
                <a:gd name="connsiteY2-260" fmla="*/ 1407567 h 1407567"/>
                <a:gd name="connsiteX3-261" fmla="*/ 136910 w 2393709"/>
                <a:gd name="connsiteY3-262" fmla="*/ 1407567 h 1407567"/>
                <a:gd name="connsiteX4-263" fmla="*/ 111634 w 2393709"/>
                <a:gd name="connsiteY4-264" fmla="*/ 1406365 h 1407567"/>
                <a:gd name="connsiteX5-265" fmla="*/ 2393709 w 2393709"/>
                <a:gd name="connsiteY5-266" fmla="*/ 67225 h 1407567"/>
                <a:gd name="connsiteX6-267" fmla="*/ 2296763 w 2393709"/>
                <a:gd name="connsiteY6-268" fmla="*/ 0 h 1407567"/>
                <a:gd name="connsiteX0-269" fmla="*/ 2296763 w 2406255"/>
                <a:gd name="connsiteY0-270" fmla="*/ 0 h 1407567"/>
                <a:gd name="connsiteX1-271" fmla="*/ 6033 w 2406255"/>
                <a:gd name="connsiteY1-272" fmla="*/ 1403012 h 1407567"/>
                <a:gd name="connsiteX2-273" fmla="*/ 0 w 2406255"/>
                <a:gd name="connsiteY2-274" fmla="*/ 1407567 h 1407567"/>
                <a:gd name="connsiteX3-275" fmla="*/ 136910 w 2406255"/>
                <a:gd name="connsiteY3-276" fmla="*/ 1407567 h 1407567"/>
                <a:gd name="connsiteX4-277" fmla="*/ 111634 w 2406255"/>
                <a:gd name="connsiteY4-278" fmla="*/ 1406365 h 1407567"/>
                <a:gd name="connsiteX5-279" fmla="*/ 2406256 w 2406255"/>
                <a:gd name="connsiteY5-280" fmla="*/ 66444 h 1407567"/>
                <a:gd name="connsiteX6-281" fmla="*/ 2296763 w 2406255"/>
                <a:gd name="connsiteY6-282" fmla="*/ 0 h 1407567"/>
                <a:gd name="connsiteX0-283" fmla="*/ 2296763 w 2406256"/>
                <a:gd name="connsiteY0-284" fmla="*/ 0 h 1407567"/>
                <a:gd name="connsiteX1-285" fmla="*/ 6033 w 2406256"/>
                <a:gd name="connsiteY1-286" fmla="*/ 1403012 h 1407567"/>
                <a:gd name="connsiteX2-287" fmla="*/ 0 w 2406256"/>
                <a:gd name="connsiteY2-288" fmla="*/ 1407567 h 1407567"/>
                <a:gd name="connsiteX3-289" fmla="*/ 136910 w 2406256"/>
                <a:gd name="connsiteY3-290" fmla="*/ 1407567 h 1407567"/>
                <a:gd name="connsiteX4-291" fmla="*/ 111634 w 2406256"/>
                <a:gd name="connsiteY4-292" fmla="*/ 1406365 h 1407567"/>
                <a:gd name="connsiteX5-293" fmla="*/ 2406256 w 2406256"/>
                <a:gd name="connsiteY5-294" fmla="*/ 66444 h 1407567"/>
                <a:gd name="connsiteX6-295" fmla="*/ 2296763 w 2406256"/>
                <a:gd name="connsiteY6-296" fmla="*/ 0 h 1407567"/>
                <a:gd name="connsiteX0-297" fmla="*/ 2296763 w 2406256"/>
                <a:gd name="connsiteY0-298" fmla="*/ 0 h 1407567"/>
                <a:gd name="connsiteX1-299" fmla="*/ 6033 w 2406256"/>
                <a:gd name="connsiteY1-300" fmla="*/ 1403012 h 1407567"/>
                <a:gd name="connsiteX2-301" fmla="*/ 0 w 2406256"/>
                <a:gd name="connsiteY2-302" fmla="*/ 1407567 h 1407567"/>
                <a:gd name="connsiteX3-303" fmla="*/ 136910 w 2406256"/>
                <a:gd name="connsiteY3-304" fmla="*/ 1407567 h 1407567"/>
                <a:gd name="connsiteX4-305" fmla="*/ 111634 w 2406256"/>
                <a:gd name="connsiteY4-306" fmla="*/ 1406365 h 1407567"/>
                <a:gd name="connsiteX5-307" fmla="*/ 2406256 w 2406256"/>
                <a:gd name="connsiteY5-308" fmla="*/ 66444 h 1407567"/>
                <a:gd name="connsiteX6-309" fmla="*/ 2296763 w 2406256"/>
                <a:gd name="connsiteY6-310" fmla="*/ 0 h 1407567"/>
                <a:gd name="connsiteX0-311" fmla="*/ 2296763 w 2406256"/>
                <a:gd name="connsiteY0-312" fmla="*/ 0 h 1407567"/>
                <a:gd name="connsiteX1-313" fmla="*/ 6033 w 2406256"/>
                <a:gd name="connsiteY1-314" fmla="*/ 1403012 h 1407567"/>
                <a:gd name="connsiteX2-315" fmla="*/ 0 w 2406256"/>
                <a:gd name="connsiteY2-316" fmla="*/ 1407567 h 1407567"/>
                <a:gd name="connsiteX3-317" fmla="*/ 136910 w 2406256"/>
                <a:gd name="connsiteY3-318" fmla="*/ 1407567 h 1407567"/>
                <a:gd name="connsiteX4-319" fmla="*/ 111634 w 2406256"/>
                <a:gd name="connsiteY4-320" fmla="*/ 1406365 h 1407567"/>
                <a:gd name="connsiteX5-321" fmla="*/ 2406256 w 2406256"/>
                <a:gd name="connsiteY5-322" fmla="*/ 66444 h 1407567"/>
                <a:gd name="connsiteX6-323" fmla="*/ 2296763 w 2406256"/>
                <a:gd name="connsiteY6-324" fmla="*/ 0 h 14075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406256" h="1407567">
                  <a:moveTo>
                    <a:pt x="2296763" y="0"/>
                  </a:moveTo>
                  <a:cubicBezTo>
                    <a:pt x="1905601" y="754362"/>
                    <a:pt x="987513" y="1433458"/>
                    <a:pt x="6033" y="1403012"/>
                  </a:cubicBezTo>
                  <a:lnTo>
                    <a:pt x="0" y="1407567"/>
                  </a:lnTo>
                  <a:lnTo>
                    <a:pt x="136910" y="1407567"/>
                  </a:lnTo>
                  <a:cubicBezTo>
                    <a:pt x="128470" y="1407567"/>
                    <a:pt x="120042" y="1407525"/>
                    <a:pt x="111634" y="1406365"/>
                  </a:cubicBezTo>
                  <a:cubicBezTo>
                    <a:pt x="1094352" y="1418264"/>
                    <a:pt x="1929299" y="896574"/>
                    <a:pt x="2406256" y="66444"/>
                  </a:cubicBezTo>
                  <a:cubicBezTo>
                    <a:pt x="2242330" y="-36307"/>
                    <a:pt x="2437900" y="87740"/>
                    <a:pt x="2296763" y="0"/>
                  </a:cubicBezTo>
                  <a:close/>
                </a:path>
              </a:pathLst>
            </a:custGeom>
            <a:gradFill>
              <a:gsLst>
                <a:gs pos="0">
                  <a:srgbClr val="17638F"/>
                </a:gs>
                <a:gs pos="100000">
                  <a:srgbClr val="00B0F0"/>
                </a:gs>
              </a:gsLst>
              <a:lin ang="12000000" scaled="0"/>
            </a:gradFill>
            <a:ln w="9525" cap="flat" cmpd="sng" algn="ctr">
              <a:gradFill>
                <a:gsLst>
                  <a:gs pos="51000">
                    <a:srgbClr val="FFFFFF">
                      <a:alpha val="0"/>
                    </a:srgbClr>
                  </a:gs>
                  <a:gs pos="25000">
                    <a:sysClr val="window" lastClr="FFFFFF">
                      <a:alpha val="0"/>
                    </a:sysClr>
                  </a:gs>
                  <a:gs pos="32000">
                    <a:sysClr val="window" lastClr="FFFFFF"/>
                  </a:gs>
                  <a:gs pos="48000">
                    <a:srgbClr val="FFFFFF">
                      <a:alpha val="0"/>
                    </a:srgbClr>
                  </a:gs>
                  <a:gs pos="37000">
                    <a:sysClr val="window" lastClr="FFFFFF">
                      <a:alpha val="0"/>
                    </a:sysClr>
                  </a:gs>
                  <a:gs pos="77492">
                    <a:srgbClr val="FFFFFF">
                      <a:alpha val="0"/>
                    </a:srgbClr>
                  </a:gs>
                  <a:gs pos="70000">
                    <a:srgbClr val="FFFFFF"/>
                  </a:gs>
                  <a:gs pos="60000">
                    <a:sysClr val="window" lastClr="FFFFFF"/>
                  </a:gs>
                  <a:gs pos="99000">
                    <a:sysClr val="window" lastClr="FFFFFF">
                      <a:alpha val="0"/>
                    </a:sysClr>
                  </a:gs>
                </a:gsLst>
                <a:lin ang="48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4" name="椭圆 41"/>
            <p:cNvSpPr/>
            <p:nvPr/>
          </p:nvSpPr>
          <p:spPr>
            <a:xfrm>
              <a:off x="2995590" y="1376759"/>
              <a:ext cx="1114902" cy="840421"/>
            </a:xfrm>
            <a:custGeom>
              <a:avLst/>
              <a:gdLst/>
              <a:ahLst/>
              <a:cxnLst/>
              <a:rect l="l" t="t" r="r" b="b"/>
              <a:pathLst>
                <a:path w="1114901" h="840422">
                  <a:moveTo>
                    <a:pt x="25942" y="0"/>
                  </a:moveTo>
                  <a:lnTo>
                    <a:pt x="1114901" y="554408"/>
                  </a:lnTo>
                  <a:lnTo>
                    <a:pt x="644552" y="840422"/>
                  </a:lnTo>
                  <a:cubicBezTo>
                    <a:pt x="336341" y="834261"/>
                    <a:pt x="78810" y="645946"/>
                    <a:pt x="3108" y="390599"/>
                  </a:cubicBezTo>
                  <a:lnTo>
                    <a:pt x="0" y="74543"/>
                  </a:lnTo>
                  <a:close/>
                </a:path>
              </a:pathLst>
            </a:custGeom>
            <a:gradFill>
              <a:gsLst>
                <a:gs pos="0">
                  <a:sysClr val="window" lastClr="FFFFFF">
                    <a:alpha val="40000"/>
                  </a:sysClr>
                </a:gs>
                <a:gs pos="100000">
                  <a:sysClr val="window" lastClr="FFFFFF">
                    <a:alpha val="0"/>
                  </a:sysClr>
                </a:gs>
              </a:gsLst>
              <a:lin ang="66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9" name="组合 152"/>
          <p:cNvGrpSpPr/>
          <p:nvPr/>
        </p:nvGrpSpPr>
        <p:grpSpPr>
          <a:xfrm rot="20220000">
            <a:off x="5142518" y="2472802"/>
            <a:ext cx="2620994" cy="1755132"/>
            <a:chOff x="2649669" y="1272496"/>
            <a:chExt cx="4742630" cy="3175873"/>
          </a:xfrm>
        </p:grpSpPr>
        <p:sp>
          <p:nvSpPr>
            <p:cNvPr id="10" name="下弧形箭头 1"/>
            <p:cNvSpPr/>
            <p:nvPr/>
          </p:nvSpPr>
          <p:spPr>
            <a:xfrm rot="20932722" flipH="1">
              <a:off x="3310487" y="1582897"/>
              <a:ext cx="4040478" cy="2865472"/>
            </a:xfrm>
            <a:custGeom>
              <a:avLst/>
              <a:gdLst>
                <a:gd name="connsiteX0" fmla="*/ 1582804 w 2318271"/>
                <a:gd name="connsiteY0" fmla="*/ 1177 h 1644098"/>
                <a:gd name="connsiteX1" fmla="*/ 1570351 w 2318271"/>
                <a:gd name="connsiteY1" fmla="*/ 0 h 1644098"/>
                <a:gd name="connsiteX2" fmla="*/ 1569015 w 2318271"/>
                <a:gd name="connsiteY2" fmla="*/ 1177 h 1644098"/>
                <a:gd name="connsiteX3" fmla="*/ 1582804 w 2318271"/>
                <a:gd name="connsiteY3" fmla="*/ 1177 h 1644098"/>
                <a:gd name="connsiteX4" fmla="*/ 1916888 w 2318271"/>
                <a:gd name="connsiteY4" fmla="*/ 84760 h 1644098"/>
                <a:gd name="connsiteX5" fmla="*/ 0 w 2318271"/>
                <a:gd name="connsiteY5" fmla="*/ 1603387 h 1644098"/>
                <a:gd name="connsiteX6" fmla="*/ 0 w 2318271"/>
                <a:gd name="connsiteY6" fmla="*/ 1644098 h 1644098"/>
                <a:gd name="connsiteX7" fmla="*/ 136910 w 2318271"/>
                <a:gd name="connsiteY7" fmla="*/ 1644098 h 1644098"/>
                <a:gd name="connsiteX8" fmla="*/ 111634 w 2318271"/>
                <a:gd name="connsiteY8" fmla="*/ 1642896 h 1644098"/>
                <a:gd name="connsiteX9" fmla="*/ 2318271 w 2318271"/>
                <a:gd name="connsiteY9" fmla="*/ 209023 h 1644098"/>
                <a:gd name="connsiteX10" fmla="*/ 1916888 w 2318271"/>
                <a:gd name="connsiteY10" fmla="*/ 84760 h 1644098"/>
                <a:gd name="connsiteX0-1" fmla="*/ 1582804 w 2318271"/>
                <a:gd name="connsiteY0-2" fmla="*/ 1177 h 1644098"/>
                <a:gd name="connsiteX1-3" fmla="*/ 1570351 w 2318271"/>
                <a:gd name="connsiteY1-4" fmla="*/ 0 h 1644098"/>
                <a:gd name="connsiteX2-5" fmla="*/ 1569015 w 2318271"/>
                <a:gd name="connsiteY2-6" fmla="*/ 1177 h 1644098"/>
                <a:gd name="connsiteX3-7" fmla="*/ 1582804 w 2318271"/>
                <a:gd name="connsiteY3-8" fmla="*/ 1177 h 1644098"/>
                <a:gd name="connsiteX4-9" fmla="*/ 1916888 w 2318271"/>
                <a:gd name="connsiteY4-10" fmla="*/ 84760 h 1644098"/>
                <a:gd name="connsiteX5-11" fmla="*/ 12742 w 2318271"/>
                <a:gd name="connsiteY5-12" fmla="*/ 1639870 h 1644098"/>
                <a:gd name="connsiteX6-13" fmla="*/ 0 w 2318271"/>
                <a:gd name="connsiteY6-14" fmla="*/ 1644098 h 1644098"/>
                <a:gd name="connsiteX7-15" fmla="*/ 136910 w 2318271"/>
                <a:gd name="connsiteY7-16" fmla="*/ 1644098 h 1644098"/>
                <a:gd name="connsiteX8-17" fmla="*/ 111634 w 2318271"/>
                <a:gd name="connsiteY8-18" fmla="*/ 1642896 h 1644098"/>
                <a:gd name="connsiteX9-19" fmla="*/ 2318271 w 2318271"/>
                <a:gd name="connsiteY9-20" fmla="*/ 209023 h 1644098"/>
                <a:gd name="connsiteX10-21" fmla="*/ 1916888 w 2318271"/>
                <a:gd name="connsiteY10-22" fmla="*/ 84760 h 16440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318271" h="1644098">
                  <a:moveTo>
                    <a:pt x="1582804" y="1177"/>
                  </a:moveTo>
                  <a:lnTo>
                    <a:pt x="1570351" y="0"/>
                  </a:lnTo>
                  <a:lnTo>
                    <a:pt x="1569015" y="1177"/>
                  </a:lnTo>
                  <a:lnTo>
                    <a:pt x="1582804" y="1177"/>
                  </a:lnTo>
                  <a:close/>
                  <a:moveTo>
                    <a:pt x="1916888" y="84760"/>
                  </a:moveTo>
                  <a:cubicBezTo>
                    <a:pt x="1678018" y="897655"/>
                    <a:pt x="890264" y="1497916"/>
                    <a:pt x="12742" y="1639870"/>
                  </a:cubicBezTo>
                  <a:lnTo>
                    <a:pt x="0" y="1644098"/>
                  </a:lnTo>
                  <a:lnTo>
                    <a:pt x="136910" y="1644098"/>
                  </a:lnTo>
                  <a:cubicBezTo>
                    <a:pt x="128470" y="1644098"/>
                    <a:pt x="120042" y="1644056"/>
                    <a:pt x="111634" y="1642896"/>
                  </a:cubicBezTo>
                  <a:cubicBezTo>
                    <a:pt x="1094352" y="1654795"/>
                    <a:pt x="1982224" y="1079419"/>
                    <a:pt x="2318271" y="209023"/>
                  </a:cubicBezTo>
                  <a:cubicBezTo>
                    <a:pt x="2155587" y="152859"/>
                    <a:pt x="2079572" y="140924"/>
                    <a:pt x="1916888" y="84760"/>
                  </a:cubicBezTo>
                  <a:close/>
                </a:path>
              </a:pathLst>
            </a:custGeom>
            <a:gradFill flip="none" rotWithShape="1">
              <a:gsLst>
                <a:gs pos="0">
                  <a:srgbClr val="78B932"/>
                </a:gs>
                <a:gs pos="100000">
                  <a:srgbClr val="92D050">
                    <a:lumMod val="75000"/>
                  </a:srgb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11" name="等腰三角形 35"/>
            <p:cNvSpPr/>
            <p:nvPr/>
          </p:nvSpPr>
          <p:spPr>
            <a:xfrm rot="19789942">
              <a:off x="2649669" y="1272496"/>
              <a:ext cx="1291351" cy="1077430"/>
            </a:xfrm>
            <a:custGeom>
              <a:avLst/>
              <a:gdLst>
                <a:gd name="connsiteX0" fmla="*/ 0 w 1878742"/>
                <a:gd name="connsiteY0" fmla="*/ 1122274 h 1122274"/>
                <a:gd name="connsiteX1" fmla="*/ 939371 w 1878742"/>
                <a:gd name="connsiteY1" fmla="*/ 0 h 1122274"/>
                <a:gd name="connsiteX2" fmla="*/ 1878742 w 1878742"/>
                <a:gd name="connsiteY2" fmla="*/ 1122274 h 1122274"/>
                <a:gd name="connsiteX3" fmla="*/ 0 w 1878742"/>
                <a:gd name="connsiteY3" fmla="*/ 1122274 h 1122274"/>
                <a:gd name="connsiteX0-1" fmla="*/ 0 w 1530850"/>
                <a:gd name="connsiteY0-2" fmla="*/ 1122274 h 1122274"/>
                <a:gd name="connsiteX1-3" fmla="*/ 939371 w 1530850"/>
                <a:gd name="connsiteY1-4" fmla="*/ 0 h 1122274"/>
                <a:gd name="connsiteX2-5" fmla="*/ 1530850 w 1530850"/>
                <a:gd name="connsiteY2-6" fmla="*/ 1088989 h 1122274"/>
                <a:gd name="connsiteX3-7" fmla="*/ 0 w 1530850"/>
                <a:gd name="connsiteY3-8" fmla="*/ 1122274 h 1122274"/>
                <a:gd name="connsiteX0-9" fmla="*/ 0 w 1291351"/>
                <a:gd name="connsiteY0-10" fmla="*/ 1114589 h 1114589"/>
                <a:gd name="connsiteX1-11" fmla="*/ 699872 w 1291351"/>
                <a:gd name="connsiteY1-12" fmla="*/ 0 h 1114589"/>
                <a:gd name="connsiteX2-13" fmla="*/ 1291351 w 1291351"/>
                <a:gd name="connsiteY2-14" fmla="*/ 1088989 h 1114589"/>
                <a:gd name="connsiteX3-15" fmla="*/ 0 w 1291351"/>
                <a:gd name="connsiteY3-16" fmla="*/ 1114589 h 1114589"/>
                <a:gd name="connsiteX0-17" fmla="*/ 0 w 1291351"/>
                <a:gd name="connsiteY0-18" fmla="*/ 1088787 h 1088787"/>
                <a:gd name="connsiteX1-19" fmla="*/ 567358 w 1291351"/>
                <a:gd name="connsiteY1-20" fmla="*/ 0 h 1088787"/>
                <a:gd name="connsiteX2-21" fmla="*/ 1291351 w 1291351"/>
                <a:gd name="connsiteY2-22" fmla="*/ 1063187 h 1088787"/>
                <a:gd name="connsiteX3-23" fmla="*/ 0 w 1291351"/>
                <a:gd name="connsiteY3-24" fmla="*/ 1088787 h 1088787"/>
                <a:gd name="connsiteX0-25" fmla="*/ 0 w 1291351"/>
                <a:gd name="connsiteY0-26" fmla="*/ 1077428 h 1077428"/>
                <a:gd name="connsiteX1-27" fmla="*/ 612170 w 1291351"/>
                <a:gd name="connsiteY1-28" fmla="*/ 0 h 1077428"/>
                <a:gd name="connsiteX2-29" fmla="*/ 1291351 w 1291351"/>
                <a:gd name="connsiteY2-30" fmla="*/ 1051828 h 1077428"/>
                <a:gd name="connsiteX3-31" fmla="*/ 0 w 1291351"/>
                <a:gd name="connsiteY3-32" fmla="*/ 1077428 h 1077428"/>
              </a:gdLst>
              <a:ahLst/>
              <a:cxnLst>
                <a:cxn ang="0">
                  <a:pos x="connsiteX0-1" y="connsiteY0-2"/>
                </a:cxn>
                <a:cxn ang="0">
                  <a:pos x="connsiteX1-3" y="connsiteY1-4"/>
                </a:cxn>
                <a:cxn ang="0">
                  <a:pos x="connsiteX2-5" y="connsiteY2-6"/>
                </a:cxn>
                <a:cxn ang="0">
                  <a:pos x="connsiteX3-7" y="connsiteY3-8"/>
                </a:cxn>
              </a:cxnLst>
              <a:rect l="l" t="t" r="r" b="b"/>
              <a:pathLst>
                <a:path w="1291351" h="1077428">
                  <a:moveTo>
                    <a:pt x="0" y="1077428"/>
                  </a:moveTo>
                  <a:lnTo>
                    <a:pt x="612170" y="0"/>
                  </a:lnTo>
                  <a:lnTo>
                    <a:pt x="1291351" y="1051828"/>
                  </a:lnTo>
                  <a:lnTo>
                    <a:pt x="0" y="1077428"/>
                  </a:lnTo>
                  <a:close/>
                </a:path>
              </a:pathLst>
            </a:custGeom>
            <a:gradFill flip="none" rotWithShape="1">
              <a:gsLst>
                <a:gs pos="0">
                  <a:srgbClr val="78B932"/>
                </a:gs>
                <a:gs pos="100000">
                  <a:srgbClr val="92D050">
                    <a:lumMod val="75000"/>
                  </a:srgbClr>
                </a:gs>
              </a:gsLst>
              <a:lin ang="189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2" name="矩形 11"/>
            <p:cNvSpPr/>
            <p:nvPr/>
          </p:nvSpPr>
          <p:spPr>
            <a:xfrm rot="1620000">
              <a:off x="2967391" y="1466750"/>
              <a:ext cx="1253543" cy="188252"/>
            </a:xfrm>
            <a:prstGeom prst="rect">
              <a:avLst/>
            </a:prstGeom>
            <a:gradFill flip="none" rotWithShape="1">
              <a:gsLst>
                <a:gs pos="0">
                  <a:srgbClr val="92D050">
                    <a:lumMod val="60000"/>
                    <a:lumOff val="40000"/>
                  </a:srgbClr>
                </a:gs>
                <a:gs pos="100000">
                  <a:srgbClr val="92D050"/>
                </a:gs>
              </a:gsLst>
              <a:lin ang="0" scaled="1"/>
              <a:tileRect/>
            </a:gradFill>
            <a:ln w="9525" cap="flat" cmpd="sng" algn="ctr">
              <a:gradFill>
                <a:gsLst>
                  <a:gs pos="26000">
                    <a:srgbClr val="FFFFFF">
                      <a:alpha val="0"/>
                    </a:srgbClr>
                  </a:gs>
                  <a:gs pos="0">
                    <a:sysClr val="window" lastClr="FFFFFF">
                      <a:alpha val="0"/>
                    </a:sysClr>
                  </a:gs>
                  <a:gs pos="45000">
                    <a:sysClr val="window" lastClr="FFFFFF"/>
                  </a:gs>
                  <a:gs pos="57000">
                    <a:sysClr val="window" lastClr="FFFFFF"/>
                  </a:gs>
                  <a:gs pos="100000">
                    <a:sysClr val="window" lastClr="FFFFFF">
                      <a:alpha val="0"/>
                    </a:sysClr>
                  </a:gs>
                </a:gsLst>
                <a:lin ang="24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3" name="下弧形箭头 1"/>
            <p:cNvSpPr/>
            <p:nvPr/>
          </p:nvSpPr>
          <p:spPr>
            <a:xfrm rot="21528179" flipH="1">
              <a:off x="3838928" y="1977272"/>
              <a:ext cx="3545563" cy="2091505"/>
            </a:xfrm>
            <a:custGeom>
              <a:avLst/>
              <a:gdLst>
                <a:gd name="connsiteX0" fmla="*/ 1582804 w 2388272"/>
                <a:gd name="connsiteY0" fmla="*/ 1177 h 1644098"/>
                <a:gd name="connsiteX1" fmla="*/ 1570351 w 2388272"/>
                <a:gd name="connsiteY1" fmla="*/ 0 h 1644098"/>
                <a:gd name="connsiteX2" fmla="*/ 1569015 w 2388272"/>
                <a:gd name="connsiteY2" fmla="*/ 1177 h 1644098"/>
                <a:gd name="connsiteX3" fmla="*/ 1582804 w 2388272"/>
                <a:gd name="connsiteY3" fmla="*/ 1177 h 1644098"/>
                <a:gd name="connsiteX4" fmla="*/ 1830218 w 2388272"/>
                <a:gd name="connsiteY4" fmla="*/ 40531 h 1644098"/>
                <a:gd name="connsiteX5" fmla="*/ 0 w 2388272"/>
                <a:gd name="connsiteY5" fmla="*/ 1603387 h 1644098"/>
                <a:gd name="connsiteX6" fmla="*/ 0 w 2388272"/>
                <a:gd name="connsiteY6" fmla="*/ 1644098 h 1644098"/>
                <a:gd name="connsiteX7" fmla="*/ 136910 w 2388272"/>
                <a:gd name="connsiteY7" fmla="*/ 1644098 h 1644098"/>
                <a:gd name="connsiteX8" fmla="*/ 111634 w 2388272"/>
                <a:gd name="connsiteY8" fmla="*/ 1642896 h 1644098"/>
                <a:gd name="connsiteX9" fmla="*/ 2388272 w 2388272"/>
                <a:gd name="connsiteY9" fmla="*/ 297376 h 1644098"/>
                <a:gd name="connsiteX10" fmla="*/ 1830218 w 2388272"/>
                <a:gd name="connsiteY10" fmla="*/ 40531 h 1644098"/>
                <a:gd name="connsiteX0-1" fmla="*/ 1582804 w 2388272"/>
                <a:gd name="connsiteY0-2" fmla="*/ 1177 h 1644098"/>
                <a:gd name="connsiteX1-3" fmla="*/ 1570351 w 2388272"/>
                <a:gd name="connsiteY1-4" fmla="*/ 0 h 1644098"/>
                <a:gd name="connsiteX2-5" fmla="*/ 1569015 w 2388272"/>
                <a:gd name="connsiteY2-6" fmla="*/ 1177 h 1644098"/>
                <a:gd name="connsiteX3-7" fmla="*/ 1582804 w 2388272"/>
                <a:gd name="connsiteY3-8" fmla="*/ 1177 h 1644098"/>
                <a:gd name="connsiteX4-9" fmla="*/ 1830218 w 2388272"/>
                <a:gd name="connsiteY4-10" fmla="*/ 40531 h 1644098"/>
                <a:gd name="connsiteX5-11" fmla="*/ 0 w 2388272"/>
                <a:gd name="connsiteY5-12" fmla="*/ 1603387 h 1644098"/>
                <a:gd name="connsiteX6-13" fmla="*/ 0 w 2388272"/>
                <a:gd name="connsiteY6-14" fmla="*/ 1644098 h 1644098"/>
                <a:gd name="connsiteX7-15" fmla="*/ 136910 w 2388272"/>
                <a:gd name="connsiteY7-16" fmla="*/ 1644098 h 1644098"/>
                <a:gd name="connsiteX8-17" fmla="*/ 111634 w 2388272"/>
                <a:gd name="connsiteY8-18" fmla="*/ 1642896 h 1644098"/>
                <a:gd name="connsiteX9-19" fmla="*/ 2388272 w 2388272"/>
                <a:gd name="connsiteY9-20" fmla="*/ 297376 h 1644098"/>
                <a:gd name="connsiteX10-21" fmla="*/ 1830218 w 2388272"/>
                <a:gd name="connsiteY10-22" fmla="*/ 40531 h 1644098"/>
                <a:gd name="connsiteX0-23" fmla="*/ 1582804 w 2388272"/>
                <a:gd name="connsiteY0-24" fmla="*/ 1177 h 1644098"/>
                <a:gd name="connsiteX1-25" fmla="*/ 1570351 w 2388272"/>
                <a:gd name="connsiteY1-26" fmla="*/ 0 h 1644098"/>
                <a:gd name="connsiteX2-27" fmla="*/ 1569015 w 2388272"/>
                <a:gd name="connsiteY2-28" fmla="*/ 1177 h 1644098"/>
                <a:gd name="connsiteX3-29" fmla="*/ 1582804 w 2388272"/>
                <a:gd name="connsiteY3-30" fmla="*/ 1177 h 1644098"/>
                <a:gd name="connsiteX4-31" fmla="*/ 1830218 w 2388272"/>
                <a:gd name="connsiteY4-32" fmla="*/ 40531 h 1644098"/>
                <a:gd name="connsiteX5-33" fmla="*/ 0 w 2388272"/>
                <a:gd name="connsiteY5-34" fmla="*/ 1603387 h 1644098"/>
                <a:gd name="connsiteX6-35" fmla="*/ 0 w 2388272"/>
                <a:gd name="connsiteY6-36" fmla="*/ 1644098 h 1644098"/>
                <a:gd name="connsiteX7-37" fmla="*/ 136910 w 2388272"/>
                <a:gd name="connsiteY7-38" fmla="*/ 1644098 h 1644098"/>
                <a:gd name="connsiteX8-39" fmla="*/ 111634 w 2388272"/>
                <a:gd name="connsiteY8-40" fmla="*/ 1642896 h 1644098"/>
                <a:gd name="connsiteX9-41" fmla="*/ 2388272 w 2388272"/>
                <a:gd name="connsiteY9-42" fmla="*/ 297376 h 1644098"/>
                <a:gd name="connsiteX10-43" fmla="*/ 1830218 w 2388272"/>
                <a:gd name="connsiteY10-44" fmla="*/ 40531 h 1644098"/>
                <a:gd name="connsiteX0-45" fmla="*/ 1582804 w 2388272"/>
                <a:gd name="connsiteY0-46" fmla="*/ 1177 h 1644098"/>
                <a:gd name="connsiteX1-47" fmla="*/ 1570351 w 2388272"/>
                <a:gd name="connsiteY1-48" fmla="*/ 0 h 1644098"/>
                <a:gd name="connsiteX2-49" fmla="*/ 1569015 w 2388272"/>
                <a:gd name="connsiteY2-50" fmla="*/ 1177 h 1644098"/>
                <a:gd name="connsiteX3-51" fmla="*/ 1582804 w 2388272"/>
                <a:gd name="connsiteY3-52" fmla="*/ 1177 h 1644098"/>
                <a:gd name="connsiteX4-53" fmla="*/ 1830218 w 2388272"/>
                <a:gd name="connsiteY4-54" fmla="*/ 40531 h 1644098"/>
                <a:gd name="connsiteX5-55" fmla="*/ 0 w 2388272"/>
                <a:gd name="connsiteY5-56" fmla="*/ 1603387 h 1644098"/>
                <a:gd name="connsiteX6-57" fmla="*/ 0 w 2388272"/>
                <a:gd name="connsiteY6-58" fmla="*/ 1644098 h 1644098"/>
                <a:gd name="connsiteX7-59" fmla="*/ 136910 w 2388272"/>
                <a:gd name="connsiteY7-60" fmla="*/ 1644098 h 1644098"/>
                <a:gd name="connsiteX8-61" fmla="*/ 111634 w 2388272"/>
                <a:gd name="connsiteY8-62" fmla="*/ 1642896 h 1644098"/>
                <a:gd name="connsiteX9-63" fmla="*/ 2388272 w 2388272"/>
                <a:gd name="connsiteY9-64" fmla="*/ 297376 h 1644098"/>
                <a:gd name="connsiteX10-65" fmla="*/ 1830218 w 2388272"/>
                <a:gd name="connsiteY10-66" fmla="*/ 40531 h 1644098"/>
                <a:gd name="connsiteX0-67" fmla="*/ 1582804 w 2388272"/>
                <a:gd name="connsiteY0-68" fmla="*/ 1177 h 1644098"/>
                <a:gd name="connsiteX1-69" fmla="*/ 1570351 w 2388272"/>
                <a:gd name="connsiteY1-70" fmla="*/ 0 h 1644098"/>
                <a:gd name="connsiteX2-71" fmla="*/ 1582804 w 2388272"/>
                <a:gd name="connsiteY2-72" fmla="*/ 1177 h 1644098"/>
                <a:gd name="connsiteX3-73" fmla="*/ 1830218 w 2388272"/>
                <a:gd name="connsiteY3-74" fmla="*/ 40531 h 1644098"/>
                <a:gd name="connsiteX4-75" fmla="*/ 0 w 2388272"/>
                <a:gd name="connsiteY4-76" fmla="*/ 1603387 h 1644098"/>
                <a:gd name="connsiteX5-77" fmla="*/ 0 w 2388272"/>
                <a:gd name="connsiteY5-78" fmla="*/ 1644098 h 1644098"/>
                <a:gd name="connsiteX6-79" fmla="*/ 136910 w 2388272"/>
                <a:gd name="connsiteY6-80" fmla="*/ 1644098 h 1644098"/>
                <a:gd name="connsiteX7-81" fmla="*/ 111634 w 2388272"/>
                <a:gd name="connsiteY7-82" fmla="*/ 1642896 h 1644098"/>
                <a:gd name="connsiteX8-83" fmla="*/ 2388272 w 2388272"/>
                <a:gd name="connsiteY8-84" fmla="*/ 297376 h 1644098"/>
                <a:gd name="connsiteX9-85" fmla="*/ 1830218 w 2388272"/>
                <a:gd name="connsiteY9-86" fmla="*/ 40531 h 1644098"/>
                <a:gd name="connsiteX0-87" fmla="*/ 1830218 w 2388272"/>
                <a:gd name="connsiteY0-88" fmla="*/ 0 h 1603567"/>
                <a:gd name="connsiteX1-89" fmla="*/ 0 w 2388272"/>
                <a:gd name="connsiteY1-90" fmla="*/ 1562856 h 1603567"/>
                <a:gd name="connsiteX2-91" fmla="*/ 0 w 2388272"/>
                <a:gd name="connsiteY2-92" fmla="*/ 1603567 h 1603567"/>
                <a:gd name="connsiteX3-93" fmla="*/ 136910 w 2388272"/>
                <a:gd name="connsiteY3-94" fmla="*/ 1603567 h 1603567"/>
                <a:gd name="connsiteX4-95" fmla="*/ 111634 w 2388272"/>
                <a:gd name="connsiteY4-96" fmla="*/ 1602365 h 1603567"/>
                <a:gd name="connsiteX5-97" fmla="*/ 2388272 w 2388272"/>
                <a:gd name="connsiteY5-98" fmla="*/ 256845 h 1603567"/>
                <a:gd name="connsiteX6-99" fmla="*/ 1830218 w 2388272"/>
                <a:gd name="connsiteY6-100" fmla="*/ 0 h 1603567"/>
                <a:gd name="connsiteX0-101" fmla="*/ 2016446 w 2388272"/>
                <a:gd name="connsiteY0-102" fmla="*/ 1 h 1553024"/>
                <a:gd name="connsiteX1-103" fmla="*/ 0 w 2388272"/>
                <a:gd name="connsiteY1-104" fmla="*/ 1512313 h 1553024"/>
                <a:gd name="connsiteX2-105" fmla="*/ 0 w 2388272"/>
                <a:gd name="connsiteY2-106" fmla="*/ 1553024 h 1553024"/>
                <a:gd name="connsiteX3-107" fmla="*/ 136910 w 2388272"/>
                <a:gd name="connsiteY3-108" fmla="*/ 1553024 h 1553024"/>
                <a:gd name="connsiteX4-109" fmla="*/ 111634 w 2388272"/>
                <a:gd name="connsiteY4-110" fmla="*/ 1551822 h 1553024"/>
                <a:gd name="connsiteX5-111" fmla="*/ 2388272 w 2388272"/>
                <a:gd name="connsiteY5-112" fmla="*/ 206302 h 1553024"/>
                <a:gd name="connsiteX6-113" fmla="*/ 2016446 w 2388272"/>
                <a:gd name="connsiteY6-114" fmla="*/ 1 h 1553024"/>
                <a:gd name="connsiteX0-115" fmla="*/ 2016446 w 2388272"/>
                <a:gd name="connsiteY0-116" fmla="*/ 0 h 1553023"/>
                <a:gd name="connsiteX1-117" fmla="*/ 0 w 2388272"/>
                <a:gd name="connsiteY1-118" fmla="*/ 1512312 h 1553023"/>
                <a:gd name="connsiteX2-119" fmla="*/ 0 w 2388272"/>
                <a:gd name="connsiteY2-120" fmla="*/ 1553023 h 1553023"/>
                <a:gd name="connsiteX3-121" fmla="*/ 136910 w 2388272"/>
                <a:gd name="connsiteY3-122" fmla="*/ 1553023 h 1553023"/>
                <a:gd name="connsiteX4-123" fmla="*/ 111634 w 2388272"/>
                <a:gd name="connsiteY4-124" fmla="*/ 1551821 h 1553023"/>
                <a:gd name="connsiteX5-125" fmla="*/ 2388272 w 2388272"/>
                <a:gd name="connsiteY5-126" fmla="*/ 206301 h 1553023"/>
                <a:gd name="connsiteX6-127" fmla="*/ 2016446 w 2388272"/>
                <a:gd name="connsiteY6-128" fmla="*/ 0 h 1553023"/>
                <a:gd name="connsiteX0-129" fmla="*/ 2213271 w 2388272"/>
                <a:gd name="connsiteY0-130" fmla="*/ 0 h 1426719"/>
                <a:gd name="connsiteX1-131" fmla="*/ 0 w 2388272"/>
                <a:gd name="connsiteY1-132" fmla="*/ 1386008 h 1426719"/>
                <a:gd name="connsiteX2-133" fmla="*/ 0 w 2388272"/>
                <a:gd name="connsiteY2-134" fmla="*/ 1426719 h 1426719"/>
                <a:gd name="connsiteX3-135" fmla="*/ 136910 w 2388272"/>
                <a:gd name="connsiteY3-136" fmla="*/ 1426719 h 1426719"/>
                <a:gd name="connsiteX4-137" fmla="*/ 111634 w 2388272"/>
                <a:gd name="connsiteY4-138" fmla="*/ 1425517 h 1426719"/>
                <a:gd name="connsiteX5-139" fmla="*/ 2388272 w 2388272"/>
                <a:gd name="connsiteY5-140" fmla="*/ 79997 h 1426719"/>
                <a:gd name="connsiteX6-141" fmla="*/ 2213271 w 2388272"/>
                <a:gd name="connsiteY6-142" fmla="*/ 0 h 1426719"/>
                <a:gd name="connsiteX0-143" fmla="*/ 2265809 w 2388272"/>
                <a:gd name="connsiteY0-144" fmla="*/ 0 h 1392201"/>
                <a:gd name="connsiteX1-145" fmla="*/ 0 w 2388272"/>
                <a:gd name="connsiteY1-146" fmla="*/ 1351490 h 1392201"/>
                <a:gd name="connsiteX2-147" fmla="*/ 0 w 2388272"/>
                <a:gd name="connsiteY2-148" fmla="*/ 1392201 h 1392201"/>
                <a:gd name="connsiteX3-149" fmla="*/ 136910 w 2388272"/>
                <a:gd name="connsiteY3-150" fmla="*/ 1392201 h 1392201"/>
                <a:gd name="connsiteX4-151" fmla="*/ 111634 w 2388272"/>
                <a:gd name="connsiteY4-152" fmla="*/ 1390999 h 1392201"/>
                <a:gd name="connsiteX5-153" fmla="*/ 2388272 w 2388272"/>
                <a:gd name="connsiteY5-154" fmla="*/ 45479 h 1392201"/>
                <a:gd name="connsiteX6-155" fmla="*/ 2265809 w 2388272"/>
                <a:gd name="connsiteY6-156" fmla="*/ 0 h 1392201"/>
                <a:gd name="connsiteX0-157" fmla="*/ 2265809 w 2388272"/>
                <a:gd name="connsiteY0-158" fmla="*/ 0 h 1392201"/>
                <a:gd name="connsiteX1-159" fmla="*/ 0 w 2388272"/>
                <a:gd name="connsiteY1-160" fmla="*/ 1351490 h 1392201"/>
                <a:gd name="connsiteX2-161" fmla="*/ 0 w 2388272"/>
                <a:gd name="connsiteY2-162" fmla="*/ 1392201 h 1392201"/>
                <a:gd name="connsiteX3-163" fmla="*/ 136910 w 2388272"/>
                <a:gd name="connsiteY3-164" fmla="*/ 1392201 h 1392201"/>
                <a:gd name="connsiteX4-165" fmla="*/ 111634 w 2388272"/>
                <a:gd name="connsiteY4-166" fmla="*/ 1390999 h 1392201"/>
                <a:gd name="connsiteX5-167" fmla="*/ 2388272 w 2388272"/>
                <a:gd name="connsiteY5-168" fmla="*/ 45479 h 1392201"/>
                <a:gd name="connsiteX6-169" fmla="*/ 2265809 w 2388272"/>
                <a:gd name="connsiteY6-170" fmla="*/ 0 h 1392201"/>
                <a:gd name="connsiteX0-171" fmla="*/ 2265809 w 2388272"/>
                <a:gd name="connsiteY0-172" fmla="*/ 0 h 1392201"/>
                <a:gd name="connsiteX1-173" fmla="*/ 0 w 2388272"/>
                <a:gd name="connsiteY1-174" fmla="*/ 1351490 h 1392201"/>
                <a:gd name="connsiteX2-175" fmla="*/ 0 w 2388272"/>
                <a:gd name="connsiteY2-176" fmla="*/ 1392201 h 1392201"/>
                <a:gd name="connsiteX3-177" fmla="*/ 136910 w 2388272"/>
                <a:gd name="connsiteY3-178" fmla="*/ 1392201 h 1392201"/>
                <a:gd name="connsiteX4-179" fmla="*/ 111634 w 2388272"/>
                <a:gd name="connsiteY4-180" fmla="*/ 1390999 h 1392201"/>
                <a:gd name="connsiteX5-181" fmla="*/ 2388272 w 2388272"/>
                <a:gd name="connsiteY5-182" fmla="*/ 45479 h 1392201"/>
                <a:gd name="connsiteX6-183" fmla="*/ 2265809 w 2388272"/>
                <a:gd name="connsiteY6-184" fmla="*/ 0 h 1392201"/>
                <a:gd name="connsiteX0-185" fmla="*/ 2265809 w 2388272"/>
                <a:gd name="connsiteY0-186" fmla="*/ 0 h 1392201"/>
                <a:gd name="connsiteX1-187" fmla="*/ 0 w 2388272"/>
                <a:gd name="connsiteY1-188" fmla="*/ 1351490 h 1392201"/>
                <a:gd name="connsiteX2-189" fmla="*/ 0 w 2388272"/>
                <a:gd name="connsiteY2-190" fmla="*/ 1392201 h 1392201"/>
                <a:gd name="connsiteX3-191" fmla="*/ 136910 w 2388272"/>
                <a:gd name="connsiteY3-192" fmla="*/ 1392201 h 1392201"/>
                <a:gd name="connsiteX4-193" fmla="*/ 111634 w 2388272"/>
                <a:gd name="connsiteY4-194" fmla="*/ 1390999 h 1392201"/>
                <a:gd name="connsiteX5-195" fmla="*/ 2388272 w 2388272"/>
                <a:gd name="connsiteY5-196" fmla="*/ 45479 h 1392201"/>
                <a:gd name="connsiteX6-197" fmla="*/ 2265809 w 2388272"/>
                <a:gd name="connsiteY6-198" fmla="*/ 0 h 1392201"/>
                <a:gd name="connsiteX0-199" fmla="*/ 2265809 w 2388272"/>
                <a:gd name="connsiteY0-200" fmla="*/ 0 h 1392201"/>
                <a:gd name="connsiteX1-201" fmla="*/ 6033 w 2388272"/>
                <a:gd name="connsiteY1-202" fmla="*/ 1387646 h 1392201"/>
                <a:gd name="connsiteX2-203" fmla="*/ 0 w 2388272"/>
                <a:gd name="connsiteY2-204" fmla="*/ 1392201 h 1392201"/>
                <a:gd name="connsiteX3-205" fmla="*/ 136910 w 2388272"/>
                <a:gd name="connsiteY3-206" fmla="*/ 1392201 h 1392201"/>
                <a:gd name="connsiteX4-207" fmla="*/ 111634 w 2388272"/>
                <a:gd name="connsiteY4-208" fmla="*/ 1390999 h 1392201"/>
                <a:gd name="connsiteX5-209" fmla="*/ 2388272 w 2388272"/>
                <a:gd name="connsiteY5-210" fmla="*/ 45479 h 1392201"/>
                <a:gd name="connsiteX6-211" fmla="*/ 2265809 w 2388272"/>
                <a:gd name="connsiteY6-212" fmla="*/ 0 h 1392201"/>
                <a:gd name="connsiteX0-213" fmla="*/ 2265809 w 2393709"/>
                <a:gd name="connsiteY0-214" fmla="*/ 0 h 1392201"/>
                <a:gd name="connsiteX1-215" fmla="*/ 6033 w 2393709"/>
                <a:gd name="connsiteY1-216" fmla="*/ 1387646 h 1392201"/>
                <a:gd name="connsiteX2-217" fmla="*/ 0 w 2393709"/>
                <a:gd name="connsiteY2-218" fmla="*/ 1392201 h 1392201"/>
                <a:gd name="connsiteX3-219" fmla="*/ 136910 w 2393709"/>
                <a:gd name="connsiteY3-220" fmla="*/ 1392201 h 1392201"/>
                <a:gd name="connsiteX4-221" fmla="*/ 111634 w 2393709"/>
                <a:gd name="connsiteY4-222" fmla="*/ 1390999 h 1392201"/>
                <a:gd name="connsiteX5-223" fmla="*/ 2393709 w 2393709"/>
                <a:gd name="connsiteY5-224" fmla="*/ 51859 h 1392201"/>
                <a:gd name="connsiteX6-225" fmla="*/ 2265809 w 2393709"/>
                <a:gd name="connsiteY6-226" fmla="*/ 0 h 1392201"/>
                <a:gd name="connsiteX0-227" fmla="*/ 2296763 w 2393709"/>
                <a:gd name="connsiteY0-228" fmla="*/ 0 h 1407567"/>
                <a:gd name="connsiteX1-229" fmla="*/ 6033 w 2393709"/>
                <a:gd name="connsiteY1-230" fmla="*/ 1403012 h 1407567"/>
                <a:gd name="connsiteX2-231" fmla="*/ 0 w 2393709"/>
                <a:gd name="connsiteY2-232" fmla="*/ 1407567 h 1407567"/>
                <a:gd name="connsiteX3-233" fmla="*/ 136910 w 2393709"/>
                <a:gd name="connsiteY3-234" fmla="*/ 1407567 h 1407567"/>
                <a:gd name="connsiteX4-235" fmla="*/ 111634 w 2393709"/>
                <a:gd name="connsiteY4-236" fmla="*/ 1406365 h 1407567"/>
                <a:gd name="connsiteX5-237" fmla="*/ 2393709 w 2393709"/>
                <a:gd name="connsiteY5-238" fmla="*/ 67225 h 1407567"/>
                <a:gd name="connsiteX6-239" fmla="*/ 2296763 w 2393709"/>
                <a:gd name="connsiteY6-240" fmla="*/ 0 h 1407567"/>
                <a:gd name="connsiteX0-241" fmla="*/ 2296763 w 2393709"/>
                <a:gd name="connsiteY0-242" fmla="*/ 0 h 1407567"/>
                <a:gd name="connsiteX1-243" fmla="*/ 6033 w 2393709"/>
                <a:gd name="connsiteY1-244" fmla="*/ 1403012 h 1407567"/>
                <a:gd name="connsiteX2-245" fmla="*/ 0 w 2393709"/>
                <a:gd name="connsiteY2-246" fmla="*/ 1407567 h 1407567"/>
                <a:gd name="connsiteX3-247" fmla="*/ 136910 w 2393709"/>
                <a:gd name="connsiteY3-248" fmla="*/ 1407567 h 1407567"/>
                <a:gd name="connsiteX4-249" fmla="*/ 111634 w 2393709"/>
                <a:gd name="connsiteY4-250" fmla="*/ 1406365 h 1407567"/>
                <a:gd name="connsiteX5-251" fmla="*/ 2393709 w 2393709"/>
                <a:gd name="connsiteY5-252" fmla="*/ 67225 h 1407567"/>
                <a:gd name="connsiteX6-253" fmla="*/ 2296763 w 2393709"/>
                <a:gd name="connsiteY6-254" fmla="*/ 0 h 1407567"/>
                <a:gd name="connsiteX0-255" fmla="*/ 2296763 w 2393709"/>
                <a:gd name="connsiteY0-256" fmla="*/ 0 h 1407567"/>
                <a:gd name="connsiteX1-257" fmla="*/ 6033 w 2393709"/>
                <a:gd name="connsiteY1-258" fmla="*/ 1403012 h 1407567"/>
                <a:gd name="connsiteX2-259" fmla="*/ 0 w 2393709"/>
                <a:gd name="connsiteY2-260" fmla="*/ 1407567 h 1407567"/>
                <a:gd name="connsiteX3-261" fmla="*/ 136910 w 2393709"/>
                <a:gd name="connsiteY3-262" fmla="*/ 1407567 h 1407567"/>
                <a:gd name="connsiteX4-263" fmla="*/ 111634 w 2393709"/>
                <a:gd name="connsiteY4-264" fmla="*/ 1406365 h 1407567"/>
                <a:gd name="connsiteX5-265" fmla="*/ 2393709 w 2393709"/>
                <a:gd name="connsiteY5-266" fmla="*/ 67225 h 1407567"/>
                <a:gd name="connsiteX6-267" fmla="*/ 2296763 w 2393709"/>
                <a:gd name="connsiteY6-268" fmla="*/ 0 h 1407567"/>
                <a:gd name="connsiteX0-269" fmla="*/ 2296763 w 2406255"/>
                <a:gd name="connsiteY0-270" fmla="*/ 0 h 1407567"/>
                <a:gd name="connsiteX1-271" fmla="*/ 6033 w 2406255"/>
                <a:gd name="connsiteY1-272" fmla="*/ 1403012 h 1407567"/>
                <a:gd name="connsiteX2-273" fmla="*/ 0 w 2406255"/>
                <a:gd name="connsiteY2-274" fmla="*/ 1407567 h 1407567"/>
                <a:gd name="connsiteX3-275" fmla="*/ 136910 w 2406255"/>
                <a:gd name="connsiteY3-276" fmla="*/ 1407567 h 1407567"/>
                <a:gd name="connsiteX4-277" fmla="*/ 111634 w 2406255"/>
                <a:gd name="connsiteY4-278" fmla="*/ 1406365 h 1407567"/>
                <a:gd name="connsiteX5-279" fmla="*/ 2406256 w 2406255"/>
                <a:gd name="connsiteY5-280" fmla="*/ 66444 h 1407567"/>
                <a:gd name="connsiteX6-281" fmla="*/ 2296763 w 2406255"/>
                <a:gd name="connsiteY6-282" fmla="*/ 0 h 1407567"/>
                <a:gd name="connsiteX0-283" fmla="*/ 2296763 w 2406256"/>
                <a:gd name="connsiteY0-284" fmla="*/ 0 h 1407567"/>
                <a:gd name="connsiteX1-285" fmla="*/ 6033 w 2406256"/>
                <a:gd name="connsiteY1-286" fmla="*/ 1403012 h 1407567"/>
                <a:gd name="connsiteX2-287" fmla="*/ 0 w 2406256"/>
                <a:gd name="connsiteY2-288" fmla="*/ 1407567 h 1407567"/>
                <a:gd name="connsiteX3-289" fmla="*/ 136910 w 2406256"/>
                <a:gd name="connsiteY3-290" fmla="*/ 1407567 h 1407567"/>
                <a:gd name="connsiteX4-291" fmla="*/ 111634 w 2406256"/>
                <a:gd name="connsiteY4-292" fmla="*/ 1406365 h 1407567"/>
                <a:gd name="connsiteX5-293" fmla="*/ 2406256 w 2406256"/>
                <a:gd name="connsiteY5-294" fmla="*/ 66444 h 1407567"/>
                <a:gd name="connsiteX6-295" fmla="*/ 2296763 w 2406256"/>
                <a:gd name="connsiteY6-296" fmla="*/ 0 h 1407567"/>
                <a:gd name="connsiteX0-297" fmla="*/ 2296763 w 2406256"/>
                <a:gd name="connsiteY0-298" fmla="*/ 0 h 1407567"/>
                <a:gd name="connsiteX1-299" fmla="*/ 6033 w 2406256"/>
                <a:gd name="connsiteY1-300" fmla="*/ 1403012 h 1407567"/>
                <a:gd name="connsiteX2-301" fmla="*/ 0 w 2406256"/>
                <a:gd name="connsiteY2-302" fmla="*/ 1407567 h 1407567"/>
                <a:gd name="connsiteX3-303" fmla="*/ 136910 w 2406256"/>
                <a:gd name="connsiteY3-304" fmla="*/ 1407567 h 1407567"/>
                <a:gd name="connsiteX4-305" fmla="*/ 111634 w 2406256"/>
                <a:gd name="connsiteY4-306" fmla="*/ 1406365 h 1407567"/>
                <a:gd name="connsiteX5-307" fmla="*/ 2406256 w 2406256"/>
                <a:gd name="connsiteY5-308" fmla="*/ 66444 h 1407567"/>
                <a:gd name="connsiteX6-309" fmla="*/ 2296763 w 2406256"/>
                <a:gd name="connsiteY6-310" fmla="*/ 0 h 1407567"/>
                <a:gd name="connsiteX0-311" fmla="*/ 2296763 w 2406256"/>
                <a:gd name="connsiteY0-312" fmla="*/ 0 h 1407567"/>
                <a:gd name="connsiteX1-313" fmla="*/ 6033 w 2406256"/>
                <a:gd name="connsiteY1-314" fmla="*/ 1403012 h 1407567"/>
                <a:gd name="connsiteX2-315" fmla="*/ 0 w 2406256"/>
                <a:gd name="connsiteY2-316" fmla="*/ 1407567 h 1407567"/>
                <a:gd name="connsiteX3-317" fmla="*/ 136910 w 2406256"/>
                <a:gd name="connsiteY3-318" fmla="*/ 1407567 h 1407567"/>
                <a:gd name="connsiteX4-319" fmla="*/ 111634 w 2406256"/>
                <a:gd name="connsiteY4-320" fmla="*/ 1406365 h 1407567"/>
                <a:gd name="connsiteX5-321" fmla="*/ 2406256 w 2406256"/>
                <a:gd name="connsiteY5-322" fmla="*/ 66444 h 1407567"/>
                <a:gd name="connsiteX6-323" fmla="*/ 2296763 w 2406256"/>
                <a:gd name="connsiteY6-324" fmla="*/ 0 h 1407567"/>
                <a:gd name="connsiteX0-325" fmla="*/ 2290730 w 2400223"/>
                <a:gd name="connsiteY0-326" fmla="*/ 0 h 1407567"/>
                <a:gd name="connsiteX1-327" fmla="*/ 0 w 2400223"/>
                <a:gd name="connsiteY1-328" fmla="*/ 1403012 h 1407567"/>
                <a:gd name="connsiteX2-329" fmla="*/ 130877 w 2400223"/>
                <a:gd name="connsiteY2-330" fmla="*/ 1407567 h 1407567"/>
                <a:gd name="connsiteX3-331" fmla="*/ 105601 w 2400223"/>
                <a:gd name="connsiteY3-332" fmla="*/ 1406365 h 1407567"/>
                <a:gd name="connsiteX4-333" fmla="*/ 2400223 w 2400223"/>
                <a:gd name="connsiteY4-334" fmla="*/ 66444 h 1407567"/>
                <a:gd name="connsiteX5-335" fmla="*/ 2290730 w 2400223"/>
                <a:gd name="connsiteY5-336" fmla="*/ 0 h 1407567"/>
                <a:gd name="connsiteX0-337" fmla="*/ 2292250 w 2401743"/>
                <a:gd name="connsiteY0-338" fmla="*/ 0 h 1416772"/>
                <a:gd name="connsiteX1-339" fmla="*/ 0 w 2401743"/>
                <a:gd name="connsiteY1-340" fmla="*/ 1415804 h 1416772"/>
                <a:gd name="connsiteX2-341" fmla="*/ 132397 w 2401743"/>
                <a:gd name="connsiteY2-342" fmla="*/ 1407567 h 1416772"/>
                <a:gd name="connsiteX3-343" fmla="*/ 107121 w 2401743"/>
                <a:gd name="connsiteY3-344" fmla="*/ 1406365 h 1416772"/>
                <a:gd name="connsiteX4-345" fmla="*/ 2401743 w 2401743"/>
                <a:gd name="connsiteY4-346" fmla="*/ 66444 h 1416772"/>
                <a:gd name="connsiteX5-347" fmla="*/ 2292250 w 2401743"/>
                <a:gd name="connsiteY5-348" fmla="*/ 0 h 14167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401743" h="1416772">
                  <a:moveTo>
                    <a:pt x="2292250" y="0"/>
                  </a:moveTo>
                  <a:cubicBezTo>
                    <a:pt x="1901088" y="754362"/>
                    <a:pt x="981480" y="1446250"/>
                    <a:pt x="0" y="1415804"/>
                  </a:cubicBezTo>
                  <a:lnTo>
                    <a:pt x="132397" y="1407567"/>
                  </a:lnTo>
                  <a:cubicBezTo>
                    <a:pt x="123957" y="1407567"/>
                    <a:pt x="115529" y="1407525"/>
                    <a:pt x="107121" y="1406365"/>
                  </a:cubicBezTo>
                  <a:cubicBezTo>
                    <a:pt x="1089839" y="1418264"/>
                    <a:pt x="1924786" y="896574"/>
                    <a:pt x="2401743" y="66444"/>
                  </a:cubicBezTo>
                  <a:cubicBezTo>
                    <a:pt x="2237817" y="-36307"/>
                    <a:pt x="2433387" y="87740"/>
                    <a:pt x="2292250" y="0"/>
                  </a:cubicBezTo>
                  <a:close/>
                </a:path>
              </a:pathLst>
            </a:custGeom>
            <a:gradFill flip="none" rotWithShape="1">
              <a:gsLst>
                <a:gs pos="36000">
                  <a:srgbClr val="78B932">
                    <a:lumMod val="20000"/>
                    <a:lumOff val="80000"/>
                  </a:srgbClr>
                </a:gs>
                <a:gs pos="100000">
                  <a:srgbClr val="92D050">
                    <a:lumMod val="75000"/>
                  </a:srgbClr>
                </a:gs>
              </a:gsLst>
              <a:lin ang="0" scaled="1"/>
              <a:tileRect/>
            </a:gradFill>
            <a:ln w="9525" cap="flat" cmpd="sng" algn="ctr">
              <a:gradFill>
                <a:gsLst>
                  <a:gs pos="51000">
                    <a:srgbClr val="FFFFFF">
                      <a:alpha val="0"/>
                    </a:srgbClr>
                  </a:gs>
                  <a:gs pos="25000">
                    <a:sysClr val="window" lastClr="FFFFFF">
                      <a:alpha val="0"/>
                    </a:sysClr>
                  </a:gs>
                  <a:gs pos="32000">
                    <a:sysClr val="window" lastClr="FFFFFF"/>
                  </a:gs>
                  <a:gs pos="48000">
                    <a:srgbClr val="FFFFFF">
                      <a:alpha val="0"/>
                    </a:srgbClr>
                  </a:gs>
                  <a:gs pos="37000">
                    <a:sysClr val="window" lastClr="FFFFFF">
                      <a:alpha val="0"/>
                    </a:sysClr>
                  </a:gs>
                  <a:gs pos="77492">
                    <a:srgbClr val="FFFFFF">
                      <a:alpha val="0"/>
                    </a:srgbClr>
                  </a:gs>
                  <a:gs pos="70000">
                    <a:srgbClr val="FFFFFF"/>
                  </a:gs>
                  <a:gs pos="60000">
                    <a:sysClr val="window" lastClr="FFFFFF"/>
                  </a:gs>
                  <a:gs pos="99000">
                    <a:sysClr val="window" lastClr="FFFFFF">
                      <a:alpha val="0"/>
                    </a:sysClr>
                  </a:gs>
                </a:gsLst>
                <a:lin ang="48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14" name="下弧形箭头 1"/>
            <p:cNvSpPr/>
            <p:nvPr/>
          </p:nvSpPr>
          <p:spPr>
            <a:xfrm rot="21528179" flipH="1">
              <a:off x="3846735" y="1980587"/>
              <a:ext cx="3545564" cy="2091505"/>
            </a:xfrm>
            <a:custGeom>
              <a:avLst/>
              <a:gdLst>
                <a:gd name="connsiteX0" fmla="*/ 1582804 w 2388272"/>
                <a:gd name="connsiteY0" fmla="*/ 1177 h 1644098"/>
                <a:gd name="connsiteX1" fmla="*/ 1570351 w 2388272"/>
                <a:gd name="connsiteY1" fmla="*/ 0 h 1644098"/>
                <a:gd name="connsiteX2" fmla="*/ 1569015 w 2388272"/>
                <a:gd name="connsiteY2" fmla="*/ 1177 h 1644098"/>
                <a:gd name="connsiteX3" fmla="*/ 1582804 w 2388272"/>
                <a:gd name="connsiteY3" fmla="*/ 1177 h 1644098"/>
                <a:gd name="connsiteX4" fmla="*/ 1830218 w 2388272"/>
                <a:gd name="connsiteY4" fmla="*/ 40531 h 1644098"/>
                <a:gd name="connsiteX5" fmla="*/ 0 w 2388272"/>
                <a:gd name="connsiteY5" fmla="*/ 1603387 h 1644098"/>
                <a:gd name="connsiteX6" fmla="*/ 0 w 2388272"/>
                <a:gd name="connsiteY6" fmla="*/ 1644098 h 1644098"/>
                <a:gd name="connsiteX7" fmla="*/ 136910 w 2388272"/>
                <a:gd name="connsiteY7" fmla="*/ 1644098 h 1644098"/>
                <a:gd name="connsiteX8" fmla="*/ 111634 w 2388272"/>
                <a:gd name="connsiteY8" fmla="*/ 1642896 h 1644098"/>
                <a:gd name="connsiteX9" fmla="*/ 2388272 w 2388272"/>
                <a:gd name="connsiteY9" fmla="*/ 297376 h 1644098"/>
                <a:gd name="connsiteX10" fmla="*/ 1830218 w 2388272"/>
                <a:gd name="connsiteY10" fmla="*/ 40531 h 1644098"/>
                <a:gd name="connsiteX0-1" fmla="*/ 1582804 w 2388272"/>
                <a:gd name="connsiteY0-2" fmla="*/ 1177 h 1644098"/>
                <a:gd name="connsiteX1-3" fmla="*/ 1570351 w 2388272"/>
                <a:gd name="connsiteY1-4" fmla="*/ 0 h 1644098"/>
                <a:gd name="connsiteX2-5" fmla="*/ 1569015 w 2388272"/>
                <a:gd name="connsiteY2-6" fmla="*/ 1177 h 1644098"/>
                <a:gd name="connsiteX3-7" fmla="*/ 1582804 w 2388272"/>
                <a:gd name="connsiteY3-8" fmla="*/ 1177 h 1644098"/>
                <a:gd name="connsiteX4-9" fmla="*/ 1830218 w 2388272"/>
                <a:gd name="connsiteY4-10" fmla="*/ 40531 h 1644098"/>
                <a:gd name="connsiteX5-11" fmla="*/ 0 w 2388272"/>
                <a:gd name="connsiteY5-12" fmla="*/ 1603387 h 1644098"/>
                <a:gd name="connsiteX6-13" fmla="*/ 0 w 2388272"/>
                <a:gd name="connsiteY6-14" fmla="*/ 1644098 h 1644098"/>
                <a:gd name="connsiteX7-15" fmla="*/ 136910 w 2388272"/>
                <a:gd name="connsiteY7-16" fmla="*/ 1644098 h 1644098"/>
                <a:gd name="connsiteX8-17" fmla="*/ 111634 w 2388272"/>
                <a:gd name="connsiteY8-18" fmla="*/ 1642896 h 1644098"/>
                <a:gd name="connsiteX9-19" fmla="*/ 2388272 w 2388272"/>
                <a:gd name="connsiteY9-20" fmla="*/ 297376 h 1644098"/>
                <a:gd name="connsiteX10-21" fmla="*/ 1830218 w 2388272"/>
                <a:gd name="connsiteY10-22" fmla="*/ 40531 h 1644098"/>
                <a:gd name="connsiteX0-23" fmla="*/ 1582804 w 2388272"/>
                <a:gd name="connsiteY0-24" fmla="*/ 1177 h 1644098"/>
                <a:gd name="connsiteX1-25" fmla="*/ 1570351 w 2388272"/>
                <a:gd name="connsiteY1-26" fmla="*/ 0 h 1644098"/>
                <a:gd name="connsiteX2-27" fmla="*/ 1569015 w 2388272"/>
                <a:gd name="connsiteY2-28" fmla="*/ 1177 h 1644098"/>
                <a:gd name="connsiteX3-29" fmla="*/ 1582804 w 2388272"/>
                <a:gd name="connsiteY3-30" fmla="*/ 1177 h 1644098"/>
                <a:gd name="connsiteX4-31" fmla="*/ 1830218 w 2388272"/>
                <a:gd name="connsiteY4-32" fmla="*/ 40531 h 1644098"/>
                <a:gd name="connsiteX5-33" fmla="*/ 0 w 2388272"/>
                <a:gd name="connsiteY5-34" fmla="*/ 1603387 h 1644098"/>
                <a:gd name="connsiteX6-35" fmla="*/ 0 w 2388272"/>
                <a:gd name="connsiteY6-36" fmla="*/ 1644098 h 1644098"/>
                <a:gd name="connsiteX7-37" fmla="*/ 136910 w 2388272"/>
                <a:gd name="connsiteY7-38" fmla="*/ 1644098 h 1644098"/>
                <a:gd name="connsiteX8-39" fmla="*/ 111634 w 2388272"/>
                <a:gd name="connsiteY8-40" fmla="*/ 1642896 h 1644098"/>
                <a:gd name="connsiteX9-41" fmla="*/ 2388272 w 2388272"/>
                <a:gd name="connsiteY9-42" fmla="*/ 297376 h 1644098"/>
                <a:gd name="connsiteX10-43" fmla="*/ 1830218 w 2388272"/>
                <a:gd name="connsiteY10-44" fmla="*/ 40531 h 1644098"/>
                <a:gd name="connsiteX0-45" fmla="*/ 1582804 w 2388272"/>
                <a:gd name="connsiteY0-46" fmla="*/ 1177 h 1644098"/>
                <a:gd name="connsiteX1-47" fmla="*/ 1570351 w 2388272"/>
                <a:gd name="connsiteY1-48" fmla="*/ 0 h 1644098"/>
                <a:gd name="connsiteX2-49" fmla="*/ 1569015 w 2388272"/>
                <a:gd name="connsiteY2-50" fmla="*/ 1177 h 1644098"/>
                <a:gd name="connsiteX3-51" fmla="*/ 1582804 w 2388272"/>
                <a:gd name="connsiteY3-52" fmla="*/ 1177 h 1644098"/>
                <a:gd name="connsiteX4-53" fmla="*/ 1830218 w 2388272"/>
                <a:gd name="connsiteY4-54" fmla="*/ 40531 h 1644098"/>
                <a:gd name="connsiteX5-55" fmla="*/ 0 w 2388272"/>
                <a:gd name="connsiteY5-56" fmla="*/ 1603387 h 1644098"/>
                <a:gd name="connsiteX6-57" fmla="*/ 0 w 2388272"/>
                <a:gd name="connsiteY6-58" fmla="*/ 1644098 h 1644098"/>
                <a:gd name="connsiteX7-59" fmla="*/ 136910 w 2388272"/>
                <a:gd name="connsiteY7-60" fmla="*/ 1644098 h 1644098"/>
                <a:gd name="connsiteX8-61" fmla="*/ 111634 w 2388272"/>
                <a:gd name="connsiteY8-62" fmla="*/ 1642896 h 1644098"/>
                <a:gd name="connsiteX9-63" fmla="*/ 2388272 w 2388272"/>
                <a:gd name="connsiteY9-64" fmla="*/ 297376 h 1644098"/>
                <a:gd name="connsiteX10-65" fmla="*/ 1830218 w 2388272"/>
                <a:gd name="connsiteY10-66" fmla="*/ 40531 h 1644098"/>
                <a:gd name="connsiteX0-67" fmla="*/ 1582804 w 2388272"/>
                <a:gd name="connsiteY0-68" fmla="*/ 1177 h 1644098"/>
                <a:gd name="connsiteX1-69" fmla="*/ 1570351 w 2388272"/>
                <a:gd name="connsiteY1-70" fmla="*/ 0 h 1644098"/>
                <a:gd name="connsiteX2-71" fmla="*/ 1582804 w 2388272"/>
                <a:gd name="connsiteY2-72" fmla="*/ 1177 h 1644098"/>
                <a:gd name="connsiteX3-73" fmla="*/ 1830218 w 2388272"/>
                <a:gd name="connsiteY3-74" fmla="*/ 40531 h 1644098"/>
                <a:gd name="connsiteX4-75" fmla="*/ 0 w 2388272"/>
                <a:gd name="connsiteY4-76" fmla="*/ 1603387 h 1644098"/>
                <a:gd name="connsiteX5-77" fmla="*/ 0 w 2388272"/>
                <a:gd name="connsiteY5-78" fmla="*/ 1644098 h 1644098"/>
                <a:gd name="connsiteX6-79" fmla="*/ 136910 w 2388272"/>
                <a:gd name="connsiteY6-80" fmla="*/ 1644098 h 1644098"/>
                <a:gd name="connsiteX7-81" fmla="*/ 111634 w 2388272"/>
                <a:gd name="connsiteY7-82" fmla="*/ 1642896 h 1644098"/>
                <a:gd name="connsiteX8-83" fmla="*/ 2388272 w 2388272"/>
                <a:gd name="connsiteY8-84" fmla="*/ 297376 h 1644098"/>
                <a:gd name="connsiteX9-85" fmla="*/ 1830218 w 2388272"/>
                <a:gd name="connsiteY9-86" fmla="*/ 40531 h 1644098"/>
                <a:gd name="connsiteX0-87" fmla="*/ 1830218 w 2388272"/>
                <a:gd name="connsiteY0-88" fmla="*/ 0 h 1603567"/>
                <a:gd name="connsiteX1-89" fmla="*/ 0 w 2388272"/>
                <a:gd name="connsiteY1-90" fmla="*/ 1562856 h 1603567"/>
                <a:gd name="connsiteX2-91" fmla="*/ 0 w 2388272"/>
                <a:gd name="connsiteY2-92" fmla="*/ 1603567 h 1603567"/>
                <a:gd name="connsiteX3-93" fmla="*/ 136910 w 2388272"/>
                <a:gd name="connsiteY3-94" fmla="*/ 1603567 h 1603567"/>
                <a:gd name="connsiteX4-95" fmla="*/ 111634 w 2388272"/>
                <a:gd name="connsiteY4-96" fmla="*/ 1602365 h 1603567"/>
                <a:gd name="connsiteX5-97" fmla="*/ 2388272 w 2388272"/>
                <a:gd name="connsiteY5-98" fmla="*/ 256845 h 1603567"/>
                <a:gd name="connsiteX6-99" fmla="*/ 1830218 w 2388272"/>
                <a:gd name="connsiteY6-100" fmla="*/ 0 h 1603567"/>
                <a:gd name="connsiteX0-101" fmla="*/ 2016446 w 2388272"/>
                <a:gd name="connsiteY0-102" fmla="*/ 1 h 1553024"/>
                <a:gd name="connsiteX1-103" fmla="*/ 0 w 2388272"/>
                <a:gd name="connsiteY1-104" fmla="*/ 1512313 h 1553024"/>
                <a:gd name="connsiteX2-105" fmla="*/ 0 w 2388272"/>
                <a:gd name="connsiteY2-106" fmla="*/ 1553024 h 1553024"/>
                <a:gd name="connsiteX3-107" fmla="*/ 136910 w 2388272"/>
                <a:gd name="connsiteY3-108" fmla="*/ 1553024 h 1553024"/>
                <a:gd name="connsiteX4-109" fmla="*/ 111634 w 2388272"/>
                <a:gd name="connsiteY4-110" fmla="*/ 1551822 h 1553024"/>
                <a:gd name="connsiteX5-111" fmla="*/ 2388272 w 2388272"/>
                <a:gd name="connsiteY5-112" fmla="*/ 206302 h 1553024"/>
                <a:gd name="connsiteX6-113" fmla="*/ 2016446 w 2388272"/>
                <a:gd name="connsiteY6-114" fmla="*/ 1 h 1553024"/>
                <a:gd name="connsiteX0-115" fmla="*/ 2016446 w 2388272"/>
                <a:gd name="connsiteY0-116" fmla="*/ 0 h 1553023"/>
                <a:gd name="connsiteX1-117" fmla="*/ 0 w 2388272"/>
                <a:gd name="connsiteY1-118" fmla="*/ 1512312 h 1553023"/>
                <a:gd name="connsiteX2-119" fmla="*/ 0 w 2388272"/>
                <a:gd name="connsiteY2-120" fmla="*/ 1553023 h 1553023"/>
                <a:gd name="connsiteX3-121" fmla="*/ 136910 w 2388272"/>
                <a:gd name="connsiteY3-122" fmla="*/ 1553023 h 1553023"/>
                <a:gd name="connsiteX4-123" fmla="*/ 111634 w 2388272"/>
                <a:gd name="connsiteY4-124" fmla="*/ 1551821 h 1553023"/>
                <a:gd name="connsiteX5-125" fmla="*/ 2388272 w 2388272"/>
                <a:gd name="connsiteY5-126" fmla="*/ 206301 h 1553023"/>
                <a:gd name="connsiteX6-127" fmla="*/ 2016446 w 2388272"/>
                <a:gd name="connsiteY6-128" fmla="*/ 0 h 1553023"/>
                <a:gd name="connsiteX0-129" fmla="*/ 2213271 w 2388272"/>
                <a:gd name="connsiteY0-130" fmla="*/ 0 h 1426719"/>
                <a:gd name="connsiteX1-131" fmla="*/ 0 w 2388272"/>
                <a:gd name="connsiteY1-132" fmla="*/ 1386008 h 1426719"/>
                <a:gd name="connsiteX2-133" fmla="*/ 0 w 2388272"/>
                <a:gd name="connsiteY2-134" fmla="*/ 1426719 h 1426719"/>
                <a:gd name="connsiteX3-135" fmla="*/ 136910 w 2388272"/>
                <a:gd name="connsiteY3-136" fmla="*/ 1426719 h 1426719"/>
                <a:gd name="connsiteX4-137" fmla="*/ 111634 w 2388272"/>
                <a:gd name="connsiteY4-138" fmla="*/ 1425517 h 1426719"/>
                <a:gd name="connsiteX5-139" fmla="*/ 2388272 w 2388272"/>
                <a:gd name="connsiteY5-140" fmla="*/ 79997 h 1426719"/>
                <a:gd name="connsiteX6-141" fmla="*/ 2213271 w 2388272"/>
                <a:gd name="connsiteY6-142" fmla="*/ 0 h 1426719"/>
                <a:gd name="connsiteX0-143" fmla="*/ 2265809 w 2388272"/>
                <a:gd name="connsiteY0-144" fmla="*/ 0 h 1392201"/>
                <a:gd name="connsiteX1-145" fmla="*/ 0 w 2388272"/>
                <a:gd name="connsiteY1-146" fmla="*/ 1351490 h 1392201"/>
                <a:gd name="connsiteX2-147" fmla="*/ 0 w 2388272"/>
                <a:gd name="connsiteY2-148" fmla="*/ 1392201 h 1392201"/>
                <a:gd name="connsiteX3-149" fmla="*/ 136910 w 2388272"/>
                <a:gd name="connsiteY3-150" fmla="*/ 1392201 h 1392201"/>
                <a:gd name="connsiteX4-151" fmla="*/ 111634 w 2388272"/>
                <a:gd name="connsiteY4-152" fmla="*/ 1390999 h 1392201"/>
                <a:gd name="connsiteX5-153" fmla="*/ 2388272 w 2388272"/>
                <a:gd name="connsiteY5-154" fmla="*/ 45479 h 1392201"/>
                <a:gd name="connsiteX6-155" fmla="*/ 2265809 w 2388272"/>
                <a:gd name="connsiteY6-156" fmla="*/ 0 h 1392201"/>
                <a:gd name="connsiteX0-157" fmla="*/ 2265809 w 2388272"/>
                <a:gd name="connsiteY0-158" fmla="*/ 0 h 1392201"/>
                <a:gd name="connsiteX1-159" fmla="*/ 0 w 2388272"/>
                <a:gd name="connsiteY1-160" fmla="*/ 1351490 h 1392201"/>
                <a:gd name="connsiteX2-161" fmla="*/ 0 w 2388272"/>
                <a:gd name="connsiteY2-162" fmla="*/ 1392201 h 1392201"/>
                <a:gd name="connsiteX3-163" fmla="*/ 136910 w 2388272"/>
                <a:gd name="connsiteY3-164" fmla="*/ 1392201 h 1392201"/>
                <a:gd name="connsiteX4-165" fmla="*/ 111634 w 2388272"/>
                <a:gd name="connsiteY4-166" fmla="*/ 1390999 h 1392201"/>
                <a:gd name="connsiteX5-167" fmla="*/ 2388272 w 2388272"/>
                <a:gd name="connsiteY5-168" fmla="*/ 45479 h 1392201"/>
                <a:gd name="connsiteX6-169" fmla="*/ 2265809 w 2388272"/>
                <a:gd name="connsiteY6-170" fmla="*/ 0 h 1392201"/>
                <a:gd name="connsiteX0-171" fmla="*/ 2265809 w 2388272"/>
                <a:gd name="connsiteY0-172" fmla="*/ 0 h 1392201"/>
                <a:gd name="connsiteX1-173" fmla="*/ 0 w 2388272"/>
                <a:gd name="connsiteY1-174" fmla="*/ 1351490 h 1392201"/>
                <a:gd name="connsiteX2-175" fmla="*/ 0 w 2388272"/>
                <a:gd name="connsiteY2-176" fmla="*/ 1392201 h 1392201"/>
                <a:gd name="connsiteX3-177" fmla="*/ 136910 w 2388272"/>
                <a:gd name="connsiteY3-178" fmla="*/ 1392201 h 1392201"/>
                <a:gd name="connsiteX4-179" fmla="*/ 111634 w 2388272"/>
                <a:gd name="connsiteY4-180" fmla="*/ 1390999 h 1392201"/>
                <a:gd name="connsiteX5-181" fmla="*/ 2388272 w 2388272"/>
                <a:gd name="connsiteY5-182" fmla="*/ 45479 h 1392201"/>
                <a:gd name="connsiteX6-183" fmla="*/ 2265809 w 2388272"/>
                <a:gd name="connsiteY6-184" fmla="*/ 0 h 1392201"/>
                <a:gd name="connsiteX0-185" fmla="*/ 2265809 w 2388272"/>
                <a:gd name="connsiteY0-186" fmla="*/ 0 h 1392201"/>
                <a:gd name="connsiteX1-187" fmla="*/ 0 w 2388272"/>
                <a:gd name="connsiteY1-188" fmla="*/ 1351490 h 1392201"/>
                <a:gd name="connsiteX2-189" fmla="*/ 0 w 2388272"/>
                <a:gd name="connsiteY2-190" fmla="*/ 1392201 h 1392201"/>
                <a:gd name="connsiteX3-191" fmla="*/ 136910 w 2388272"/>
                <a:gd name="connsiteY3-192" fmla="*/ 1392201 h 1392201"/>
                <a:gd name="connsiteX4-193" fmla="*/ 111634 w 2388272"/>
                <a:gd name="connsiteY4-194" fmla="*/ 1390999 h 1392201"/>
                <a:gd name="connsiteX5-195" fmla="*/ 2388272 w 2388272"/>
                <a:gd name="connsiteY5-196" fmla="*/ 45479 h 1392201"/>
                <a:gd name="connsiteX6-197" fmla="*/ 2265809 w 2388272"/>
                <a:gd name="connsiteY6-198" fmla="*/ 0 h 1392201"/>
                <a:gd name="connsiteX0-199" fmla="*/ 2265809 w 2388272"/>
                <a:gd name="connsiteY0-200" fmla="*/ 0 h 1392201"/>
                <a:gd name="connsiteX1-201" fmla="*/ 6033 w 2388272"/>
                <a:gd name="connsiteY1-202" fmla="*/ 1387646 h 1392201"/>
                <a:gd name="connsiteX2-203" fmla="*/ 0 w 2388272"/>
                <a:gd name="connsiteY2-204" fmla="*/ 1392201 h 1392201"/>
                <a:gd name="connsiteX3-205" fmla="*/ 136910 w 2388272"/>
                <a:gd name="connsiteY3-206" fmla="*/ 1392201 h 1392201"/>
                <a:gd name="connsiteX4-207" fmla="*/ 111634 w 2388272"/>
                <a:gd name="connsiteY4-208" fmla="*/ 1390999 h 1392201"/>
                <a:gd name="connsiteX5-209" fmla="*/ 2388272 w 2388272"/>
                <a:gd name="connsiteY5-210" fmla="*/ 45479 h 1392201"/>
                <a:gd name="connsiteX6-211" fmla="*/ 2265809 w 2388272"/>
                <a:gd name="connsiteY6-212" fmla="*/ 0 h 1392201"/>
                <a:gd name="connsiteX0-213" fmla="*/ 2265809 w 2393709"/>
                <a:gd name="connsiteY0-214" fmla="*/ 0 h 1392201"/>
                <a:gd name="connsiteX1-215" fmla="*/ 6033 w 2393709"/>
                <a:gd name="connsiteY1-216" fmla="*/ 1387646 h 1392201"/>
                <a:gd name="connsiteX2-217" fmla="*/ 0 w 2393709"/>
                <a:gd name="connsiteY2-218" fmla="*/ 1392201 h 1392201"/>
                <a:gd name="connsiteX3-219" fmla="*/ 136910 w 2393709"/>
                <a:gd name="connsiteY3-220" fmla="*/ 1392201 h 1392201"/>
                <a:gd name="connsiteX4-221" fmla="*/ 111634 w 2393709"/>
                <a:gd name="connsiteY4-222" fmla="*/ 1390999 h 1392201"/>
                <a:gd name="connsiteX5-223" fmla="*/ 2393709 w 2393709"/>
                <a:gd name="connsiteY5-224" fmla="*/ 51859 h 1392201"/>
                <a:gd name="connsiteX6-225" fmla="*/ 2265809 w 2393709"/>
                <a:gd name="connsiteY6-226" fmla="*/ 0 h 1392201"/>
                <a:gd name="connsiteX0-227" fmla="*/ 2296763 w 2393709"/>
                <a:gd name="connsiteY0-228" fmla="*/ 0 h 1407567"/>
                <a:gd name="connsiteX1-229" fmla="*/ 6033 w 2393709"/>
                <a:gd name="connsiteY1-230" fmla="*/ 1403012 h 1407567"/>
                <a:gd name="connsiteX2-231" fmla="*/ 0 w 2393709"/>
                <a:gd name="connsiteY2-232" fmla="*/ 1407567 h 1407567"/>
                <a:gd name="connsiteX3-233" fmla="*/ 136910 w 2393709"/>
                <a:gd name="connsiteY3-234" fmla="*/ 1407567 h 1407567"/>
                <a:gd name="connsiteX4-235" fmla="*/ 111634 w 2393709"/>
                <a:gd name="connsiteY4-236" fmla="*/ 1406365 h 1407567"/>
                <a:gd name="connsiteX5-237" fmla="*/ 2393709 w 2393709"/>
                <a:gd name="connsiteY5-238" fmla="*/ 67225 h 1407567"/>
                <a:gd name="connsiteX6-239" fmla="*/ 2296763 w 2393709"/>
                <a:gd name="connsiteY6-240" fmla="*/ 0 h 1407567"/>
                <a:gd name="connsiteX0-241" fmla="*/ 2296763 w 2393709"/>
                <a:gd name="connsiteY0-242" fmla="*/ 0 h 1407567"/>
                <a:gd name="connsiteX1-243" fmla="*/ 6033 w 2393709"/>
                <a:gd name="connsiteY1-244" fmla="*/ 1403012 h 1407567"/>
                <a:gd name="connsiteX2-245" fmla="*/ 0 w 2393709"/>
                <a:gd name="connsiteY2-246" fmla="*/ 1407567 h 1407567"/>
                <a:gd name="connsiteX3-247" fmla="*/ 136910 w 2393709"/>
                <a:gd name="connsiteY3-248" fmla="*/ 1407567 h 1407567"/>
                <a:gd name="connsiteX4-249" fmla="*/ 111634 w 2393709"/>
                <a:gd name="connsiteY4-250" fmla="*/ 1406365 h 1407567"/>
                <a:gd name="connsiteX5-251" fmla="*/ 2393709 w 2393709"/>
                <a:gd name="connsiteY5-252" fmla="*/ 67225 h 1407567"/>
                <a:gd name="connsiteX6-253" fmla="*/ 2296763 w 2393709"/>
                <a:gd name="connsiteY6-254" fmla="*/ 0 h 1407567"/>
                <a:gd name="connsiteX0-255" fmla="*/ 2296763 w 2393709"/>
                <a:gd name="connsiteY0-256" fmla="*/ 0 h 1407567"/>
                <a:gd name="connsiteX1-257" fmla="*/ 6033 w 2393709"/>
                <a:gd name="connsiteY1-258" fmla="*/ 1403012 h 1407567"/>
                <a:gd name="connsiteX2-259" fmla="*/ 0 w 2393709"/>
                <a:gd name="connsiteY2-260" fmla="*/ 1407567 h 1407567"/>
                <a:gd name="connsiteX3-261" fmla="*/ 136910 w 2393709"/>
                <a:gd name="connsiteY3-262" fmla="*/ 1407567 h 1407567"/>
                <a:gd name="connsiteX4-263" fmla="*/ 111634 w 2393709"/>
                <a:gd name="connsiteY4-264" fmla="*/ 1406365 h 1407567"/>
                <a:gd name="connsiteX5-265" fmla="*/ 2393709 w 2393709"/>
                <a:gd name="connsiteY5-266" fmla="*/ 67225 h 1407567"/>
                <a:gd name="connsiteX6-267" fmla="*/ 2296763 w 2393709"/>
                <a:gd name="connsiteY6-268" fmla="*/ 0 h 1407567"/>
                <a:gd name="connsiteX0-269" fmla="*/ 2296763 w 2406255"/>
                <a:gd name="connsiteY0-270" fmla="*/ 0 h 1407567"/>
                <a:gd name="connsiteX1-271" fmla="*/ 6033 w 2406255"/>
                <a:gd name="connsiteY1-272" fmla="*/ 1403012 h 1407567"/>
                <a:gd name="connsiteX2-273" fmla="*/ 0 w 2406255"/>
                <a:gd name="connsiteY2-274" fmla="*/ 1407567 h 1407567"/>
                <a:gd name="connsiteX3-275" fmla="*/ 136910 w 2406255"/>
                <a:gd name="connsiteY3-276" fmla="*/ 1407567 h 1407567"/>
                <a:gd name="connsiteX4-277" fmla="*/ 111634 w 2406255"/>
                <a:gd name="connsiteY4-278" fmla="*/ 1406365 h 1407567"/>
                <a:gd name="connsiteX5-279" fmla="*/ 2406256 w 2406255"/>
                <a:gd name="connsiteY5-280" fmla="*/ 66444 h 1407567"/>
                <a:gd name="connsiteX6-281" fmla="*/ 2296763 w 2406255"/>
                <a:gd name="connsiteY6-282" fmla="*/ 0 h 1407567"/>
                <a:gd name="connsiteX0-283" fmla="*/ 2296763 w 2406256"/>
                <a:gd name="connsiteY0-284" fmla="*/ 0 h 1407567"/>
                <a:gd name="connsiteX1-285" fmla="*/ 6033 w 2406256"/>
                <a:gd name="connsiteY1-286" fmla="*/ 1403012 h 1407567"/>
                <a:gd name="connsiteX2-287" fmla="*/ 0 w 2406256"/>
                <a:gd name="connsiteY2-288" fmla="*/ 1407567 h 1407567"/>
                <a:gd name="connsiteX3-289" fmla="*/ 136910 w 2406256"/>
                <a:gd name="connsiteY3-290" fmla="*/ 1407567 h 1407567"/>
                <a:gd name="connsiteX4-291" fmla="*/ 111634 w 2406256"/>
                <a:gd name="connsiteY4-292" fmla="*/ 1406365 h 1407567"/>
                <a:gd name="connsiteX5-293" fmla="*/ 2406256 w 2406256"/>
                <a:gd name="connsiteY5-294" fmla="*/ 66444 h 1407567"/>
                <a:gd name="connsiteX6-295" fmla="*/ 2296763 w 2406256"/>
                <a:gd name="connsiteY6-296" fmla="*/ 0 h 1407567"/>
                <a:gd name="connsiteX0-297" fmla="*/ 2296763 w 2406256"/>
                <a:gd name="connsiteY0-298" fmla="*/ 0 h 1407567"/>
                <a:gd name="connsiteX1-299" fmla="*/ 6033 w 2406256"/>
                <a:gd name="connsiteY1-300" fmla="*/ 1403012 h 1407567"/>
                <a:gd name="connsiteX2-301" fmla="*/ 0 w 2406256"/>
                <a:gd name="connsiteY2-302" fmla="*/ 1407567 h 1407567"/>
                <a:gd name="connsiteX3-303" fmla="*/ 136910 w 2406256"/>
                <a:gd name="connsiteY3-304" fmla="*/ 1407567 h 1407567"/>
                <a:gd name="connsiteX4-305" fmla="*/ 111634 w 2406256"/>
                <a:gd name="connsiteY4-306" fmla="*/ 1406365 h 1407567"/>
                <a:gd name="connsiteX5-307" fmla="*/ 2406256 w 2406256"/>
                <a:gd name="connsiteY5-308" fmla="*/ 66444 h 1407567"/>
                <a:gd name="connsiteX6-309" fmla="*/ 2296763 w 2406256"/>
                <a:gd name="connsiteY6-310" fmla="*/ 0 h 1407567"/>
                <a:gd name="connsiteX0-311" fmla="*/ 2296763 w 2406256"/>
                <a:gd name="connsiteY0-312" fmla="*/ 0 h 1407567"/>
                <a:gd name="connsiteX1-313" fmla="*/ 6033 w 2406256"/>
                <a:gd name="connsiteY1-314" fmla="*/ 1403012 h 1407567"/>
                <a:gd name="connsiteX2-315" fmla="*/ 0 w 2406256"/>
                <a:gd name="connsiteY2-316" fmla="*/ 1407567 h 1407567"/>
                <a:gd name="connsiteX3-317" fmla="*/ 136910 w 2406256"/>
                <a:gd name="connsiteY3-318" fmla="*/ 1407567 h 1407567"/>
                <a:gd name="connsiteX4-319" fmla="*/ 111634 w 2406256"/>
                <a:gd name="connsiteY4-320" fmla="*/ 1406365 h 1407567"/>
                <a:gd name="connsiteX5-321" fmla="*/ 2406256 w 2406256"/>
                <a:gd name="connsiteY5-322" fmla="*/ 66444 h 1407567"/>
                <a:gd name="connsiteX6-323" fmla="*/ 2296763 w 2406256"/>
                <a:gd name="connsiteY6-324" fmla="*/ 0 h 1407567"/>
                <a:gd name="connsiteX0-325" fmla="*/ 2290730 w 2400223"/>
                <a:gd name="connsiteY0-326" fmla="*/ 0 h 1407567"/>
                <a:gd name="connsiteX1-327" fmla="*/ 0 w 2400223"/>
                <a:gd name="connsiteY1-328" fmla="*/ 1403012 h 1407567"/>
                <a:gd name="connsiteX2-329" fmla="*/ 130877 w 2400223"/>
                <a:gd name="connsiteY2-330" fmla="*/ 1407567 h 1407567"/>
                <a:gd name="connsiteX3-331" fmla="*/ 105601 w 2400223"/>
                <a:gd name="connsiteY3-332" fmla="*/ 1406365 h 1407567"/>
                <a:gd name="connsiteX4-333" fmla="*/ 2400223 w 2400223"/>
                <a:gd name="connsiteY4-334" fmla="*/ 66444 h 1407567"/>
                <a:gd name="connsiteX5-335" fmla="*/ 2290730 w 2400223"/>
                <a:gd name="connsiteY5-336" fmla="*/ 0 h 1407567"/>
                <a:gd name="connsiteX0-337" fmla="*/ 2292250 w 2401743"/>
                <a:gd name="connsiteY0-338" fmla="*/ 0 h 1416772"/>
                <a:gd name="connsiteX1-339" fmla="*/ 0 w 2401743"/>
                <a:gd name="connsiteY1-340" fmla="*/ 1415804 h 1416772"/>
                <a:gd name="connsiteX2-341" fmla="*/ 132397 w 2401743"/>
                <a:gd name="connsiteY2-342" fmla="*/ 1407567 h 1416772"/>
                <a:gd name="connsiteX3-343" fmla="*/ 107121 w 2401743"/>
                <a:gd name="connsiteY3-344" fmla="*/ 1406365 h 1416772"/>
                <a:gd name="connsiteX4-345" fmla="*/ 2401743 w 2401743"/>
                <a:gd name="connsiteY4-346" fmla="*/ 66444 h 1416772"/>
                <a:gd name="connsiteX5-347" fmla="*/ 2292250 w 2401743"/>
                <a:gd name="connsiteY5-348" fmla="*/ 0 h 14167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401743" h="1416772">
                  <a:moveTo>
                    <a:pt x="2292250" y="0"/>
                  </a:moveTo>
                  <a:cubicBezTo>
                    <a:pt x="1901088" y="754362"/>
                    <a:pt x="981480" y="1446250"/>
                    <a:pt x="0" y="1415804"/>
                  </a:cubicBezTo>
                  <a:lnTo>
                    <a:pt x="132397" y="1407567"/>
                  </a:lnTo>
                  <a:cubicBezTo>
                    <a:pt x="123957" y="1407567"/>
                    <a:pt x="115529" y="1407525"/>
                    <a:pt x="107121" y="1406365"/>
                  </a:cubicBezTo>
                  <a:cubicBezTo>
                    <a:pt x="1089839" y="1418264"/>
                    <a:pt x="1924786" y="896574"/>
                    <a:pt x="2401743" y="66444"/>
                  </a:cubicBezTo>
                  <a:cubicBezTo>
                    <a:pt x="2237817" y="-36307"/>
                    <a:pt x="2433387" y="87740"/>
                    <a:pt x="2292250" y="0"/>
                  </a:cubicBezTo>
                  <a:close/>
                </a:path>
              </a:pathLst>
            </a:custGeom>
            <a:gradFill flip="none" rotWithShape="1">
              <a:gsLst>
                <a:gs pos="0">
                  <a:sysClr val="window" lastClr="FFFFFF">
                    <a:alpha val="0"/>
                  </a:sysClr>
                </a:gs>
                <a:gs pos="50800">
                  <a:srgbClr val="FFFFFF">
                    <a:alpha val="0"/>
                  </a:srgbClr>
                </a:gs>
                <a:gs pos="100000">
                  <a:sysClr val="window" lastClr="FFFFFF">
                    <a:alpha val="6000"/>
                  </a:sysClr>
                </a:gs>
              </a:gsLst>
              <a:lin ang="0" scaled="1"/>
              <a:tileRect/>
            </a:gradFill>
            <a:ln w="9525" cap="flat" cmpd="sng" algn="ctr">
              <a:gradFill>
                <a:gsLst>
                  <a:gs pos="51000">
                    <a:srgbClr val="FFFFFF">
                      <a:alpha val="0"/>
                    </a:srgbClr>
                  </a:gs>
                  <a:gs pos="25000">
                    <a:sysClr val="window" lastClr="FFFFFF">
                      <a:alpha val="0"/>
                    </a:sysClr>
                  </a:gs>
                  <a:gs pos="32000">
                    <a:sysClr val="window" lastClr="FFFFFF"/>
                  </a:gs>
                  <a:gs pos="48000">
                    <a:srgbClr val="FFFFFF">
                      <a:alpha val="0"/>
                    </a:srgbClr>
                  </a:gs>
                  <a:gs pos="37000">
                    <a:sysClr val="window" lastClr="FFFFFF">
                      <a:alpha val="0"/>
                    </a:sysClr>
                  </a:gs>
                  <a:gs pos="77492">
                    <a:srgbClr val="FFFFFF">
                      <a:alpha val="0"/>
                    </a:srgbClr>
                  </a:gs>
                  <a:gs pos="70000">
                    <a:srgbClr val="FFFFFF"/>
                  </a:gs>
                  <a:gs pos="60000">
                    <a:sysClr val="window" lastClr="FFFFFF"/>
                  </a:gs>
                  <a:gs pos="99000">
                    <a:sysClr val="window" lastClr="FFFFFF">
                      <a:alpha val="0"/>
                    </a:sysClr>
                  </a:gs>
                </a:gsLst>
                <a:lin ang="48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grpSp>
      <p:grpSp>
        <p:nvGrpSpPr>
          <p:cNvPr id="4" name="组合 3"/>
          <p:cNvGrpSpPr/>
          <p:nvPr/>
        </p:nvGrpSpPr>
        <p:grpSpPr>
          <a:xfrm>
            <a:off x="894046" y="1203598"/>
            <a:ext cx="4392488" cy="684586"/>
            <a:chOff x="755576" y="1625404"/>
            <a:chExt cx="4392488" cy="684586"/>
          </a:xfrm>
        </p:grpSpPr>
        <p:grpSp>
          <p:nvGrpSpPr>
            <p:cNvPr id="26" name="组合 169"/>
            <p:cNvGrpSpPr/>
            <p:nvPr/>
          </p:nvGrpSpPr>
          <p:grpSpPr>
            <a:xfrm>
              <a:off x="899592" y="1805529"/>
              <a:ext cx="257270" cy="379779"/>
              <a:chOff x="9324241" y="442539"/>
              <a:chExt cx="300038" cy="442913"/>
            </a:xfrm>
            <a:solidFill>
              <a:srgbClr val="1688C8"/>
            </a:solidFill>
          </p:grpSpPr>
          <p:sp>
            <p:nvSpPr>
              <p:cNvPr id="29" name="Freeform 11"/>
              <p:cNvSpPr/>
              <p:nvPr/>
            </p:nvSpPr>
            <p:spPr bwMode="auto">
              <a:xfrm>
                <a:off x="9411554" y="837827"/>
                <a:ext cx="130175" cy="47625"/>
              </a:xfrm>
              <a:custGeom>
                <a:avLst/>
                <a:gdLst>
                  <a:gd name="T0" fmla="*/ 31 w 35"/>
                  <a:gd name="T1" fmla="*/ 0 h 13"/>
                  <a:gd name="T2" fmla="*/ 4 w 35"/>
                  <a:gd name="T3" fmla="*/ 0 h 13"/>
                  <a:gd name="T4" fmla="*/ 0 w 35"/>
                  <a:gd name="T5" fmla="*/ 3 h 13"/>
                  <a:gd name="T6" fmla="*/ 4 w 35"/>
                  <a:gd name="T7" fmla="*/ 7 h 13"/>
                  <a:gd name="T8" fmla="*/ 10 w 35"/>
                  <a:gd name="T9" fmla="*/ 7 h 13"/>
                  <a:gd name="T10" fmla="*/ 9 w 35"/>
                  <a:gd name="T11" fmla="*/ 8 h 13"/>
                  <a:gd name="T12" fmla="*/ 17 w 35"/>
                  <a:gd name="T13" fmla="*/ 13 h 13"/>
                  <a:gd name="T14" fmla="*/ 25 w 35"/>
                  <a:gd name="T15" fmla="*/ 8 h 13"/>
                  <a:gd name="T16" fmla="*/ 25 w 35"/>
                  <a:gd name="T17" fmla="*/ 7 h 13"/>
                  <a:gd name="T18" fmla="*/ 31 w 35"/>
                  <a:gd name="T19" fmla="*/ 7 h 13"/>
                  <a:gd name="T20" fmla="*/ 35 w 35"/>
                  <a:gd name="T21" fmla="*/ 3 h 13"/>
                  <a:gd name="T22" fmla="*/ 31 w 35"/>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3">
                    <a:moveTo>
                      <a:pt x="31" y="0"/>
                    </a:moveTo>
                    <a:cubicBezTo>
                      <a:pt x="4" y="0"/>
                      <a:pt x="4" y="0"/>
                      <a:pt x="4" y="0"/>
                    </a:cubicBezTo>
                    <a:cubicBezTo>
                      <a:pt x="2" y="0"/>
                      <a:pt x="0" y="1"/>
                      <a:pt x="0" y="3"/>
                    </a:cubicBezTo>
                    <a:cubicBezTo>
                      <a:pt x="0" y="6"/>
                      <a:pt x="2" y="7"/>
                      <a:pt x="4" y="7"/>
                    </a:cubicBezTo>
                    <a:cubicBezTo>
                      <a:pt x="10" y="7"/>
                      <a:pt x="10" y="7"/>
                      <a:pt x="10" y="7"/>
                    </a:cubicBezTo>
                    <a:cubicBezTo>
                      <a:pt x="10" y="7"/>
                      <a:pt x="9" y="8"/>
                      <a:pt x="9" y="8"/>
                    </a:cubicBezTo>
                    <a:cubicBezTo>
                      <a:pt x="9" y="11"/>
                      <a:pt x="13" y="13"/>
                      <a:pt x="17" y="13"/>
                    </a:cubicBezTo>
                    <a:cubicBezTo>
                      <a:pt x="22" y="13"/>
                      <a:pt x="25" y="11"/>
                      <a:pt x="25" y="8"/>
                    </a:cubicBezTo>
                    <a:cubicBezTo>
                      <a:pt x="25" y="8"/>
                      <a:pt x="25" y="7"/>
                      <a:pt x="25" y="7"/>
                    </a:cubicBezTo>
                    <a:cubicBezTo>
                      <a:pt x="31" y="7"/>
                      <a:pt x="31" y="7"/>
                      <a:pt x="31" y="7"/>
                    </a:cubicBezTo>
                    <a:cubicBezTo>
                      <a:pt x="33" y="7"/>
                      <a:pt x="35" y="6"/>
                      <a:pt x="35" y="3"/>
                    </a:cubicBezTo>
                    <a:cubicBezTo>
                      <a:pt x="35" y="1"/>
                      <a:pt x="33"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30" name="Freeform 12"/>
              <p:cNvSpPr/>
              <p:nvPr/>
            </p:nvSpPr>
            <p:spPr bwMode="auto">
              <a:xfrm>
                <a:off x="9411554" y="807664"/>
                <a:ext cx="130175" cy="17463"/>
              </a:xfrm>
              <a:custGeom>
                <a:avLst/>
                <a:gdLst>
                  <a:gd name="T0" fmla="*/ 2 w 35"/>
                  <a:gd name="T1" fmla="*/ 5 h 5"/>
                  <a:gd name="T2" fmla="*/ 32 w 35"/>
                  <a:gd name="T3" fmla="*/ 5 h 5"/>
                  <a:gd name="T4" fmla="*/ 35 w 35"/>
                  <a:gd name="T5" fmla="*/ 2 h 5"/>
                  <a:gd name="T6" fmla="*/ 32 w 35"/>
                  <a:gd name="T7" fmla="*/ 0 h 5"/>
                  <a:gd name="T8" fmla="*/ 2 w 35"/>
                  <a:gd name="T9" fmla="*/ 0 h 5"/>
                  <a:gd name="T10" fmla="*/ 0 w 35"/>
                  <a:gd name="T11" fmla="*/ 2 h 5"/>
                  <a:gd name="T12" fmla="*/ 2 w 35"/>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35" h="5">
                    <a:moveTo>
                      <a:pt x="2" y="5"/>
                    </a:moveTo>
                    <a:cubicBezTo>
                      <a:pt x="32" y="5"/>
                      <a:pt x="32" y="5"/>
                      <a:pt x="32" y="5"/>
                    </a:cubicBezTo>
                    <a:cubicBezTo>
                      <a:pt x="34" y="5"/>
                      <a:pt x="35" y="4"/>
                      <a:pt x="35" y="2"/>
                    </a:cubicBezTo>
                    <a:cubicBezTo>
                      <a:pt x="35" y="1"/>
                      <a:pt x="34" y="0"/>
                      <a:pt x="32" y="0"/>
                    </a:cubicBezTo>
                    <a:cubicBezTo>
                      <a:pt x="2" y="0"/>
                      <a:pt x="2" y="0"/>
                      <a:pt x="2" y="0"/>
                    </a:cubicBezTo>
                    <a:cubicBezTo>
                      <a:pt x="1" y="0"/>
                      <a:pt x="0" y="1"/>
                      <a:pt x="0" y="2"/>
                    </a:cubicBezTo>
                    <a:cubicBezTo>
                      <a:pt x="0" y="4"/>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31" name="Freeform 13"/>
              <p:cNvSpPr/>
              <p:nvPr/>
            </p:nvSpPr>
            <p:spPr bwMode="auto">
              <a:xfrm>
                <a:off x="9359166" y="537789"/>
                <a:ext cx="234950" cy="254000"/>
              </a:xfrm>
              <a:custGeom>
                <a:avLst/>
                <a:gdLst>
                  <a:gd name="T0" fmla="*/ 31 w 63"/>
                  <a:gd name="T1" fmla="*/ 0 h 68"/>
                  <a:gd name="T2" fmla="*/ 0 w 63"/>
                  <a:gd name="T3" fmla="*/ 31 h 68"/>
                  <a:gd name="T4" fmla="*/ 14 w 63"/>
                  <a:gd name="T5" fmla="*/ 68 h 68"/>
                  <a:gd name="T6" fmla="*/ 28 w 63"/>
                  <a:gd name="T7" fmla="*/ 68 h 68"/>
                  <a:gd name="T8" fmla="*/ 28 w 63"/>
                  <a:gd name="T9" fmla="*/ 37 h 68"/>
                  <a:gd name="T10" fmla="*/ 19 w 63"/>
                  <a:gd name="T11" fmla="*/ 47 h 68"/>
                  <a:gd name="T12" fmla="*/ 19 w 63"/>
                  <a:gd name="T13" fmla="*/ 35 h 68"/>
                  <a:gd name="T14" fmla="*/ 32 w 63"/>
                  <a:gd name="T15" fmla="*/ 22 h 68"/>
                  <a:gd name="T16" fmla="*/ 46 w 63"/>
                  <a:gd name="T17" fmla="*/ 35 h 68"/>
                  <a:gd name="T18" fmla="*/ 46 w 63"/>
                  <a:gd name="T19" fmla="*/ 47 h 68"/>
                  <a:gd name="T20" fmla="*/ 36 w 63"/>
                  <a:gd name="T21" fmla="*/ 37 h 68"/>
                  <a:gd name="T22" fmla="*/ 36 w 63"/>
                  <a:gd name="T23" fmla="*/ 68 h 68"/>
                  <a:gd name="T24" fmla="*/ 50 w 63"/>
                  <a:gd name="T25" fmla="*/ 68 h 68"/>
                  <a:gd name="T26" fmla="*/ 63 w 63"/>
                  <a:gd name="T27" fmla="*/ 31 h 68"/>
                  <a:gd name="T28" fmla="*/ 31 w 63"/>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68">
                    <a:moveTo>
                      <a:pt x="31" y="0"/>
                    </a:moveTo>
                    <a:cubicBezTo>
                      <a:pt x="14" y="0"/>
                      <a:pt x="0" y="13"/>
                      <a:pt x="0" y="31"/>
                    </a:cubicBezTo>
                    <a:cubicBezTo>
                      <a:pt x="0" y="45"/>
                      <a:pt x="14" y="54"/>
                      <a:pt x="14" y="68"/>
                    </a:cubicBezTo>
                    <a:cubicBezTo>
                      <a:pt x="28" y="68"/>
                      <a:pt x="28" y="68"/>
                      <a:pt x="28" y="68"/>
                    </a:cubicBezTo>
                    <a:cubicBezTo>
                      <a:pt x="28" y="37"/>
                      <a:pt x="28" y="37"/>
                      <a:pt x="28" y="37"/>
                    </a:cubicBezTo>
                    <a:cubicBezTo>
                      <a:pt x="19" y="47"/>
                      <a:pt x="19" y="47"/>
                      <a:pt x="19" y="47"/>
                    </a:cubicBezTo>
                    <a:cubicBezTo>
                      <a:pt x="19" y="35"/>
                      <a:pt x="19" y="35"/>
                      <a:pt x="19" y="35"/>
                    </a:cubicBezTo>
                    <a:cubicBezTo>
                      <a:pt x="32" y="22"/>
                      <a:pt x="32" y="22"/>
                      <a:pt x="32" y="22"/>
                    </a:cubicBezTo>
                    <a:cubicBezTo>
                      <a:pt x="46" y="35"/>
                      <a:pt x="46" y="35"/>
                      <a:pt x="46" y="35"/>
                    </a:cubicBezTo>
                    <a:cubicBezTo>
                      <a:pt x="46" y="47"/>
                      <a:pt x="46" y="47"/>
                      <a:pt x="46" y="47"/>
                    </a:cubicBezTo>
                    <a:cubicBezTo>
                      <a:pt x="36" y="37"/>
                      <a:pt x="36" y="37"/>
                      <a:pt x="36" y="37"/>
                    </a:cubicBezTo>
                    <a:cubicBezTo>
                      <a:pt x="36" y="68"/>
                      <a:pt x="36" y="68"/>
                      <a:pt x="36" y="68"/>
                    </a:cubicBezTo>
                    <a:cubicBezTo>
                      <a:pt x="50" y="68"/>
                      <a:pt x="50" y="68"/>
                      <a:pt x="50" y="68"/>
                    </a:cubicBezTo>
                    <a:cubicBezTo>
                      <a:pt x="50" y="53"/>
                      <a:pt x="63" y="45"/>
                      <a:pt x="63" y="31"/>
                    </a:cubicBezTo>
                    <a:cubicBezTo>
                      <a:pt x="63" y="13"/>
                      <a:pt x="49"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32" name="Freeform 14"/>
              <p:cNvSpPr/>
              <p:nvPr/>
            </p:nvSpPr>
            <p:spPr bwMode="auto">
              <a:xfrm>
                <a:off x="9324241" y="488577"/>
                <a:ext cx="71438" cy="66675"/>
              </a:xfrm>
              <a:custGeom>
                <a:avLst/>
                <a:gdLst>
                  <a:gd name="T0" fmla="*/ 15 w 19"/>
                  <a:gd name="T1" fmla="*/ 18 h 18"/>
                  <a:gd name="T2" fmla="*/ 12 w 19"/>
                  <a:gd name="T3" fmla="*/ 17 h 18"/>
                  <a:gd name="T4" fmla="*/ 2 w 19"/>
                  <a:gd name="T5" fmla="*/ 7 h 18"/>
                  <a:gd name="T6" fmla="*/ 2 w 19"/>
                  <a:gd name="T7" fmla="*/ 1 h 18"/>
                  <a:gd name="T8" fmla="*/ 8 w 19"/>
                  <a:gd name="T9" fmla="*/ 1 h 18"/>
                  <a:gd name="T10" fmla="*/ 18 w 19"/>
                  <a:gd name="T11" fmla="*/ 11 h 18"/>
                  <a:gd name="T12" fmla="*/ 18 w 19"/>
                  <a:gd name="T13" fmla="*/ 17 h 18"/>
                  <a:gd name="T14" fmla="*/ 15 w 19"/>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
                    <a:moveTo>
                      <a:pt x="15" y="18"/>
                    </a:moveTo>
                    <a:cubicBezTo>
                      <a:pt x="14" y="18"/>
                      <a:pt x="13" y="17"/>
                      <a:pt x="12" y="17"/>
                    </a:cubicBezTo>
                    <a:cubicBezTo>
                      <a:pt x="2" y="7"/>
                      <a:pt x="2" y="7"/>
                      <a:pt x="2" y="7"/>
                    </a:cubicBezTo>
                    <a:cubicBezTo>
                      <a:pt x="0" y="5"/>
                      <a:pt x="0" y="3"/>
                      <a:pt x="2" y="1"/>
                    </a:cubicBezTo>
                    <a:cubicBezTo>
                      <a:pt x="4" y="0"/>
                      <a:pt x="6" y="0"/>
                      <a:pt x="8" y="1"/>
                    </a:cubicBezTo>
                    <a:cubicBezTo>
                      <a:pt x="18" y="11"/>
                      <a:pt x="18" y="11"/>
                      <a:pt x="18" y="11"/>
                    </a:cubicBezTo>
                    <a:cubicBezTo>
                      <a:pt x="19" y="13"/>
                      <a:pt x="19" y="15"/>
                      <a:pt x="18" y="17"/>
                    </a:cubicBezTo>
                    <a:cubicBezTo>
                      <a:pt x="17" y="17"/>
                      <a:pt x="16" y="18"/>
                      <a:pt x="1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33" name="Freeform 15"/>
              <p:cNvSpPr/>
              <p:nvPr/>
            </p:nvSpPr>
            <p:spPr bwMode="auto">
              <a:xfrm>
                <a:off x="9557604" y="488577"/>
                <a:ext cx="66675" cy="66675"/>
              </a:xfrm>
              <a:custGeom>
                <a:avLst/>
                <a:gdLst>
                  <a:gd name="T0" fmla="*/ 4 w 18"/>
                  <a:gd name="T1" fmla="*/ 18 h 18"/>
                  <a:gd name="T2" fmla="*/ 1 w 18"/>
                  <a:gd name="T3" fmla="*/ 17 h 18"/>
                  <a:gd name="T4" fmla="*/ 1 w 18"/>
                  <a:gd name="T5" fmla="*/ 11 h 18"/>
                  <a:gd name="T6" fmla="*/ 11 w 18"/>
                  <a:gd name="T7" fmla="*/ 1 h 18"/>
                  <a:gd name="T8" fmla="*/ 17 w 18"/>
                  <a:gd name="T9" fmla="*/ 1 h 18"/>
                  <a:gd name="T10" fmla="*/ 17 w 18"/>
                  <a:gd name="T11" fmla="*/ 7 h 18"/>
                  <a:gd name="T12" fmla="*/ 7 w 18"/>
                  <a:gd name="T13" fmla="*/ 17 h 18"/>
                  <a:gd name="T14" fmla="*/ 4 w 18"/>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4" y="18"/>
                    </a:moveTo>
                    <a:cubicBezTo>
                      <a:pt x="3" y="18"/>
                      <a:pt x="2" y="18"/>
                      <a:pt x="1" y="17"/>
                    </a:cubicBezTo>
                    <a:cubicBezTo>
                      <a:pt x="0" y="15"/>
                      <a:pt x="0" y="13"/>
                      <a:pt x="1" y="11"/>
                    </a:cubicBezTo>
                    <a:cubicBezTo>
                      <a:pt x="11" y="1"/>
                      <a:pt x="11" y="1"/>
                      <a:pt x="11" y="1"/>
                    </a:cubicBezTo>
                    <a:cubicBezTo>
                      <a:pt x="13" y="0"/>
                      <a:pt x="15" y="0"/>
                      <a:pt x="17" y="1"/>
                    </a:cubicBezTo>
                    <a:cubicBezTo>
                      <a:pt x="18" y="3"/>
                      <a:pt x="18" y="6"/>
                      <a:pt x="17" y="7"/>
                    </a:cubicBezTo>
                    <a:cubicBezTo>
                      <a:pt x="7" y="17"/>
                      <a:pt x="7" y="17"/>
                      <a:pt x="7" y="17"/>
                    </a:cubicBezTo>
                    <a:cubicBezTo>
                      <a:pt x="6" y="18"/>
                      <a:pt x="5" y="18"/>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34" name="Freeform 16"/>
              <p:cNvSpPr/>
              <p:nvPr/>
            </p:nvSpPr>
            <p:spPr bwMode="auto">
              <a:xfrm>
                <a:off x="9459179" y="442539"/>
                <a:ext cx="30163" cy="79375"/>
              </a:xfrm>
              <a:custGeom>
                <a:avLst/>
                <a:gdLst>
                  <a:gd name="T0" fmla="*/ 4 w 8"/>
                  <a:gd name="T1" fmla="*/ 21 h 21"/>
                  <a:gd name="T2" fmla="*/ 0 w 8"/>
                  <a:gd name="T3" fmla="*/ 17 h 21"/>
                  <a:gd name="T4" fmla="*/ 0 w 8"/>
                  <a:gd name="T5" fmla="*/ 4 h 21"/>
                  <a:gd name="T6" fmla="*/ 4 w 8"/>
                  <a:gd name="T7" fmla="*/ 0 h 21"/>
                  <a:gd name="T8" fmla="*/ 8 w 8"/>
                  <a:gd name="T9" fmla="*/ 4 h 21"/>
                  <a:gd name="T10" fmla="*/ 8 w 8"/>
                  <a:gd name="T11" fmla="*/ 17 h 21"/>
                  <a:gd name="T12" fmla="*/ 4 w 8"/>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8" h="21">
                    <a:moveTo>
                      <a:pt x="4" y="21"/>
                    </a:moveTo>
                    <a:cubicBezTo>
                      <a:pt x="1" y="21"/>
                      <a:pt x="0" y="19"/>
                      <a:pt x="0" y="17"/>
                    </a:cubicBezTo>
                    <a:cubicBezTo>
                      <a:pt x="0" y="4"/>
                      <a:pt x="0" y="4"/>
                      <a:pt x="0" y="4"/>
                    </a:cubicBezTo>
                    <a:cubicBezTo>
                      <a:pt x="0" y="1"/>
                      <a:pt x="1" y="0"/>
                      <a:pt x="4" y="0"/>
                    </a:cubicBezTo>
                    <a:cubicBezTo>
                      <a:pt x="6" y="0"/>
                      <a:pt x="8" y="1"/>
                      <a:pt x="8" y="4"/>
                    </a:cubicBezTo>
                    <a:cubicBezTo>
                      <a:pt x="8" y="17"/>
                      <a:pt x="8" y="17"/>
                      <a:pt x="8" y="17"/>
                    </a:cubicBezTo>
                    <a:cubicBezTo>
                      <a:pt x="8" y="19"/>
                      <a:pt x="6" y="21"/>
                      <a:pt x="4"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grpSp>
        <p:sp>
          <p:nvSpPr>
            <p:cNvPr id="27" name="TextBox 26"/>
            <p:cNvSpPr txBox="1"/>
            <p:nvPr/>
          </p:nvSpPr>
          <p:spPr>
            <a:xfrm>
              <a:off x="1259632" y="1769420"/>
              <a:ext cx="3825086" cy="461665"/>
            </a:xfrm>
            <a:prstGeom prst="rect">
              <a:avLst/>
            </a:prstGeom>
            <a:noFill/>
          </p:spPr>
          <p:txBody>
            <a:bodyPr wrap="none" rtlCol="0">
              <a:spAutoFit/>
            </a:bodyPr>
            <a:lstStyle/>
            <a:p>
              <a:pPr lvl="0">
                <a:defRPr/>
              </a:pPr>
              <a:r>
                <a:rPr lang="en-US" altLang="zh-CN" sz="2400" b="1" kern="0" dirty="0" smtClean="0">
                  <a:solidFill>
                    <a:srgbClr val="116797"/>
                  </a:solidFill>
                  <a:latin typeface="微软雅黑" panose="020B0503020204020204" pitchFamily="34" charset="-122"/>
                  <a:ea typeface="微软雅黑" panose="020B0503020204020204" pitchFamily="34" charset="-122"/>
                </a:rPr>
                <a:t>1.</a:t>
              </a:r>
              <a:r>
                <a:rPr lang="zh-CN" altLang="en-US" sz="2400" b="1" kern="0" dirty="0" smtClean="0">
                  <a:solidFill>
                    <a:srgbClr val="116797"/>
                  </a:solidFill>
                  <a:latin typeface="微软雅黑" panose="020B0503020204020204" pitchFamily="34" charset="-122"/>
                  <a:ea typeface="微软雅黑" panose="020B0503020204020204" pitchFamily="34" charset="-122"/>
                </a:rPr>
                <a:t>替国家把关、为学校服务</a:t>
              </a:r>
              <a:endParaRPr lang="zh-CN" altLang="en-US" sz="2400" b="1" kern="0" dirty="0" smtClean="0">
                <a:solidFill>
                  <a:srgbClr val="116797"/>
                </a:solidFill>
                <a:latin typeface="微软雅黑" panose="020B0503020204020204" pitchFamily="34" charset="-122"/>
                <a:ea typeface="微软雅黑" panose="020B0503020204020204" pitchFamily="34" charset="-122"/>
              </a:endParaRPr>
            </a:p>
          </p:txBody>
        </p:sp>
        <p:cxnSp>
          <p:nvCxnSpPr>
            <p:cNvPr id="28" name="直接箭头连接符 27"/>
            <p:cNvCxnSpPr/>
            <p:nvPr/>
          </p:nvCxnSpPr>
          <p:spPr>
            <a:xfrm flipV="1">
              <a:off x="1260536" y="1822554"/>
              <a:ext cx="0" cy="345728"/>
            </a:xfrm>
            <a:prstGeom prst="straightConnector1">
              <a:avLst/>
            </a:prstGeom>
            <a:noFill/>
            <a:ln w="12700" cap="flat" cmpd="sng" algn="ctr">
              <a:solidFill>
                <a:sysClr val="windowText" lastClr="000000">
                  <a:lumMod val="50000"/>
                  <a:lumOff val="50000"/>
                </a:sysClr>
              </a:solidFill>
              <a:prstDash val="solid"/>
              <a:tailEnd type="none"/>
            </a:ln>
            <a:effectLst/>
          </p:spPr>
        </p:cxnSp>
        <p:sp>
          <p:nvSpPr>
            <p:cNvPr id="63" name="圆角矩形 62"/>
            <p:cNvSpPr/>
            <p:nvPr/>
          </p:nvSpPr>
          <p:spPr>
            <a:xfrm>
              <a:off x="755576" y="1625404"/>
              <a:ext cx="4392488" cy="684586"/>
            </a:xfrm>
            <a:prstGeom prst="roundRect">
              <a:avLst/>
            </a:prstGeom>
            <a:noFill/>
            <a:ln w="12700" cmpd="dbl">
              <a:solidFill>
                <a:srgbClr val="168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461998" y="2787774"/>
            <a:ext cx="4392488" cy="1593467"/>
            <a:chOff x="323528" y="3209580"/>
            <a:chExt cx="4392488" cy="1593467"/>
          </a:xfrm>
        </p:grpSpPr>
        <p:grpSp>
          <p:nvGrpSpPr>
            <p:cNvPr id="54" name="组合 169"/>
            <p:cNvGrpSpPr/>
            <p:nvPr/>
          </p:nvGrpSpPr>
          <p:grpSpPr>
            <a:xfrm>
              <a:off x="467544" y="3353596"/>
              <a:ext cx="257270" cy="379779"/>
              <a:chOff x="9324241" y="442539"/>
              <a:chExt cx="300038" cy="442913"/>
            </a:xfrm>
            <a:solidFill>
              <a:srgbClr val="1688C8"/>
            </a:solidFill>
          </p:grpSpPr>
          <p:sp>
            <p:nvSpPr>
              <p:cNvPr id="57" name="Freeform 11"/>
              <p:cNvSpPr/>
              <p:nvPr/>
            </p:nvSpPr>
            <p:spPr bwMode="auto">
              <a:xfrm>
                <a:off x="9411554" y="837827"/>
                <a:ext cx="130175" cy="47625"/>
              </a:xfrm>
              <a:custGeom>
                <a:avLst/>
                <a:gdLst>
                  <a:gd name="T0" fmla="*/ 31 w 35"/>
                  <a:gd name="T1" fmla="*/ 0 h 13"/>
                  <a:gd name="T2" fmla="*/ 4 w 35"/>
                  <a:gd name="T3" fmla="*/ 0 h 13"/>
                  <a:gd name="T4" fmla="*/ 0 w 35"/>
                  <a:gd name="T5" fmla="*/ 3 h 13"/>
                  <a:gd name="T6" fmla="*/ 4 w 35"/>
                  <a:gd name="T7" fmla="*/ 7 h 13"/>
                  <a:gd name="T8" fmla="*/ 10 w 35"/>
                  <a:gd name="T9" fmla="*/ 7 h 13"/>
                  <a:gd name="T10" fmla="*/ 9 w 35"/>
                  <a:gd name="T11" fmla="*/ 8 h 13"/>
                  <a:gd name="T12" fmla="*/ 17 w 35"/>
                  <a:gd name="T13" fmla="*/ 13 h 13"/>
                  <a:gd name="T14" fmla="*/ 25 w 35"/>
                  <a:gd name="T15" fmla="*/ 8 h 13"/>
                  <a:gd name="T16" fmla="*/ 25 w 35"/>
                  <a:gd name="T17" fmla="*/ 7 h 13"/>
                  <a:gd name="T18" fmla="*/ 31 w 35"/>
                  <a:gd name="T19" fmla="*/ 7 h 13"/>
                  <a:gd name="T20" fmla="*/ 35 w 35"/>
                  <a:gd name="T21" fmla="*/ 3 h 13"/>
                  <a:gd name="T22" fmla="*/ 31 w 35"/>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3">
                    <a:moveTo>
                      <a:pt x="31" y="0"/>
                    </a:moveTo>
                    <a:cubicBezTo>
                      <a:pt x="4" y="0"/>
                      <a:pt x="4" y="0"/>
                      <a:pt x="4" y="0"/>
                    </a:cubicBezTo>
                    <a:cubicBezTo>
                      <a:pt x="2" y="0"/>
                      <a:pt x="0" y="1"/>
                      <a:pt x="0" y="3"/>
                    </a:cubicBezTo>
                    <a:cubicBezTo>
                      <a:pt x="0" y="6"/>
                      <a:pt x="2" y="7"/>
                      <a:pt x="4" y="7"/>
                    </a:cubicBezTo>
                    <a:cubicBezTo>
                      <a:pt x="10" y="7"/>
                      <a:pt x="10" y="7"/>
                      <a:pt x="10" y="7"/>
                    </a:cubicBezTo>
                    <a:cubicBezTo>
                      <a:pt x="10" y="7"/>
                      <a:pt x="9" y="8"/>
                      <a:pt x="9" y="8"/>
                    </a:cubicBezTo>
                    <a:cubicBezTo>
                      <a:pt x="9" y="11"/>
                      <a:pt x="13" y="13"/>
                      <a:pt x="17" y="13"/>
                    </a:cubicBezTo>
                    <a:cubicBezTo>
                      <a:pt x="22" y="13"/>
                      <a:pt x="25" y="11"/>
                      <a:pt x="25" y="8"/>
                    </a:cubicBezTo>
                    <a:cubicBezTo>
                      <a:pt x="25" y="8"/>
                      <a:pt x="25" y="7"/>
                      <a:pt x="25" y="7"/>
                    </a:cubicBezTo>
                    <a:cubicBezTo>
                      <a:pt x="31" y="7"/>
                      <a:pt x="31" y="7"/>
                      <a:pt x="31" y="7"/>
                    </a:cubicBezTo>
                    <a:cubicBezTo>
                      <a:pt x="33" y="7"/>
                      <a:pt x="35" y="6"/>
                      <a:pt x="35" y="3"/>
                    </a:cubicBezTo>
                    <a:cubicBezTo>
                      <a:pt x="35" y="1"/>
                      <a:pt x="33"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1688C8"/>
                  </a:solidFill>
                  <a:effectLst/>
                  <a:uLnTx/>
                  <a:uFillTx/>
                  <a:latin typeface="Calibri" panose="020F0502020204030204"/>
                  <a:ea typeface="宋体" panose="02010600030101010101" pitchFamily="2" charset="-122"/>
                </a:endParaRPr>
              </a:p>
            </p:txBody>
          </p:sp>
          <p:sp>
            <p:nvSpPr>
              <p:cNvPr id="58" name="Freeform 12"/>
              <p:cNvSpPr/>
              <p:nvPr/>
            </p:nvSpPr>
            <p:spPr bwMode="auto">
              <a:xfrm>
                <a:off x="9411554" y="807664"/>
                <a:ext cx="130175" cy="17463"/>
              </a:xfrm>
              <a:custGeom>
                <a:avLst/>
                <a:gdLst>
                  <a:gd name="T0" fmla="*/ 2 w 35"/>
                  <a:gd name="T1" fmla="*/ 5 h 5"/>
                  <a:gd name="T2" fmla="*/ 32 w 35"/>
                  <a:gd name="T3" fmla="*/ 5 h 5"/>
                  <a:gd name="T4" fmla="*/ 35 w 35"/>
                  <a:gd name="T5" fmla="*/ 2 h 5"/>
                  <a:gd name="T6" fmla="*/ 32 w 35"/>
                  <a:gd name="T7" fmla="*/ 0 h 5"/>
                  <a:gd name="T8" fmla="*/ 2 w 35"/>
                  <a:gd name="T9" fmla="*/ 0 h 5"/>
                  <a:gd name="T10" fmla="*/ 0 w 35"/>
                  <a:gd name="T11" fmla="*/ 2 h 5"/>
                  <a:gd name="T12" fmla="*/ 2 w 35"/>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35" h="5">
                    <a:moveTo>
                      <a:pt x="2" y="5"/>
                    </a:moveTo>
                    <a:cubicBezTo>
                      <a:pt x="32" y="5"/>
                      <a:pt x="32" y="5"/>
                      <a:pt x="32" y="5"/>
                    </a:cubicBezTo>
                    <a:cubicBezTo>
                      <a:pt x="34" y="5"/>
                      <a:pt x="35" y="4"/>
                      <a:pt x="35" y="2"/>
                    </a:cubicBezTo>
                    <a:cubicBezTo>
                      <a:pt x="35" y="1"/>
                      <a:pt x="34" y="0"/>
                      <a:pt x="32" y="0"/>
                    </a:cubicBezTo>
                    <a:cubicBezTo>
                      <a:pt x="2" y="0"/>
                      <a:pt x="2" y="0"/>
                      <a:pt x="2" y="0"/>
                    </a:cubicBezTo>
                    <a:cubicBezTo>
                      <a:pt x="1" y="0"/>
                      <a:pt x="0" y="1"/>
                      <a:pt x="0" y="2"/>
                    </a:cubicBezTo>
                    <a:cubicBezTo>
                      <a:pt x="0" y="4"/>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1688C8"/>
                  </a:solidFill>
                  <a:effectLst/>
                  <a:uLnTx/>
                  <a:uFillTx/>
                  <a:latin typeface="Calibri" panose="020F0502020204030204"/>
                  <a:ea typeface="宋体" panose="02010600030101010101" pitchFamily="2" charset="-122"/>
                </a:endParaRPr>
              </a:p>
            </p:txBody>
          </p:sp>
          <p:sp>
            <p:nvSpPr>
              <p:cNvPr id="59" name="Freeform 13"/>
              <p:cNvSpPr/>
              <p:nvPr/>
            </p:nvSpPr>
            <p:spPr bwMode="auto">
              <a:xfrm>
                <a:off x="9359166" y="537789"/>
                <a:ext cx="234950" cy="254000"/>
              </a:xfrm>
              <a:custGeom>
                <a:avLst/>
                <a:gdLst>
                  <a:gd name="T0" fmla="*/ 31 w 63"/>
                  <a:gd name="T1" fmla="*/ 0 h 68"/>
                  <a:gd name="T2" fmla="*/ 0 w 63"/>
                  <a:gd name="T3" fmla="*/ 31 h 68"/>
                  <a:gd name="T4" fmla="*/ 14 w 63"/>
                  <a:gd name="T5" fmla="*/ 68 h 68"/>
                  <a:gd name="T6" fmla="*/ 28 w 63"/>
                  <a:gd name="T7" fmla="*/ 68 h 68"/>
                  <a:gd name="T8" fmla="*/ 28 w 63"/>
                  <a:gd name="T9" fmla="*/ 37 h 68"/>
                  <a:gd name="T10" fmla="*/ 19 w 63"/>
                  <a:gd name="T11" fmla="*/ 47 h 68"/>
                  <a:gd name="T12" fmla="*/ 19 w 63"/>
                  <a:gd name="T13" fmla="*/ 35 h 68"/>
                  <a:gd name="T14" fmla="*/ 32 w 63"/>
                  <a:gd name="T15" fmla="*/ 22 h 68"/>
                  <a:gd name="T16" fmla="*/ 46 w 63"/>
                  <a:gd name="T17" fmla="*/ 35 h 68"/>
                  <a:gd name="T18" fmla="*/ 46 w 63"/>
                  <a:gd name="T19" fmla="*/ 47 h 68"/>
                  <a:gd name="T20" fmla="*/ 36 w 63"/>
                  <a:gd name="T21" fmla="*/ 37 h 68"/>
                  <a:gd name="T22" fmla="*/ 36 w 63"/>
                  <a:gd name="T23" fmla="*/ 68 h 68"/>
                  <a:gd name="T24" fmla="*/ 50 w 63"/>
                  <a:gd name="T25" fmla="*/ 68 h 68"/>
                  <a:gd name="T26" fmla="*/ 63 w 63"/>
                  <a:gd name="T27" fmla="*/ 31 h 68"/>
                  <a:gd name="T28" fmla="*/ 31 w 63"/>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68">
                    <a:moveTo>
                      <a:pt x="31" y="0"/>
                    </a:moveTo>
                    <a:cubicBezTo>
                      <a:pt x="14" y="0"/>
                      <a:pt x="0" y="13"/>
                      <a:pt x="0" y="31"/>
                    </a:cubicBezTo>
                    <a:cubicBezTo>
                      <a:pt x="0" y="45"/>
                      <a:pt x="14" y="54"/>
                      <a:pt x="14" y="68"/>
                    </a:cubicBezTo>
                    <a:cubicBezTo>
                      <a:pt x="28" y="68"/>
                      <a:pt x="28" y="68"/>
                      <a:pt x="28" y="68"/>
                    </a:cubicBezTo>
                    <a:cubicBezTo>
                      <a:pt x="28" y="37"/>
                      <a:pt x="28" y="37"/>
                      <a:pt x="28" y="37"/>
                    </a:cubicBezTo>
                    <a:cubicBezTo>
                      <a:pt x="19" y="47"/>
                      <a:pt x="19" y="47"/>
                      <a:pt x="19" y="47"/>
                    </a:cubicBezTo>
                    <a:cubicBezTo>
                      <a:pt x="19" y="35"/>
                      <a:pt x="19" y="35"/>
                      <a:pt x="19" y="35"/>
                    </a:cubicBezTo>
                    <a:cubicBezTo>
                      <a:pt x="32" y="22"/>
                      <a:pt x="32" y="22"/>
                      <a:pt x="32" y="22"/>
                    </a:cubicBezTo>
                    <a:cubicBezTo>
                      <a:pt x="46" y="35"/>
                      <a:pt x="46" y="35"/>
                      <a:pt x="46" y="35"/>
                    </a:cubicBezTo>
                    <a:cubicBezTo>
                      <a:pt x="46" y="47"/>
                      <a:pt x="46" y="47"/>
                      <a:pt x="46" y="47"/>
                    </a:cubicBezTo>
                    <a:cubicBezTo>
                      <a:pt x="36" y="37"/>
                      <a:pt x="36" y="37"/>
                      <a:pt x="36" y="37"/>
                    </a:cubicBezTo>
                    <a:cubicBezTo>
                      <a:pt x="36" y="68"/>
                      <a:pt x="36" y="68"/>
                      <a:pt x="36" y="68"/>
                    </a:cubicBezTo>
                    <a:cubicBezTo>
                      <a:pt x="50" y="68"/>
                      <a:pt x="50" y="68"/>
                      <a:pt x="50" y="68"/>
                    </a:cubicBezTo>
                    <a:cubicBezTo>
                      <a:pt x="50" y="53"/>
                      <a:pt x="63" y="45"/>
                      <a:pt x="63" y="31"/>
                    </a:cubicBezTo>
                    <a:cubicBezTo>
                      <a:pt x="63" y="13"/>
                      <a:pt x="49"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1688C8"/>
                  </a:solidFill>
                  <a:effectLst/>
                  <a:uLnTx/>
                  <a:uFillTx/>
                  <a:latin typeface="Calibri" panose="020F0502020204030204"/>
                  <a:ea typeface="宋体" panose="02010600030101010101" pitchFamily="2" charset="-122"/>
                </a:endParaRPr>
              </a:p>
            </p:txBody>
          </p:sp>
          <p:sp>
            <p:nvSpPr>
              <p:cNvPr id="60" name="Freeform 14"/>
              <p:cNvSpPr/>
              <p:nvPr/>
            </p:nvSpPr>
            <p:spPr bwMode="auto">
              <a:xfrm>
                <a:off x="9324241" y="488577"/>
                <a:ext cx="71438" cy="66675"/>
              </a:xfrm>
              <a:custGeom>
                <a:avLst/>
                <a:gdLst>
                  <a:gd name="T0" fmla="*/ 15 w 19"/>
                  <a:gd name="T1" fmla="*/ 18 h 18"/>
                  <a:gd name="T2" fmla="*/ 12 w 19"/>
                  <a:gd name="T3" fmla="*/ 17 h 18"/>
                  <a:gd name="T4" fmla="*/ 2 w 19"/>
                  <a:gd name="T5" fmla="*/ 7 h 18"/>
                  <a:gd name="T6" fmla="*/ 2 w 19"/>
                  <a:gd name="T7" fmla="*/ 1 h 18"/>
                  <a:gd name="T8" fmla="*/ 8 w 19"/>
                  <a:gd name="T9" fmla="*/ 1 h 18"/>
                  <a:gd name="T10" fmla="*/ 18 w 19"/>
                  <a:gd name="T11" fmla="*/ 11 h 18"/>
                  <a:gd name="T12" fmla="*/ 18 w 19"/>
                  <a:gd name="T13" fmla="*/ 17 h 18"/>
                  <a:gd name="T14" fmla="*/ 15 w 19"/>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
                    <a:moveTo>
                      <a:pt x="15" y="18"/>
                    </a:moveTo>
                    <a:cubicBezTo>
                      <a:pt x="14" y="18"/>
                      <a:pt x="13" y="17"/>
                      <a:pt x="12" y="17"/>
                    </a:cubicBezTo>
                    <a:cubicBezTo>
                      <a:pt x="2" y="7"/>
                      <a:pt x="2" y="7"/>
                      <a:pt x="2" y="7"/>
                    </a:cubicBezTo>
                    <a:cubicBezTo>
                      <a:pt x="0" y="5"/>
                      <a:pt x="0" y="3"/>
                      <a:pt x="2" y="1"/>
                    </a:cubicBezTo>
                    <a:cubicBezTo>
                      <a:pt x="4" y="0"/>
                      <a:pt x="6" y="0"/>
                      <a:pt x="8" y="1"/>
                    </a:cubicBezTo>
                    <a:cubicBezTo>
                      <a:pt x="18" y="11"/>
                      <a:pt x="18" y="11"/>
                      <a:pt x="18" y="11"/>
                    </a:cubicBezTo>
                    <a:cubicBezTo>
                      <a:pt x="19" y="13"/>
                      <a:pt x="19" y="15"/>
                      <a:pt x="18" y="17"/>
                    </a:cubicBezTo>
                    <a:cubicBezTo>
                      <a:pt x="17" y="17"/>
                      <a:pt x="16" y="18"/>
                      <a:pt x="1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1688C8"/>
                  </a:solidFill>
                  <a:effectLst/>
                  <a:uLnTx/>
                  <a:uFillTx/>
                  <a:latin typeface="Calibri" panose="020F0502020204030204"/>
                  <a:ea typeface="宋体" panose="02010600030101010101" pitchFamily="2" charset="-122"/>
                </a:endParaRPr>
              </a:p>
            </p:txBody>
          </p:sp>
          <p:sp>
            <p:nvSpPr>
              <p:cNvPr id="61" name="Freeform 15"/>
              <p:cNvSpPr/>
              <p:nvPr/>
            </p:nvSpPr>
            <p:spPr bwMode="auto">
              <a:xfrm>
                <a:off x="9557604" y="488577"/>
                <a:ext cx="66675" cy="66675"/>
              </a:xfrm>
              <a:custGeom>
                <a:avLst/>
                <a:gdLst>
                  <a:gd name="T0" fmla="*/ 4 w 18"/>
                  <a:gd name="T1" fmla="*/ 18 h 18"/>
                  <a:gd name="T2" fmla="*/ 1 w 18"/>
                  <a:gd name="T3" fmla="*/ 17 h 18"/>
                  <a:gd name="T4" fmla="*/ 1 w 18"/>
                  <a:gd name="T5" fmla="*/ 11 h 18"/>
                  <a:gd name="T6" fmla="*/ 11 w 18"/>
                  <a:gd name="T7" fmla="*/ 1 h 18"/>
                  <a:gd name="T8" fmla="*/ 17 w 18"/>
                  <a:gd name="T9" fmla="*/ 1 h 18"/>
                  <a:gd name="T10" fmla="*/ 17 w 18"/>
                  <a:gd name="T11" fmla="*/ 7 h 18"/>
                  <a:gd name="T12" fmla="*/ 7 w 18"/>
                  <a:gd name="T13" fmla="*/ 17 h 18"/>
                  <a:gd name="T14" fmla="*/ 4 w 18"/>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4" y="18"/>
                    </a:moveTo>
                    <a:cubicBezTo>
                      <a:pt x="3" y="18"/>
                      <a:pt x="2" y="18"/>
                      <a:pt x="1" y="17"/>
                    </a:cubicBezTo>
                    <a:cubicBezTo>
                      <a:pt x="0" y="15"/>
                      <a:pt x="0" y="13"/>
                      <a:pt x="1" y="11"/>
                    </a:cubicBezTo>
                    <a:cubicBezTo>
                      <a:pt x="11" y="1"/>
                      <a:pt x="11" y="1"/>
                      <a:pt x="11" y="1"/>
                    </a:cubicBezTo>
                    <a:cubicBezTo>
                      <a:pt x="13" y="0"/>
                      <a:pt x="15" y="0"/>
                      <a:pt x="17" y="1"/>
                    </a:cubicBezTo>
                    <a:cubicBezTo>
                      <a:pt x="18" y="3"/>
                      <a:pt x="18" y="6"/>
                      <a:pt x="17" y="7"/>
                    </a:cubicBezTo>
                    <a:cubicBezTo>
                      <a:pt x="7" y="17"/>
                      <a:pt x="7" y="17"/>
                      <a:pt x="7" y="17"/>
                    </a:cubicBezTo>
                    <a:cubicBezTo>
                      <a:pt x="6" y="18"/>
                      <a:pt x="5" y="18"/>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1688C8"/>
                  </a:solidFill>
                  <a:effectLst/>
                  <a:uLnTx/>
                  <a:uFillTx/>
                  <a:latin typeface="Calibri" panose="020F0502020204030204"/>
                  <a:ea typeface="宋体" panose="02010600030101010101" pitchFamily="2" charset="-122"/>
                </a:endParaRPr>
              </a:p>
            </p:txBody>
          </p:sp>
          <p:sp>
            <p:nvSpPr>
              <p:cNvPr id="62" name="Freeform 16"/>
              <p:cNvSpPr/>
              <p:nvPr/>
            </p:nvSpPr>
            <p:spPr bwMode="auto">
              <a:xfrm>
                <a:off x="9459179" y="442539"/>
                <a:ext cx="30163" cy="79375"/>
              </a:xfrm>
              <a:custGeom>
                <a:avLst/>
                <a:gdLst>
                  <a:gd name="T0" fmla="*/ 4 w 8"/>
                  <a:gd name="T1" fmla="*/ 21 h 21"/>
                  <a:gd name="T2" fmla="*/ 0 w 8"/>
                  <a:gd name="T3" fmla="*/ 17 h 21"/>
                  <a:gd name="T4" fmla="*/ 0 w 8"/>
                  <a:gd name="T5" fmla="*/ 4 h 21"/>
                  <a:gd name="T6" fmla="*/ 4 w 8"/>
                  <a:gd name="T7" fmla="*/ 0 h 21"/>
                  <a:gd name="T8" fmla="*/ 8 w 8"/>
                  <a:gd name="T9" fmla="*/ 4 h 21"/>
                  <a:gd name="T10" fmla="*/ 8 w 8"/>
                  <a:gd name="T11" fmla="*/ 17 h 21"/>
                  <a:gd name="T12" fmla="*/ 4 w 8"/>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8" h="21">
                    <a:moveTo>
                      <a:pt x="4" y="21"/>
                    </a:moveTo>
                    <a:cubicBezTo>
                      <a:pt x="1" y="21"/>
                      <a:pt x="0" y="19"/>
                      <a:pt x="0" y="17"/>
                    </a:cubicBezTo>
                    <a:cubicBezTo>
                      <a:pt x="0" y="4"/>
                      <a:pt x="0" y="4"/>
                      <a:pt x="0" y="4"/>
                    </a:cubicBezTo>
                    <a:cubicBezTo>
                      <a:pt x="0" y="1"/>
                      <a:pt x="1" y="0"/>
                      <a:pt x="4" y="0"/>
                    </a:cubicBezTo>
                    <a:cubicBezTo>
                      <a:pt x="6" y="0"/>
                      <a:pt x="8" y="1"/>
                      <a:pt x="8" y="4"/>
                    </a:cubicBezTo>
                    <a:cubicBezTo>
                      <a:pt x="8" y="17"/>
                      <a:pt x="8" y="17"/>
                      <a:pt x="8" y="17"/>
                    </a:cubicBezTo>
                    <a:cubicBezTo>
                      <a:pt x="8" y="19"/>
                      <a:pt x="6" y="21"/>
                      <a:pt x="4"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1688C8"/>
                  </a:solidFill>
                  <a:effectLst/>
                  <a:uLnTx/>
                  <a:uFillTx/>
                  <a:latin typeface="Calibri" panose="020F0502020204030204"/>
                  <a:ea typeface="宋体" panose="02010600030101010101" pitchFamily="2" charset="-122"/>
                </a:endParaRPr>
              </a:p>
            </p:txBody>
          </p:sp>
        </p:grpSp>
        <p:sp>
          <p:nvSpPr>
            <p:cNvPr id="55" name="TextBox 54"/>
            <p:cNvSpPr txBox="1"/>
            <p:nvPr/>
          </p:nvSpPr>
          <p:spPr>
            <a:xfrm>
              <a:off x="827584" y="3233387"/>
              <a:ext cx="3628463" cy="1569660"/>
            </a:xfrm>
            <a:prstGeom prst="rect">
              <a:avLst/>
            </a:prstGeom>
            <a:noFill/>
          </p:spPr>
          <p:txBody>
            <a:bodyPr wrap="square" rtlCol="0">
              <a:spAutoFit/>
            </a:bodyPr>
            <a:lstStyle/>
            <a:p>
              <a:pPr>
                <a:lnSpc>
                  <a:spcPct val="150000"/>
                </a:lnSpc>
                <a:defRPr/>
              </a:pPr>
              <a:r>
                <a:rPr lang="en-US" altLang="zh-CN" sz="2400" b="1" kern="0" dirty="0" smtClean="0">
                  <a:solidFill>
                    <a:srgbClr val="116797"/>
                  </a:solidFill>
                  <a:latin typeface="微软雅黑" panose="020B0503020204020204" pitchFamily="34" charset="-122"/>
                  <a:ea typeface="微软雅黑" panose="020B0503020204020204" pitchFamily="34" charset="-122"/>
                </a:rPr>
                <a:t>2.</a:t>
              </a:r>
              <a:r>
                <a:rPr lang="zh-CN" altLang="en-US" sz="2400" b="1" kern="0" dirty="0" smtClean="0">
                  <a:solidFill>
                    <a:srgbClr val="116797"/>
                  </a:solidFill>
                  <a:latin typeface="微软雅黑" panose="020B0503020204020204" pitchFamily="34" charset="-122"/>
                  <a:ea typeface="微软雅黑" panose="020B0503020204020204" pitchFamily="34" charset="-122"/>
                </a:rPr>
                <a:t>以学校为主体</a:t>
              </a:r>
              <a:endParaRPr lang="en-US" altLang="zh-CN" sz="2400" b="1" kern="0" dirty="0" smtClean="0">
                <a:solidFill>
                  <a:srgbClr val="116797"/>
                </a:solidFill>
                <a:latin typeface="微软雅黑" panose="020B0503020204020204" pitchFamily="34" charset="-122"/>
                <a:ea typeface="微软雅黑" panose="020B0503020204020204" pitchFamily="34" charset="-122"/>
              </a:endParaRPr>
            </a:p>
            <a:p>
              <a:pPr>
                <a:lnSpc>
                  <a:spcPct val="150000"/>
                </a:lnSpc>
                <a:defRPr/>
              </a:pPr>
              <a:r>
                <a:rPr lang="zh-CN" altLang="en-US" sz="2400" b="1" kern="0" dirty="0" smtClean="0">
                  <a:solidFill>
                    <a:srgbClr val="116797"/>
                  </a:solidFill>
                  <a:latin typeface="微软雅黑" panose="020B0503020204020204" pitchFamily="34" charset="-122"/>
                  <a:ea typeface="微软雅黑" panose="020B0503020204020204" pitchFamily="34" charset="-122"/>
                </a:rPr>
                <a:t>   以学生发展为本位</a:t>
              </a:r>
              <a:endParaRPr lang="zh-CN" altLang="en-US" sz="2400" b="1" kern="0" dirty="0" smtClean="0">
                <a:solidFill>
                  <a:srgbClr val="116797"/>
                </a:solidFill>
                <a:latin typeface="微软雅黑" panose="020B0503020204020204" pitchFamily="34" charset="-122"/>
                <a:ea typeface="微软雅黑" panose="020B0503020204020204" pitchFamily="34" charset="-122"/>
              </a:endParaRPr>
            </a:p>
            <a:p>
              <a:pPr>
                <a:defRPr/>
              </a:pPr>
              <a:endParaRPr lang="zh-CN" altLang="en-US" sz="2400" b="1" kern="0" dirty="0" smtClean="0">
                <a:solidFill>
                  <a:srgbClr val="116797"/>
                </a:solidFill>
                <a:latin typeface="微软雅黑" panose="020B0503020204020204" pitchFamily="34" charset="-122"/>
                <a:ea typeface="微软雅黑" panose="020B0503020204020204" pitchFamily="34" charset="-122"/>
              </a:endParaRPr>
            </a:p>
          </p:txBody>
        </p:sp>
        <p:cxnSp>
          <p:nvCxnSpPr>
            <p:cNvPr id="56" name="直接箭头连接符 55"/>
            <p:cNvCxnSpPr/>
            <p:nvPr/>
          </p:nvCxnSpPr>
          <p:spPr>
            <a:xfrm flipV="1">
              <a:off x="828488" y="3370621"/>
              <a:ext cx="0" cy="345728"/>
            </a:xfrm>
            <a:prstGeom prst="straightConnector1">
              <a:avLst/>
            </a:prstGeom>
            <a:noFill/>
            <a:ln w="12700" cap="flat" cmpd="sng" algn="ctr">
              <a:solidFill>
                <a:sysClr val="windowText" lastClr="000000">
                  <a:lumMod val="50000"/>
                  <a:lumOff val="50000"/>
                </a:sysClr>
              </a:solidFill>
              <a:prstDash val="solid"/>
              <a:tailEnd type="none"/>
            </a:ln>
            <a:effectLst/>
          </p:spPr>
        </p:cxnSp>
        <p:sp>
          <p:nvSpPr>
            <p:cNvPr id="64" name="圆角矩形 63"/>
            <p:cNvSpPr/>
            <p:nvPr/>
          </p:nvSpPr>
          <p:spPr>
            <a:xfrm>
              <a:off x="323528" y="3209580"/>
              <a:ext cx="4392488" cy="1224136"/>
            </a:xfrm>
            <a:prstGeom prst="roundRect">
              <a:avLst/>
            </a:prstGeom>
            <a:noFill/>
            <a:ln w="12700" cmpd="dbl">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39"/>
          <p:cNvSpPr txBox="1"/>
          <p:nvPr/>
        </p:nvSpPr>
        <p:spPr>
          <a:xfrm>
            <a:off x="1043608" y="123478"/>
            <a:ext cx="6491473" cy="523220"/>
          </a:xfrm>
          <a:prstGeom prst="rect">
            <a:avLst/>
          </a:prstGeom>
          <a:noFill/>
        </p:spPr>
        <p:txBody>
          <a:bodyPr wrap="square" rtlCol="0">
            <a:spAutoFit/>
          </a:bodyPr>
          <a:lstStyle/>
          <a:p>
            <a:r>
              <a:rPr lang="en-US" altLang="zh-CN" sz="2800" b="1" dirty="0" smtClean="0">
                <a:solidFill>
                  <a:srgbClr val="116797"/>
                </a:solidFill>
                <a:latin typeface="Arial" panose="020B0604020202020204"/>
                <a:ea typeface="微软雅黑" panose="020B0503020204020204" pitchFamily="34" charset="-122"/>
              </a:rPr>
              <a:t>6.</a:t>
            </a:r>
            <a:r>
              <a:rPr lang="zh-CN" altLang="en-US" sz="2800" b="1" dirty="0" smtClean="0">
                <a:solidFill>
                  <a:srgbClr val="116797"/>
                </a:solidFill>
                <a:latin typeface="Arial" panose="020B0604020202020204"/>
                <a:ea typeface="微软雅黑" panose="020B0503020204020204" pitchFamily="34" charset="-122"/>
              </a:rPr>
              <a:t>合格评估理念</a:t>
            </a:r>
            <a:endParaRPr lang="zh-CN" altLang="en-US" sz="2800" b="1" dirty="0" smtClean="0">
              <a:solidFill>
                <a:srgbClr val="116797"/>
              </a:solidFill>
              <a:latin typeface="Arial" panose="020B0604020202020204"/>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6"/>
          <p:cNvSpPr>
            <a:spLocks noChangeArrowheads="1"/>
          </p:cNvSpPr>
          <p:nvPr/>
        </p:nvSpPr>
        <p:spPr bwMode="auto">
          <a:xfrm>
            <a:off x="539552" y="987574"/>
            <a:ext cx="7920880" cy="1512168"/>
          </a:xfrm>
          <a:prstGeom prst="rect">
            <a:avLst/>
          </a:prstGeom>
          <a:solidFill>
            <a:srgbClr val="1688C8"/>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buNone/>
            </a:pPr>
            <a:r>
              <a:rPr lang="zh-CN" altLang="en-US" sz="2400" b="1" spc="50" dirty="0">
                <a:ln w="11430"/>
                <a:solidFill>
                  <a:schemeClr val="bg1"/>
                </a:solidFill>
                <a:latin typeface="微软雅黑" panose="020B0503020204020204" pitchFamily="34" charset="-122"/>
                <a:ea typeface="微软雅黑" panose="020B0503020204020204" pitchFamily="34" charset="-122"/>
              </a:rPr>
              <a:t>自</a:t>
            </a:r>
            <a:r>
              <a:rPr lang="en-US" altLang="zh-CN" sz="2200" b="1" spc="50" dirty="0">
                <a:ln w="11430"/>
                <a:solidFill>
                  <a:schemeClr val="bg1"/>
                </a:solidFill>
                <a:latin typeface="微软雅黑" panose="020B0503020204020204" pitchFamily="34" charset="-122"/>
                <a:ea typeface="微软雅黑" panose="020B0503020204020204" pitchFamily="34" charset="-122"/>
              </a:rPr>
              <a:t>2009</a:t>
            </a:r>
            <a:r>
              <a:rPr lang="zh-CN" altLang="en-US" sz="2200" b="1" spc="50" dirty="0">
                <a:ln w="11430"/>
                <a:solidFill>
                  <a:schemeClr val="bg1"/>
                </a:solidFill>
                <a:latin typeface="微软雅黑" panose="020B0503020204020204" pitchFamily="34" charset="-122"/>
                <a:ea typeface="微软雅黑" panose="020B0503020204020204" pitchFamily="34" charset="-122"/>
              </a:rPr>
              <a:t>年试点、</a:t>
            </a:r>
            <a:r>
              <a:rPr lang="en-US" altLang="zh-CN" sz="2200" b="1" spc="50" dirty="0">
                <a:ln w="11430"/>
                <a:solidFill>
                  <a:schemeClr val="bg1"/>
                </a:solidFill>
                <a:latin typeface="微软雅黑" panose="020B0503020204020204" pitchFamily="34" charset="-122"/>
                <a:ea typeface="微软雅黑" panose="020B0503020204020204" pitchFamily="34" charset="-122"/>
              </a:rPr>
              <a:t>2011</a:t>
            </a:r>
            <a:r>
              <a:rPr lang="zh-CN" altLang="en-US" sz="2200" b="1" spc="50" dirty="0">
                <a:ln w="11430"/>
                <a:solidFill>
                  <a:schemeClr val="bg1"/>
                </a:solidFill>
                <a:latin typeface="微软雅黑" panose="020B0503020204020204" pitchFamily="34" charset="-122"/>
                <a:ea typeface="微软雅黑" panose="020B0503020204020204" pitchFamily="34" charset="-122"/>
              </a:rPr>
              <a:t>年正式推开以来</a:t>
            </a:r>
            <a:r>
              <a:rPr lang="zh-CN" altLang="en-US" sz="2200" b="1" spc="50" dirty="0" smtClean="0">
                <a:ln w="11430"/>
                <a:solidFill>
                  <a:schemeClr val="bg1"/>
                </a:solidFill>
                <a:latin typeface="微软雅黑" panose="020B0503020204020204" pitchFamily="34" charset="-122"/>
                <a:ea typeface="微软雅黑" panose="020B0503020204020204" pitchFamily="34" charset="-122"/>
              </a:rPr>
              <a:t>，截至</a:t>
            </a:r>
            <a:r>
              <a:rPr lang="en-US" altLang="zh-CN" sz="2200" b="1" spc="50" dirty="0" smtClean="0">
                <a:ln w="11430"/>
                <a:solidFill>
                  <a:schemeClr val="bg1"/>
                </a:solidFill>
                <a:latin typeface="微软雅黑" panose="020B0503020204020204" pitchFamily="34" charset="-122"/>
                <a:ea typeface="微软雅黑" panose="020B0503020204020204" pitchFamily="34" charset="-122"/>
              </a:rPr>
              <a:t>2019</a:t>
            </a:r>
            <a:r>
              <a:rPr lang="zh-CN" altLang="en-US" sz="2200" b="1" spc="50" dirty="0" smtClean="0">
                <a:ln w="11430"/>
                <a:solidFill>
                  <a:schemeClr val="bg1"/>
                </a:solidFill>
                <a:latin typeface="微软雅黑" panose="020B0503020204020204" pitchFamily="34" charset="-122"/>
                <a:ea typeface="微软雅黑" panose="020B0503020204020204" pitchFamily="34" charset="-122"/>
              </a:rPr>
              <a:t>年底共有</a:t>
            </a:r>
            <a:r>
              <a:rPr lang="en-US" altLang="zh-CN" sz="2200" b="1" u="sng" spc="300" dirty="0" smtClean="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latin typeface="微软雅黑" panose="020B0503020204020204" pitchFamily="34" charset="-122"/>
                <a:ea typeface="微软雅黑" panose="020B0503020204020204" pitchFamily="34" charset="-122"/>
              </a:rPr>
              <a:t>250</a:t>
            </a:r>
            <a:r>
              <a:rPr lang="zh-CN" altLang="en-US" sz="2200" b="1" spc="300" dirty="0" smtClean="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latin typeface="微软雅黑" panose="020B0503020204020204" pitchFamily="34" charset="-122"/>
                <a:ea typeface="微软雅黑" panose="020B0503020204020204" pitchFamily="34" charset="-122"/>
              </a:rPr>
              <a:t>所</a:t>
            </a:r>
            <a:r>
              <a:rPr lang="zh-CN" altLang="en-US" sz="2200" b="1" spc="50" dirty="0">
                <a:ln w="11430"/>
                <a:solidFill>
                  <a:schemeClr val="bg1"/>
                </a:solidFill>
                <a:latin typeface="微软雅黑" panose="020B0503020204020204" pitchFamily="34" charset="-122"/>
                <a:ea typeface="微软雅黑" panose="020B0503020204020204" pitchFamily="34" charset="-122"/>
              </a:rPr>
              <a:t>高校参加合格评估，实现了</a:t>
            </a:r>
            <a:r>
              <a:rPr lang="en-US" altLang="zh-CN" sz="2200" b="1" u="sng"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latin typeface="微软雅黑" panose="020B0503020204020204" pitchFamily="34" charset="-122"/>
                <a:ea typeface="微软雅黑" panose="020B0503020204020204" pitchFamily="34" charset="-122"/>
              </a:rPr>
              <a:t>31</a:t>
            </a:r>
            <a:r>
              <a:rPr lang="zh-CN" altLang="en-US" sz="2200" b="1"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latin typeface="微软雅黑" panose="020B0503020204020204" pitchFamily="34" charset="-122"/>
                <a:ea typeface="微软雅黑" panose="020B0503020204020204" pitchFamily="34" charset="-122"/>
              </a:rPr>
              <a:t>省</a:t>
            </a:r>
            <a:r>
              <a:rPr lang="zh-CN" altLang="en-US" sz="2200" b="1" spc="50" dirty="0">
                <a:ln w="11430"/>
                <a:solidFill>
                  <a:schemeClr val="bg1"/>
                </a:solidFill>
                <a:latin typeface="微软雅黑" panose="020B0503020204020204" pitchFamily="34" charset="-122"/>
                <a:ea typeface="微软雅黑" panose="020B0503020204020204" pitchFamily="34" charset="-122"/>
              </a:rPr>
              <a:t>市区全覆盖，为所有新建本科院校提供了办好本科教育的基本参考。</a:t>
            </a:r>
            <a:endParaRPr lang="zh-CN" altLang="en-US" sz="2200" b="1" spc="50" dirty="0">
              <a:ln w="11430"/>
              <a:solidFill>
                <a:schemeClr val="bg1"/>
              </a:solidFill>
              <a:latin typeface="微软雅黑" panose="020B0503020204020204" pitchFamily="34" charset="-122"/>
              <a:ea typeface="微软雅黑" panose="020B0503020204020204" pitchFamily="34" charset="-122"/>
            </a:endParaRPr>
          </a:p>
        </p:txBody>
      </p:sp>
      <p:sp>
        <p:nvSpPr>
          <p:cNvPr id="5" name="矩形 6"/>
          <p:cNvSpPr>
            <a:spLocks noChangeArrowheads="1"/>
          </p:cNvSpPr>
          <p:nvPr/>
        </p:nvSpPr>
        <p:spPr bwMode="auto">
          <a:xfrm>
            <a:off x="1691680" y="3255316"/>
            <a:ext cx="1440160" cy="636045"/>
          </a:xfrm>
          <a:prstGeom prst="rect">
            <a:avLst/>
          </a:prstGeom>
          <a:solidFill>
            <a:srgbClr val="FB9E13"/>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None/>
            </a:pPr>
            <a:r>
              <a:rPr lang="zh-CN" altLang="en-US" sz="3300" b="1" dirty="0">
                <a:solidFill>
                  <a:schemeClr val="bg1"/>
                </a:solidFill>
                <a:latin typeface="微软雅黑" panose="020B0503020204020204" pitchFamily="34" charset="-122"/>
                <a:ea typeface="微软雅黑" panose="020B0503020204020204" pitchFamily="34" charset="-122"/>
              </a:rPr>
              <a:t>引导</a:t>
            </a:r>
            <a:endParaRPr lang="zh-CN" altLang="en-US" sz="33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3477047" y="2720990"/>
            <a:ext cx="4623345" cy="193899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nSpc>
                <a:spcPct val="120000"/>
              </a:lnSpc>
              <a:buFont typeface="Wingdings" panose="05000000000000000000" pitchFamily="2" charset="2"/>
              <a:buChar char="Ø"/>
            </a:pPr>
            <a:r>
              <a:rPr lang="zh-CN" altLang="en-US" b="1" i="0" spc="50" dirty="0">
                <a:ln w="11430"/>
                <a:solidFill>
                  <a:srgbClr val="1688C8"/>
                </a:solidFill>
                <a:latin typeface="微软雅黑" panose="020B0503020204020204" pitchFamily="34" charset="-122"/>
                <a:ea typeface="微软雅黑" panose="020B0503020204020204" pitchFamily="34" charset="-122"/>
              </a:rPr>
              <a:t>办学定位向</a:t>
            </a:r>
            <a:r>
              <a:rPr lang="zh-CN" altLang="en-US" sz="2000" b="1" i="0" spc="50" dirty="0">
                <a:ln w="11430"/>
                <a:solidFill>
                  <a:srgbClr val="C00000"/>
                </a:solidFill>
                <a:latin typeface="微软雅黑" panose="020B0503020204020204" pitchFamily="34" charset="-122"/>
                <a:ea typeface="微软雅黑" panose="020B0503020204020204" pitchFamily="34" charset="-122"/>
              </a:rPr>
              <a:t>“应用型”</a:t>
            </a:r>
            <a:r>
              <a:rPr lang="zh-CN" altLang="en-US" b="1" i="0" spc="50" dirty="0">
                <a:ln w="11430"/>
                <a:solidFill>
                  <a:srgbClr val="1688C8"/>
                </a:solidFill>
                <a:latin typeface="微软雅黑" panose="020B0503020204020204" pitchFamily="34" charset="-122"/>
                <a:ea typeface="微软雅黑" panose="020B0503020204020204" pitchFamily="34" charset="-122"/>
              </a:rPr>
              <a:t>转变</a:t>
            </a:r>
            <a:endParaRPr lang="en-US" altLang="zh-CN" b="1" i="0" spc="50" dirty="0">
              <a:ln w="11430"/>
              <a:solidFill>
                <a:srgbClr val="1688C8"/>
              </a:solidFill>
              <a:latin typeface="微软雅黑" panose="020B0503020204020204" pitchFamily="34" charset="-122"/>
              <a:ea typeface="微软雅黑" panose="020B0503020204020204" pitchFamily="34" charset="-122"/>
            </a:endParaRPr>
          </a:p>
          <a:p>
            <a:pPr marL="457200" indent="-457200">
              <a:lnSpc>
                <a:spcPct val="120000"/>
              </a:lnSpc>
              <a:buFont typeface="Wingdings" panose="05000000000000000000" pitchFamily="2" charset="2"/>
              <a:buChar char="Ø"/>
            </a:pPr>
            <a:r>
              <a:rPr lang="zh-CN" altLang="en-US" b="1" i="0" spc="50" dirty="0">
                <a:ln w="11430"/>
                <a:solidFill>
                  <a:srgbClr val="1688C8"/>
                </a:solidFill>
                <a:latin typeface="微软雅黑" panose="020B0503020204020204" pitchFamily="34" charset="-122"/>
                <a:ea typeface="微软雅黑" panose="020B0503020204020204" pitchFamily="34" charset="-122"/>
              </a:rPr>
              <a:t>专业结构向</a:t>
            </a:r>
            <a:r>
              <a:rPr lang="zh-CN" altLang="en-US" sz="2000" b="1" i="0" spc="50" dirty="0">
                <a:ln w="11430"/>
                <a:solidFill>
                  <a:srgbClr val="C00000"/>
                </a:solidFill>
                <a:latin typeface="微软雅黑" panose="020B0503020204020204" pitchFamily="34" charset="-122"/>
                <a:ea typeface="微软雅黑" panose="020B0503020204020204" pitchFamily="34" charset="-122"/>
              </a:rPr>
              <a:t>“需求导向”</a:t>
            </a:r>
            <a:r>
              <a:rPr lang="zh-CN" altLang="en-US" b="1" i="0" spc="50" dirty="0">
                <a:ln w="11430"/>
                <a:solidFill>
                  <a:srgbClr val="1688C8"/>
                </a:solidFill>
                <a:latin typeface="微软雅黑" panose="020B0503020204020204" pitchFamily="34" charset="-122"/>
                <a:ea typeface="微软雅黑" panose="020B0503020204020204" pitchFamily="34" charset="-122"/>
              </a:rPr>
              <a:t>转变</a:t>
            </a:r>
            <a:endParaRPr lang="en-US" altLang="zh-CN" b="1" i="0" spc="50" dirty="0">
              <a:ln w="11430"/>
              <a:solidFill>
                <a:srgbClr val="1688C8"/>
              </a:solidFill>
              <a:latin typeface="微软雅黑" panose="020B0503020204020204" pitchFamily="34" charset="-122"/>
              <a:ea typeface="微软雅黑" panose="020B0503020204020204" pitchFamily="34" charset="-122"/>
            </a:endParaRPr>
          </a:p>
          <a:p>
            <a:pPr marL="457200" indent="-457200">
              <a:lnSpc>
                <a:spcPct val="120000"/>
              </a:lnSpc>
              <a:buFont typeface="Wingdings" panose="05000000000000000000" pitchFamily="2" charset="2"/>
              <a:buChar char="Ø"/>
            </a:pPr>
            <a:r>
              <a:rPr lang="zh-CN" altLang="en-US" b="1" i="0" spc="50" dirty="0">
                <a:ln w="11430"/>
                <a:solidFill>
                  <a:srgbClr val="1688C8"/>
                </a:solidFill>
                <a:latin typeface="微软雅黑" panose="020B0503020204020204" pitchFamily="34" charset="-122"/>
                <a:ea typeface="微软雅黑" panose="020B0503020204020204" pitchFamily="34" charset="-122"/>
              </a:rPr>
              <a:t>培养方案向</a:t>
            </a:r>
            <a:r>
              <a:rPr lang="zh-CN" altLang="en-US" sz="2000" b="1" i="0" spc="50" dirty="0">
                <a:ln w="11430"/>
                <a:solidFill>
                  <a:srgbClr val="C00000"/>
                </a:solidFill>
                <a:latin typeface="微软雅黑" panose="020B0503020204020204" pitchFamily="34" charset="-122"/>
                <a:ea typeface="微软雅黑" panose="020B0503020204020204" pitchFamily="34" charset="-122"/>
              </a:rPr>
              <a:t>“产出导向”</a:t>
            </a:r>
            <a:r>
              <a:rPr lang="zh-CN" altLang="en-US" b="1" i="0" spc="50" dirty="0">
                <a:ln w="11430"/>
                <a:solidFill>
                  <a:srgbClr val="1688C8"/>
                </a:solidFill>
                <a:latin typeface="微软雅黑" panose="020B0503020204020204" pitchFamily="34" charset="-122"/>
                <a:ea typeface="微软雅黑" panose="020B0503020204020204" pitchFamily="34" charset="-122"/>
              </a:rPr>
              <a:t>转变</a:t>
            </a:r>
            <a:endParaRPr lang="en-US" altLang="zh-CN" b="1" i="0" spc="50" dirty="0">
              <a:ln w="11430"/>
              <a:solidFill>
                <a:srgbClr val="1688C8"/>
              </a:solidFill>
              <a:latin typeface="微软雅黑" panose="020B0503020204020204" pitchFamily="34" charset="-122"/>
              <a:ea typeface="微软雅黑" panose="020B0503020204020204" pitchFamily="34" charset="-122"/>
            </a:endParaRPr>
          </a:p>
          <a:p>
            <a:pPr marL="457200" indent="-457200">
              <a:lnSpc>
                <a:spcPct val="120000"/>
              </a:lnSpc>
              <a:buFont typeface="Wingdings" panose="05000000000000000000" pitchFamily="2" charset="2"/>
              <a:buChar char="Ø"/>
            </a:pPr>
            <a:r>
              <a:rPr lang="zh-CN" altLang="en-US" b="1" i="0" spc="50" dirty="0">
                <a:ln w="11430"/>
                <a:solidFill>
                  <a:srgbClr val="1688C8"/>
                </a:solidFill>
                <a:latin typeface="微软雅黑" panose="020B0503020204020204" pitchFamily="34" charset="-122"/>
                <a:ea typeface="微软雅黑" panose="020B0503020204020204" pitchFamily="34" charset="-122"/>
              </a:rPr>
              <a:t>师资队伍向</a:t>
            </a:r>
            <a:r>
              <a:rPr lang="zh-CN" altLang="en-US" sz="2000" b="1" i="0" spc="50" dirty="0">
                <a:ln w="11430"/>
                <a:solidFill>
                  <a:srgbClr val="C00000"/>
                </a:solidFill>
                <a:latin typeface="微软雅黑" panose="020B0503020204020204" pitchFamily="34" charset="-122"/>
                <a:ea typeface="微软雅黑" panose="020B0503020204020204" pitchFamily="34" charset="-122"/>
              </a:rPr>
              <a:t>“双师型”</a:t>
            </a:r>
            <a:r>
              <a:rPr lang="zh-CN" altLang="en-US" b="1" i="0" spc="50" dirty="0">
                <a:ln w="11430"/>
                <a:solidFill>
                  <a:srgbClr val="1688C8"/>
                </a:solidFill>
                <a:latin typeface="微软雅黑" panose="020B0503020204020204" pitchFamily="34" charset="-122"/>
                <a:ea typeface="微软雅黑" panose="020B0503020204020204" pitchFamily="34" charset="-122"/>
              </a:rPr>
              <a:t>转变</a:t>
            </a:r>
            <a:endParaRPr lang="en-US" altLang="zh-CN" b="1" i="0" spc="50" dirty="0">
              <a:ln w="11430"/>
              <a:solidFill>
                <a:srgbClr val="1688C8"/>
              </a:solidFill>
              <a:latin typeface="微软雅黑" panose="020B0503020204020204" pitchFamily="34" charset="-122"/>
              <a:ea typeface="微软雅黑" panose="020B0503020204020204" pitchFamily="34" charset="-122"/>
            </a:endParaRPr>
          </a:p>
          <a:p>
            <a:pPr marL="457200" indent="-457200">
              <a:lnSpc>
                <a:spcPct val="120000"/>
              </a:lnSpc>
              <a:buFont typeface="Wingdings" panose="05000000000000000000" pitchFamily="2" charset="2"/>
              <a:buChar char="Ø"/>
            </a:pPr>
            <a:r>
              <a:rPr lang="zh-CN" altLang="en-US" b="1" i="0" spc="50" dirty="0">
                <a:ln w="11430"/>
                <a:solidFill>
                  <a:srgbClr val="1688C8"/>
                </a:solidFill>
                <a:latin typeface="微软雅黑" panose="020B0503020204020204" pitchFamily="34" charset="-122"/>
                <a:ea typeface="微软雅黑" panose="020B0503020204020204" pitchFamily="34" charset="-122"/>
              </a:rPr>
              <a:t>质量评价向</a:t>
            </a:r>
            <a:r>
              <a:rPr lang="zh-CN" altLang="en-US" sz="2000" b="1" i="0" spc="50" dirty="0">
                <a:ln w="11430"/>
                <a:solidFill>
                  <a:srgbClr val="C00000"/>
                </a:solidFill>
                <a:latin typeface="微软雅黑" panose="020B0503020204020204" pitchFamily="34" charset="-122"/>
                <a:ea typeface="微软雅黑" panose="020B0503020204020204" pitchFamily="34" charset="-122"/>
              </a:rPr>
              <a:t>“两个满意度”</a:t>
            </a:r>
            <a:r>
              <a:rPr lang="zh-CN" altLang="en-US" b="1" i="0" spc="50" dirty="0">
                <a:ln w="11430"/>
                <a:solidFill>
                  <a:srgbClr val="1688C8"/>
                </a:solidFill>
                <a:latin typeface="微软雅黑" panose="020B0503020204020204" pitchFamily="34" charset="-122"/>
                <a:ea typeface="微软雅黑" panose="020B0503020204020204" pitchFamily="34" charset="-122"/>
              </a:rPr>
              <a:t>转变</a:t>
            </a:r>
            <a:endParaRPr lang="zh-CN" altLang="zh-CN" b="1" i="0" spc="50" dirty="0">
              <a:ln w="11430"/>
              <a:solidFill>
                <a:srgbClr val="1688C8"/>
              </a:solidFill>
              <a:latin typeface="微软雅黑" panose="020B0503020204020204" pitchFamily="34" charset="-122"/>
              <a:ea typeface="微软雅黑" panose="020B0503020204020204" pitchFamily="34" charset="-122"/>
            </a:endParaRPr>
          </a:p>
        </p:txBody>
      </p:sp>
      <p:sp>
        <p:nvSpPr>
          <p:cNvPr id="7" name="圆角矩形 6"/>
          <p:cNvSpPr/>
          <p:nvPr/>
        </p:nvSpPr>
        <p:spPr>
          <a:xfrm>
            <a:off x="1388815" y="2679252"/>
            <a:ext cx="6408712" cy="1903498"/>
          </a:xfrm>
          <a:prstGeom prst="roundRect">
            <a:avLst/>
          </a:prstGeom>
          <a:noFill/>
          <a:ln w="127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39"/>
          <p:cNvSpPr txBox="1"/>
          <p:nvPr/>
        </p:nvSpPr>
        <p:spPr>
          <a:xfrm>
            <a:off x="1043608" y="123478"/>
            <a:ext cx="6491473" cy="523220"/>
          </a:xfrm>
          <a:prstGeom prst="rect">
            <a:avLst/>
          </a:prstGeom>
          <a:noFill/>
        </p:spPr>
        <p:txBody>
          <a:bodyPr wrap="square" rtlCol="0">
            <a:spAutoFit/>
          </a:bodyPr>
          <a:lstStyle/>
          <a:p>
            <a:r>
              <a:rPr lang="en-US" altLang="zh-CN" sz="2800" b="1" dirty="0" smtClean="0">
                <a:solidFill>
                  <a:srgbClr val="116797"/>
                </a:solidFill>
                <a:latin typeface="Arial" panose="020B0604020202020204"/>
                <a:ea typeface="微软雅黑" panose="020B0503020204020204" pitchFamily="34" charset="-122"/>
              </a:rPr>
              <a:t>6.</a:t>
            </a:r>
            <a:r>
              <a:rPr lang="zh-CN" altLang="en-US" sz="2800" b="1" dirty="0" smtClean="0">
                <a:solidFill>
                  <a:srgbClr val="116797"/>
                </a:solidFill>
                <a:latin typeface="Arial" panose="020B0604020202020204"/>
                <a:ea typeface="微软雅黑" panose="020B0503020204020204" pitchFamily="34" charset="-122"/>
              </a:rPr>
              <a:t>合格评估进展</a:t>
            </a:r>
            <a:endParaRPr lang="zh-CN" altLang="en-US" sz="2800" b="1" dirty="0" smtClean="0">
              <a:solidFill>
                <a:srgbClr val="116797"/>
              </a:solidFill>
              <a:latin typeface="Arial" panose="020B0604020202020204"/>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9"/>
          <p:cNvSpPr txBox="1"/>
          <p:nvPr/>
        </p:nvSpPr>
        <p:spPr>
          <a:xfrm>
            <a:off x="971600" y="135091"/>
            <a:ext cx="7704856" cy="523220"/>
          </a:xfrm>
          <a:prstGeom prst="rect">
            <a:avLst/>
          </a:prstGeom>
          <a:noFill/>
        </p:spPr>
        <p:txBody>
          <a:bodyPr wrap="square" rtlCol="0">
            <a:spAutoFit/>
          </a:bodyPr>
          <a:lstStyle/>
          <a:p>
            <a:r>
              <a:rPr kumimoji="0" lang="zh-CN" altLang="en-US" sz="2800" b="1" i="0" u="none" strike="noStrike" kern="1200" cap="none" spc="0" normalizeH="0" baseline="0" noProof="0" dirty="0" smtClean="0">
                <a:ln>
                  <a:noFill/>
                </a:ln>
                <a:solidFill>
                  <a:srgbClr val="116797"/>
                </a:solidFill>
                <a:effectLst/>
                <a:uLnTx/>
                <a:uFillTx/>
                <a:latin typeface="Arial" panose="020B0604020202020204"/>
                <a:ea typeface="微软雅黑" panose="020B0503020204020204" pitchFamily="34" charset="-122"/>
                <a:cs typeface="+mn-cs"/>
              </a:rPr>
              <a:t>一、</a:t>
            </a:r>
            <a:r>
              <a:rPr lang="zh-CN" altLang="en-US" sz="2800" b="1" dirty="0">
                <a:solidFill>
                  <a:srgbClr val="116797"/>
                </a:solidFill>
                <a:latin typeface="微软雅黑" panose="020B0503020204020204" pitchFamily="34" charset="-122"/>
                <a:ea typeface="微软雅黑" panose="020B0503020204020204" pitchFamily="34" charset="-122"/>
              </a:rPr>
              <a:t>新时期我国高等教育新部署</a:t>
            </a:r>
            <a:endParaRPr lang="zh-CN" altLang="en-US" sz="2800" b="1" dirty="0">
              <a:solidFill>
                <a:srgbClr val="116797"/>
              </a:solidFill>
              <a:latin typeface="微软雅黑" panose="020B0503020204020204" pitchFamily="34" charset="-122"/>
              <a:ea typeface="微软雅黑" panose="020B0503020204020204" pitchFamily="34" charset="-122"/>
            </a:endParaRPr>
          </a:p>
        </p:txBody>
      </p:sp>
      <p:sp>
        <p:nvSpPr>
          <p:cNvPr id="3" name="任意多边形 2"/>
          <p:cNvSpPr/>
          <p:nvPr/>
        </p:nvSpPr>
        <p:spPr bwMode="auto">
          <a:xfrm>
            <a:off x="1907704" y="699542"/>
            <a:ext cx="5395491" cy="564200"/>
          </a:xfrm>
          <a:custGeom>
            <a:avLst/>
            <a:gdLst>
              <a:gd name="connsiteX0" fmla="*/ 77909 w 2265169"/>
              <a:gd name="connsiteY0" fmla="*/ 0 h 467360"/>
              <a:gd name="connsiteX1" fmla="*/ 2187260 w 2265169"/>
              <a:gd name="connsiteY1" fmla="*/ 0 h 467360"/>
              <a:gd name="connsiteX2" fmla="*/ 2265169 w 2265169"/>
              <a:gd name="connsiteY2" fmla="*/ 77909 h 467360"/>
              <a:gd name="connsiteX3" fmla="*/ 2265169 w 2265169"/>
              <a:gd name="connsiteY3" fmla="*/ 467360 h 467360"/>
              <a:gd name="connsiteX4" fmla="*/ 2265169 w 2265169"/>
              <a:gd name="connsiteY4" fmla="*/ 467360 h 467360"/>
              <a:gd name="connsiteX5" fmla="*/ 0 w 2265169"/>
              <a:gd name="connsiteY5" fmla="*/ 467360 h 467360"/>
              <a:gd name="connsiteX6" fmla="*/ 0 w 2265169"/>
              <a:gd name="connsiteY6" fmla="*/ 467360 h 467360"/>
              <a:gd name="connsiteX7" fmla="*/ 0 w 2265169"/>
              <a:gd name="connsiteY7" fmla="*/ 77909 h 467360"/>
              <a:gd name="connsiteX8" fmla="*/ 77909 w 2265169"/>
              <a:gd name="connsiteY8" fmla="*/ 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5169" h="467360">
                <a:moveTo>
                  <a:pt x="77909" y="0"/>
                </a:moveTo>
                <a:lnTo>
                  <a:pt x="2187260" y="0"/>
                </a:lnTo>
                <a:cubicBezTo>
                  <a:pt x="2230288" y="0"/>
                  <a:pt x="2265169" y="34881"/>
                  <a:pt x="2265169" y="77909"/>
                </a:cubicBezTo>
                <a:lnTo>
                  <a:pt x="2265169" y="467360"/>
                </a:lnTo>
                <a:lnTo>
                  <a:pt x="2265169" y="467360"/>
                </a:lnTo>
                <a:lnTo>
                  <a:pt x="0" y="467360"/>
                </a:lnTo>
                <a:lnTo>
                  <a:pt x="0" y="467360"/>
                </a:lnTo>
                <a:lnTo>
                  <a:pt x="0" y="77909"/>
                </a:lnTo>
                <a:cubicBezTo>
                  <a:pt x="0" y="34881"/>
                  <a:pt x="34881" y="0"/>
                  <a:pt x="77909" y="0"/>
                </a:cubicBezTo>
                <a:close/>
              </a:path>
            </a:pathLst>
          </a:custGeom>
          <a:noFill/>
        </p:spPr>
        <p:style>
          <a:lnRef idx="0">
            <a:schemeClr val="accent1"/>
          </a:lnRef>
          <a:fillRef idx="3">
            <a:schemeClr val="accent1"/>
          </a:fillRef>
          <a:effectRef idx="3">
            <a:schemeClr val="accent1"/>
          </a:effectRef>
          <a:fontRef idx="minor">
            <a:schemeClr val="lt1"/>
          </a:fontRef>
        </p:style>
        <p:txBody>
          <a:bodyPr lIns="83779" tIns="83779" rIns="83779" bIns="60960" spcCol="1270" anchor="ctr"/>
          <a:lstStyle/>
          <a:p>
            <a:pPr algn="ctr" defTabSz="2528570">
              <a:lnSpc>
                <a:spcPct val="90000"/>
              </a:lnSpc>
              <a:spcAft>
                <a:spcPct val="35000"/>
              </a:spcAft>
              <a:defRPr/>
            </a:pPr>
            <a:r>
              <a:rPr lang="zh-CN" altLang="en-US" sz="2800" b="1" dirty="0" smtClean="0">
                <a:solidFill>
                  <a:srgbClr val="C00000"/>
                </a:solidFill>
                <a:latin typeface="微软雅黑" panose="020B0503020204020204" pitchFamily="34" charset="-122"/>
                <a:ea typeface="微软雅黑" panose="020B0503020204020204" pitchFamily="34" charset="-122"/>
              </a:rPr>
              <a:t>我国本科教育基本情况</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89992" y="2362571"/>
            <a:ext cx="585788" cy="78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015" y="1203598"/>
            <a:ext cx="765175" cy="101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19"/>
          <p:cNvSpPr txBox="1"/>
          <p:nvPr/>
        </p:nvSpPr>
        <p:spPr>
          <a:xfrm>
            <a:off x="1465065" y="1426467"/>
            <a:ext cx="1952625" cy="646331"/>
          </a:xfrm>
          <a:prstGeom prst="rect">
            <a:avLst/>
          </a:prstGeom>
          <a:noFill/>
        </p:spPr>
        <p:txBody>
          <a:bodyPr>
            <a:spAutoFit/>
          </a:bodyPr>
          <a:lstStyle/>
          <a:p>
            <a:pPr>
              <a:defRPr/>
            </a:pPr>
            <a:r>
              <a:rPr lang="en-US" altLang="zh-CN" sz="1800" b="1" dirty="0" smtClean="0">
                <a:solidFill>
                  <a:srgbClr val="116797"/>
                </a:solidFill>
                <a:latin typeface="微软雅黑" panose="020B0503020204020204" pitchFamily="34" charset="-122"/>
                <a:ea typeface="微软雅黑" panose="020B0503020204020204" pitchFamily="34" charset="-122"/>
              </a:rPr>
              <a:t>2018</a:t>
            </a:r>
            <a:r>
              <a:rPr lang="zh-CN" altLang="en-US" sz="1800" b="1" dirty="0" smtClean="0">
                <a:solidFill>
                  <a:srgbClr val="116797"/>
                </a:solidFill>
                <a:latin typeface="微软雅黑" panose="020B0503020204020204" pitchFamily="34" charset="-122"/>
                <a:ea typeface="微软雅黑" panose="020B0503020204020204" pitchFamily="34" charset="-122"/>
              </a:rPr>
              <a:t>年</a:t>
            </a:r>
            <a:r>
              <a:rPr lang="zh-CN" altLang="en-US" sz="1800" b="1" dirty="0">
                <a:solidFill>
                  <a:srgbClr val="116797"/>
                </a:solidFill>
                <a:latin typeface="微软雅黑" panose="020B0503020204020204" pitchFamily="34" charset="-122"/>
                <a:ea typeface="微软雅黑" panose="020B0503020204020204" pitchFamily="34" charset="-122"/>
              </a:rPr>
              <a:t>在学总</a:t>
            </a:r>
            <a:r>
              <a:rPr lang="zh-CN" altLang="en-US" sz="1800" b="1" dirty="0" smtClean="0">
                <a:solidFill>
                  <a:srgbClr val="116797"/>
                </a:solidFill>
                <a:latin typeface="微软雅黑" panose="020B0503020204020204" pitchFamily="34" charset="-122"/>
                <a:ea typeface="微软雅黑" panose="020B0503020204020204" pitchFamily="34" charset="-122"/>
              </a:rPr>
              <a:t>人数</a:t>
            </a:r>
            <a:r>
              <a:rPr lang="en-US" altLang="zh-CN" sz="1800" b="1" dirty="0" smtClean="0">
                <a:solidFill>
                  <a:srgbClr val="116797"/>
                </a:solidFill>
                <a:latin typeface="微软雅黑" panose="020B0503020204020204" pitchFamily="34" charset="-122"/>
                <a:ea typeface="微软雅黑" panose="020B0503020204020204" pitchFamily="34" charset="-122"/>
              </a:rPr>
              <a:t>3833</a:t>
            </a:r>
            <a:r>
              <a:rPr lang="zh-CN" altLang="en-US" sz="1800" b="1" dirty="0" smtClean="0">
                <a:solidFill>
                  <a:srgbClr val="116797"/>
                </a:solidFill>
                <a:latin typeface="微软雅黑" panose="020B0503020204020204" pitchFamily="34" charset="-122"/>
                <a:ea typeface="微软雅黑" panose="020B0503020204020204" pitchFamily="34" charset="-122"/>
              </a:rPr>
              <a:t>万</a:t>
            </a:r>
            <a:endParaRPr lang="zh-CN" altLang="en-US" sz="1800" b="1" dirty="0">
              <a:solidFill>
                <a:srgbClr val="116797"/>
              </a:solidFill>
              <a:latin typeface="微软雅黑" panose="020B0503020204020204" pitchFamily="34" charset="-122"/>
              <a:ea typeface="微软雅黑" panose="020B0503020204020204" pitchFamily="34" charset="-122"/>
            </a:endParaRPr>
          </a:p>
        </p:txBody>
      </p:sp>
      <p:sp>
        <p:nvSpPr>
          <p:cNvPr id="8" name="文本框 20"/>
          <p:cNvSpPr txBox="1"/>
          <p:nvPr/>
        </p:nvSpPr>
        <p:spPr>
          <a:xfrm>
            <a:off x="1538064" y="2461168"/>
            <a:ext cx="1951038" cy="646331"/>
          </a:xfrm>
          <a:prstGeom prst="rect">
            <a:avLst/>
          </a:prstGeom>
          <a:noFill/>
        </p:spPr>
        <p:txBody>
          <a:bodyPr>
            <a:spAutoFit/>
          </a:bodyPr>
          <a:lstStyle/>
          <a:p>
            <a:pPr>
              <a:defRPr/>
            </a:pPr>
            <a:r>
              <a:rPr lang="en-US" altLang="zh-CN" sz="1800" b="1" dirty="0" smtClean="0">
                <a:solidFill>
                  <a:srgbClr val="116797"/>
                </a:solidFill>
                <a:latin typeface="微软雅黑" panose="020B0503020204020204" pitchFamily="34" charset="-122"/>
                <a:ea typeface="微软雅黑" panose="020B0503020204020204" pitchFamily="34" charset="-122"/>
              </a:rPr>
              <a:t>2018</a:t>
            </a:r>
            <a:r>
              <a:rPr lang="zh-CN" altLang="en-US" sz="1800" b="1" dirty="0" smtClean="0">
                <a:solidFill>
                  <a:srgbClr val="116797"/>
                </a:solidFill>
                <a:latin typeface="微软雅黑" panose="020B0503020204020204" pitchFamily="34" charset="-122"/>
                <a:ea typeface="微软雅黑" panose="020B0503020204020204" pitchFamily="34" charset="-122"/>
              </a:rPr>
              <a:t>年</a:t>
            </a:r>
            <a:r>
              <a:rPr lang="zh-CN" altLang="en-US" sz="1800" b="1" dirty="0">
                <a:solidFill>
                  <a:srgbClr val="116797"/>
                </a:solidFill>
                <a:latin typeface="微软雅黑" panose="020B0503020204020204" pitchFamily="34" charset="-122"/>
                <a:ea typeface="微软雅黑" panose="020B0503020204020204" pitchFamily="34" charset="-122"/>
              </a:rPr>
              <a:t>各类高校</a:t>
            </a:r>
            <a:endParaRPr lang="en-US" altLang="zh-CN" sz="1800" b="1" dirty="0">
              <a:solidFill>
                <a:srgbClr val="116797"/>
              </a:solidFill>
              <a:latin typeface="微软雅黑" panose="020B0503020204020204" pitchFamily="34" charset="-122"/>
              <a:ea typeface="微软雅黑" panose="020B0503020204020204" pitchFamily="34" charset="-122"/>
            </a:endParaRPr>
          </a:p>
          <a:p>
            <a:pPr>
              <a:defRPr/>
            </a:pPr>
            <a:r>
              <a:rPr lang="en-US" altLang="zh-CN" sz="1800" b="1" dirty="0" smtClean="0">
                <a:solidFill>
                  <a:srgbClr val="116797"/>
                </a:solidFill>
                <a:latin typeface="微软雅黑" panose="020B0503020204020204" pitchFamily="34" charset="-122"/>
                <a:ea typeface="微软雅黑" panose="020B0503020204020204" pitchFamily="34" charset="-122"/>
              </a:rPr>
              <a:t>2663</a:t>
            </a:r>
            <a:r>
              <a:rPr lang="zh-CN" altLang="en-US" sz="1800" b="1" dirty="0" smtClean="0">
                <a:solidFill>
                  <a:srgbClr val="116797"/>
                </a:solidFill>
                <a:latin typeface="微软雅黑" panose="020B0503020204020204" pitchFamily="34" charset="-122"/>
                <a:ea typeface="微软雅黑" panose="020B0503020204020204" pitchFamily="34" charset="-122"/>
              </a:rPr>
              <a:t>所</a:t>
            </a:r>
            <a:endParaRPr lang="zh-CN" altLang="en-US" sz="1800" b="1" dirty="0">
              <a:solidFill>
                <a:srgbClr val="116797"/>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745976" y="3270495"/>
            <a:ext cx="2961928" cy="1751470"/>
            <a:chOff x="640432" y="2615569"/>
            <a:chExt cx="2961928" cy="1972405"/>
          </a:xfrm>
        </p:grpSpPr>
        <p:pic>
          <p:nvPicPr>
            <p:cNvPr id="13" name="图片 12"/>
            <p:cNvPicPr>
              <a:picLocks noChangeAspect="1"/>
            </p:cNvPicPr>
            <p:nvPr/>
          </p:nvPicPr>
          <p:blipFill>
            <a:blip r:embed="rId3" cstate="print"/>
            <a:stretch>
              <a:fillRect/>
            </a:stretch>
          </p:blipFill>
          <p:spPr>
            <a:xfrm>
              <a:off x="640432" y="2615569"/>
              <a:ext cx="2961928" cy="1972405"/>
            </a:xfrm>
            <a:prstGeom prst="rect">
              <a:avLst/>
            </a:prstGeom>
          </p:spPr>
        </p:pic>
        <p:sp>
          <p:nvSpPr>
            <p:cNvPr id="14" name="文本框 30"/>
            <p:cNvSpPr txBox="1"/>
            <p:nvPr/>
          </p:nvSpPr>
          <p:spPr>
            <a:xfrm>
              <a:off x="1571604" y="2667497"/>
              <a:ext cx="1285884" cy="415921"/>
            </a:xfrm>
            <a:prstGeom prst="rect">
              <a:avLst/>
            </a:prstGeom>
            <a:noFill/>
          </p:spPr>
          <p:txBody>
            <a:bodyPr wrap="square" rtlCol="0">
              <a:spAutoFit/>
            </a:bodyPr>
            <a:lstStyle/>
            <a:p>
              <a:r>
                <a:rPr lang="en-US" altLang="zh-CN" sz="1800" b="1" dirty="0" smtClean="0">
                  <a:solidFill>
                    <a:srgbClr val="116797"/>
                  </a:solidFill>
                  <a:latin typeface="微软雅黑" panose="020B0503020204020204" pitchFamily="34" charset="-122"/>
                  <a:ea typeface="微软雅黑" panose="020B0503020204020204" pitchFamily="34" charset="-122"/>
                </a:rPr>
                <a:t>48.1%</a:t>
              </a:r>
              <a:endParaRPr lang="zh-CN" altLang="en-US" sz="1800" b="1" dirty="0">
                <a:solidFill>
                  <a:srgbClr val="116797"/>
                </a:solidFill>
                <a:latin typeface="微软雅黑" panose="020B0503020204020204" pitchFamily="34" charset="-122"/>
                <a:ea typeface="微软雅黑" panose="020B0503020204020204" pitchFamily="34" charset="-122"/>
              </a:endParaRPr>
            </a:p>
          </p:txBody>
        </p:sp>
        <p:sp>
          <p:nvSpPr>
            <p:cNvPr id="15" name="文本框 32"/>
            <p:cNvSpPr txBox="1"/>
            <p:nvPr/>
          </p:nvSpPr>
          <p:spPr>
            <a:xfrm>
              <a:off x="1149945" y="3993460"/>
              <a:ext cx="820613" cy="519901"/>
            </a:xfrm>
            <a:prstGeom prst="rect">
              <a:avLst/>
            </a:prstGeom>
            <a:noFill/>
          </p:spPr>
          <p:txBody>
            <a:bodyPr wrap="square" rtlCol="0">
              <a:spAutoFit/>
            </a:bodyP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rPr>
                <a:t>2018</a:t>
              </a:r>
              <a:r>
                <a:rPr lang="zh-CN" altLang="en-US" sz="1200" b="1" dirty="0" smtClean="0">
                  <a:solidFill>
                    <a:schemeClr val="bg1"/>
                  </a:solidFill>
                  <a:latin typeface="微软雅黑" panose="020B0503020204020204" pitchFamily="34" charset="-122"/>
                  <a:ea typeface="微软雅黑" panose="020B0503020204020204" pitchFamily="34" charset="-122"/>
                </a:rPr>
                <a:t>年</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1200" b="1" dirty="0" smtClean="0">
                  <a:solidFill>
                    <a:schemeClr val="bg1"/>
                  </a:solidFill>
                  <a:latin typeface="微软雅黑" panose="020B0503020204020204" pitchFamily="34" charset="-122"/>
                  <a:ea typeface="微软雅黑" panose="020B0503020204020204" pitchFamily="34" charset="-122"/>
                </a:rPr>
                <a:t>毛入学率</a:t>
              </a:r>
              <a:endParaRPr lang="zh-CN" altLang="en-US" sz="1800" b="1" dirty="0">
                <a:solidFill>
                  <a:schemeClr val="tx2">
                    <a:lumMod val="60000"/>
                    <a:lumOff val="40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4572000" y="1644808"/>
            <a:ext cx="3991409" cy="3221352"/>
            <a:chOff x="4596650" y="1203598"/>
            <a:chExt cx="3991409" cy="3470484"/>
          </a:xfrm>
        </p:grpSpPr>
        <p:sp>
          <p:nvSpPr>
            <p:cNvPr id="17" name="AutoShape 9"/>
            <p:cNvSpPr>
              <a:spLocks noChangeArrowheads="1"/>
            </p:cNvSpPr>
            <p:nvPr/>
          </p:nvSpPr>
          <p:spPr bwMode="auto">
            <a:xfrm>
              <a:off x="5148172" y="3970147"/>
              <a:ext cx="3203153" cy="489565"/>
            </a:xfrm>
            <a:prstGeom prst="cube">
              <a:avLst>
                <a:gd name="adj" fmla="val 49880"/>
              </a:avLst>
            </a:prstGeom>
          </p:spPr>
          <p:style>
            <a:lnRef idx="0">
              <a:schemeClr val="accent1"/>
            </a:lnRef>
            <a:fillRef idx="3">
              <a:schemeClr val="accent1"/>
            </a:fillRef>
            <a:effectRef idx="3">
              <a:schemeClr val="accent1"/>
            </a:effectRef>
            <a:fontRef idx="minor">
              <a:schemeClr val="lt1"/>
            </a:fontRef>
          </p:style>
          <p:txBody>
            <a:bodyPr wrap="none" lIns="91436" tIns="45718" rIns="91436" bIns="45718" anchor="ctr"/>
            <a:lstStyle/>
            <a:p>
              <a:pPr>
                <a:defRPr/>
              </a:pPr>
              <a:endParaRPr lang="zh-CN" altLang="en-US" sz="1400">
                <a:solidFill>
                  <a:srgbClr val="000000"/>
                </a:solidFill>
              </a:endParaRPr>
            </a:p>
          </p:txBody>
        </p:sp>
        <p:sp>
          <p:nvSpPr>
            <p:cNvPr id="18" name="AutoShape 10"/>
            <p:cNvSpPr>
              <a:spLocks noChangeArrowheads="1"/>
            </p:cNvSpPr>
            <p:nvPr/>
          </p:nvSpPr>
          <p:spPr bwMode="auto">
            <a:xfrm rot="16200000" flipV="1">
              <a:off x="5573524" y="3733902"/>
              <a:ext cx="360362" cy="517525"/>
            </a:xfrm>
            <a:prstGeom prst="cube">
              <a:avLst>
                <a:gd name="adj" fmla="val 23792"/>
              </a:avLst>
            </a:prstGeom>
            <a:gradFill flip="none" rotWithShape="1">
              <a:gsLst>
                <a:gs pos="86000">
                  <a:srgbClr val="CE7FDB">
                    <a:lumMod val="72000"/>
                    <a:lumOff val="28000"/>
                  </a:srgbClr>
                </a:gs>
                <a:gs pos="100000">
                  <a:schemeClr val="accent3">
                    <a:shade val="94000"/>
                    <a:satMod val="135000"/>
                  </a:schemeClr>
                </a:gs>
              </a:gsLst>
              <a:lin ang="2700000" scaled="1"/>
              <a:tileRect/>
            </a:gradFill>
          </p:spPr>
          <p:style>
            <a:lnRef idx="1">
              <a:schemeClr val="accent4"/>
            </a:lnRef>
            <a:fillRef idx="2">
              <a:schemeClr val="accent4"/>
            </a:fillRef>
            <a:effectRef idx="1">
              <a:schemeClr val="accent4"/>
            </a:effectRef>
            <a:fontRef idx="minor">
              <a:schemeClr val="dk1"/>
            </a:fontRef>
          </p:style>
          <p:txBody>
            <a:bodyPr wrap="none" lIns="91436" tIns="45718" rIns="91436" bIns="45718" anchor="ctr"/>
            <a:lstStyle/>
            <a:p>
              <a:pPr>
                <a:defRPr/>
              </a:pPr>
              <a:endParaRPr lang="zh-CN" altLang="en-US" sz="1400">
                <a:solidFill>
                  <a:srgbClr val="000000"/>
                </a:solidFill>
              </a:endParaRPr>
            </a:p>
          </p:txBody>
        </p:sp>
        <p:sp>
          <p:nvSpPr>
            <p:cNvPr id="19" name="AutoShape 12"/>
            <p:cNvSpPr>
              <a:spLocks noChangeArrowheads="1"/>
            </p:cNvSpPr>
            <p:nvPr/>
          </p:nvSpPr>
          <p:spPr bwMode="auto">
            <a:xfrm rot="16200000" flipV="1">
              <a:off x="6328379" y="3569597"/>
              <a:ext cx="719137" cy="487362"/>
            </a:xfrm>
            <a:prstGeom prst="cube">
              <a:avLst>
                <a:gd name="adj" fmla="val 23792"/>
              </a:avLst>
            </a:prstGeom>
            <a:gradFill flip="none" rotWithShape="1">
              <a:gsLst>
                <a:gs pos="73000">
                  <a:srgbClr val="CC6C1C">
                    <a:lumMod val="70000"/>
                    <a:lumOff val="30000"/>
                  </a:srgbClr>
                </a:gs>
                <a:gs pos="100000">
                  <a:schemeClr val="accent6">
                    <a:shade val="93000"/>
                    <a:satMod val="130000"/>
                  </a:schemeClr>
                </a:gs>
                <a:gs pos="100000">
                  <a:schemeClr val="accent6">
                    <a:shade val="94000"/>
                    <a:satMod val="135000"/>
                  </a:schemeClr>
                </a:gs>
              </a:gsLst>
              <a:lin ang="600000" scaled="0"/>
              <a:tileRect/>
            </a:gradFill>
          </p:spPr>
          <p:style>
            <a:lnRef idx="1">
              <a:schemeClr val="accent6"/>
            </a:lnRef>
            <a:fillRef idx="3">
              <a:schemeClr val="accent6"/>
            </a:fillRef>
            <a:effectRef idx="2">
              <a:schemeClr val="accent6"/>
            </a:effectRef>
            <a:fontRef idx="minor">
              <a:schemeClr val="lt1"/>
            </a:fontRef>
          </p:style>
          <p:txBody>
            <a:bodyPr wrap="none" lIns="91436" tIns="45718" rIns="91436" bIns="45718" anchor="ctr"/>
            <a:lstStyle/>
            <a:p>
              <a:pPr>
                <a:defRPr/>
              </a:pPr>
              <a:endParaRPr lang="zh-CN" altLang="en-US" sz="1400">
                <a:solidFill>
                  <a:srgbClr val="000000"/>
                </a:solidFill>
              </a:endParaRPr>
            </a:p>
          </p:txBody>
        </p:sp>
        <p:sp>
          <p:nvSpPr>
            <p:cNvPr id="20" name="AutoShape 13"/>
            <p:cNvSpPr>
              <a:spLocks noChangeArrowheads="1"/>
            </p:cNvSpPr>
            <p:nvPr/>
          </p:nvSpPr>
          <p:spPr bwMode="auto">
            <a:xfrm rot="16200000" flipV="1">
              <a:off x="6366234" y="2597564"/>
              <a:ext cx="2662300" cy="489913"/>
            </a:xfrm>
            <a:prstGeom prst="cube">
              <a:avLst>
                <a:gd name="adj" fmla="val 23792"/>
              </a:avLst>
            </a:prstGeom>
            <a:gradFill flip="none" rotWithShape="1">
              <a:gsLst>
                <a:gs pos="65000">
                  <a:srgbClr val="769535">
                    <a:lumMod val="89000"/>
                    <a:lumOff val="11000"/>
                  </a:srgbClr>
                </a:gs>
                <a:gs pos="100000">
                  <a:schemeClr val="accent3">
                    <a:shade val="93000"/>
                    <a:satMod val="130000"/>
                  </a:schemeClr>
                </a:gs>
                <a:gs pos="100000">
                  <a:schemeClr val="accent3">
                    <a:shade val="94000"/>
                    <a:satMod val="135000"/>
                  </a:schemeClr>
                </a:gs>
              </a:gsLst>
              <a:lin ang="6000000" scaled="0"/>
              <a:tileRect/>
            </a:gradFill>
          </p:spPr>
          <p:style>
            <a:lnRef idx="0">
              <a:schemeClr val="accent3"/>
            </a:lnRef>
            <a:fillRef idx="3">
              <a:schemeClr val="accent3"/>
            </a:fillRef>
            <a:effectRef idx="3">
              <a:schemeClr val="accent3"/>
            </a:effectRef>
            <a:fontRef idx="minor">
              <a:schemeClr val="lt1"/>
            </a:fontRef>
          </p:style>
          <p:txBody>
            <a:bodyPr wrap="none" lIns="91436" tIns="45718" rIns="91436" bIns="45718" anchor="ctr"/>
            <a:lstStyle/>
            <a:p>
              <a:pPr>
                <a:defRPr/>
              </a:pPr>
              <a:endParaRPr lang="zh-CN" altLang="en-US" sz="1400">
                <a:solidFill>
                  <a:srgbClr val="000000"/>
                </a:solidFill>
              </a:endParaRPr>
            </a:p>
          </p:txBody>
        </p:sp>
        <p:sp>
          <p:nvSpPr>
            <p:cNvPr id="21" name="Text Box 14"/>
            <p:cNvSpPr txBox="1">
              <a:spLocks noChangeArrowheads="1"/>
            </p:cNvSpPr>
            <p:nvPr/>
          </p:nvSpPr>
          <p:spPr bwMode="auto">
            <a:xfrm>
              <a:off x="5364767" y="4205018"/>
              <a:ext cx="671512" cy="23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a:r>
                <a:rPr lang="en-US" altLang="zh-CN" sz="1400" b="1">
                  <a:solidFill>
                    <a:schemeClr val="bg1"/>
                  </a:solidFill>
                  <a:latin typeface="Times New Roman" panose="02020603050405020304" pitchFamily="18" charset="0"/>
                </a:rPr>
                <a:t>1949</a:t>
              </a:r>
              <a:endParaRPr lang="zh-CN" altLang="zh-CN" sz="1400" b="1">
                <a:solidFill>
                  <a:schemeClr val="bg1"/>
                </a:solidFill>
                <a:latin typeface="Times New Roman" panose="02020603050405020304" pitchFamily="18" charset="0"/>
              </a:endParaRPr>
            </a:p>
          </p:txBody>
        </p:sp>
        <p:sp>
          <p:nvSpPr>
            <p:cNvPr id="22" name="Text Box 16"/>
            <p:cNvSpPr txBox="1">
              <a:spLocks noChangeArrowheads="1"/>
            </p:cNvSpPr>
            <p:nvPr/>
          </p:nvSpPr>
          <p:spPr bwMode="auto">
            <a:xfrm>
              <a:off x="6322029" y="4208193"/>
              <a:ext cx="600075" cy="23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a:r>
                <a:rPr lang="en-US" altLang="zh-CN" sz="1400" b="1" dirty="0">
                  <a:solidFill>
                    <a:schemeClr val="bg1"/>
                  </a:solidFill>
                  <a:latin typeface="Times New Roman" panose="02020603050405020304" pitchFamily="18" charset="0"/>
                </a:rPr>
                <a:t>1978</a:t>
              </a:r>
              <a:endParaRPr lang="zh-CN" altLang="zh-CN" sz="1400" b="1" dirty="0">
                <a:solidFill>
                  <a:schemeClr val="bg1"/>
                </a:solidFill>
                <a:latin typeface="Times New Roman" panose="02020603050405020304" pitchFamily="18" charset="0"/>
              </a:endParaRPr>
            </a:p>
          </p:txBody>
        </p:sp>
        <p:sp>
          <p:nvSpPr>
            <p:cNvPr id="23" name="Text Box 17"/>
            <p:cNvSpPr txBox="1">
              <a:spLocks noChangeArrowheads="1"/>
            </p:cNvSpPr>
            <p:nvPr/>
          </p:nvSpPr>
          <p:spPr bwMode="auto">
            <a:xfrm>
              <a:off x="7309454" y="4200255"/>
              <a:ext cx="668338" cy="30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a:r>
                <a:rPr lang="en-US" altLang="zh-CN" sz="1400" b="1" dirty="0" smtClean="0">
                  <a:solidFill>
                    <a:schemeClr val="bg1"/>
                  </a:solidFill>
                  <a:latin typeface="Times New Roman" panose="02020603050405020304" pitchFamily="18" charset="0"/>
                </a:rPr>
                <a:t>2018</a:t>
              </a:r>
              <a:endParaRPr lang="zh-CN" altLang="zh-CN" sz="1400" b="1" dirty="0">
                <a:solidFill>
                  <a:schemeClr val="bg1"/>
                </a:solidFill>
                <a:latin typeface="Times New Roman" panose="02020603050405020304" pitchFamily="18" charset="0"/>
              </a:endParaRPr>
            </a:p>
          </p:txBody>
        </p:sp>
        <p:sp>
          <p:nvSpPr>
            <p:cNvPr id="24" name="Text Box 18"/>
            <p:cNvSpPr txBox="1">
              <a:spLocks noChangeArrowheads="1"/>
            </p:cNvSpPr>
            <p:nvPr/>
          </p:nvSpPr>
          <p:spPr bwMode="auto">
            <a:xfrm>
              <a:off x="5378658" y="3536259"/>
              <a:ext cx="792559" cy="331575"/>
            </a:xfrm>
            <a:prstGeom prst="rect">
              <a:avLst/>
            </a:prstGeom>
            <a:noFill/>
            <a:ln>
              <a:noFill/>
            </a:ln>
            <a:effectLst/>
          </p:spPr>
          <p:txBody>
            <a:bodyPr wrap="square" lIns="91436" tIns="45718" rIns="91436" bIns="45718">
              <a:spAutoFit/>
            </a:bodyP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algn="ctr">
                <a:defRPr/>
              </a:pPr>
              <a:r>
                <a:rPr lang="en-US" altLang="zh-CN" sz="1400" dirty="0" smtClean="0">
                  <a:solidFill>
                    <a:srgbClr val="116797"/>
                  </a:solidFill>
                  <a:latin typeface="微软雅黑" panose="020B0503020204020204" pitchFamily="34" charset="-122"/>
                  <a:ea typeface="微软雅黑" panose="020B0503020204020204" pitchFamily="34" charset="-122"/>
                  <a:cs typeface="微软雅黑" panose="020B0503020204020204" pitchFamily="34" charset="-122"/>
                </a:rPr>
                <a:t>11.7</a:t>
              </a:r>
              <a:r>
                <a:rPr lang="zh-CN" altLang="en-US" sz="1400" dirty="0" smtClean="0">
                  <a:solidFill>
                    <a:srgbClr val="116797"/>
                  </a:solidFill>
                  <a:latin typeface="微软雅黑" panose="020B0503020204020204" pitchFamily="34" charset="-122"/>
                  <a:ea typeface="微软雅黑" panose="020B0503020204020204" pitchFamily="34" charset="-122"/>
                  <a:cs typeface="微软雅黑" panose="020B0503020204020204" pitchFamily="34" charset="-122"/>
                </a:rPr>
                <a:t>万</a:t>
              </a:r>
              <a:endParaRPr lang="zh-CN" altLang="zh-CN" sz="1400" dirty="0">
                <a:solidFill>
                  <a:srgbClr val="116797"/>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Text Box 19"/>
            <p:cNvSpPr txBox="1">
              <a:spLocks noChangeArrowheads="1"/>
            </p:cNvSpPr>
            <p:nvPr/>
          </p:nvSpPr>
          <p:spPr bwMode="auto">
            <a:xfrm>
              <a:off x="6185504" y="2672659"/>
              <a:ext cx="369888" cy="23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a:r>
                <a:rPr lang="zh-CN" altLang="zh-CN" sz="1400">
                  <a:solidFill>
                    <a:srgbClr val="FEFEFE"/>
                  </a:solidFill>
                  <a:latin typeface="Times New Roman" panose="02020603050405020304" pitchFamily="18" charset="0"/>
                </a:rPr>
                <a:t>50</a:t>
              </a:r>
              <a:endParaRPr lang="zh-CN" altLang="zh-CN" sz="1400">
                <a:solidFill>
                  <a:srgbClr val="FEFEFE"/>
                </a:solidFill>
                <a:latin typeface="Times New Roman" panose="02020603050405020304" pitchFamily="18" charset="0"/>
              </a:endParaRPr>
            </a:p>
          </p:txBody>
        </p:sp>
        <p:sp>
          <p:nvSpPr>
            <p:cNvPr id="26" name="Text Box 18"/>
            <p:cNvSpPr txBox="1">
              <a:spLocks noChangeArrowheads="1"/>
            </p:cNvSpPr>
            <p:nvPr/>
          </p:nvSpPr>
          <p:spPr bwMode="auto">
            <a:xfrm>
              <a:off x="6261704" y="3175896"/>
              <a:ext cx="871538" cy="331575"/>
            </a:xfrm>
            <a:prstGeom prst="rect">
              <a:avLst/>
            </a:prstGeom>
            <a:noFill/>
            <a:ln>
              <a:noFill/>
            </a:ln>
            <a:effectLst/>
          </p:spPr>
          <p:txBody>
            <a:bodyPr wrap="square" lIns="91436" tIns="45718" rIns="91436" bIns="45718">
              <a:spAutoFit/>
            </a:bodyP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algn="ctr">
                <a:defRPr/>
              </a:pPr>
              <a:r>
                <a:rPr lang="en-US" altLang="zh-CN" sz="1400" dirty="0" smtClean="0">
                  <a:solidFill>
                    <a:srgbClr val="116797"/>
                  </a:solidFill>
                  <a:latin typeface="微软雅黑" panose="020B0503020204020204" pitchFamily="34" charset="-122"/>
                  <a:ea typeface="微软雅黑" panose="020B0503020204020204" pitchFamily="34" charset="-122"/>
                  <a:cs typeface="微软雅黑" panose="020B0503020204020204" pitchFamily="34" charset="-122"/>
                </a:rPr>
                <a:t>86.7</a:t>
              </a:r>
              <a:r>
                <a:rPr lang="zh-CN" altLang="en-US" sz="1400" dirty="0" smtClean="0">
                  <a:solidFill>
                    <a:srgbClr val="116797"/>
                  </a:solidFill>
                  <a:latin typeface="微软雅黑" panose="020B0503020204020204" pitchFamily="34" charset="-122"/>
                  <a:ea typeface="微软雅黑" panose="020B0503020204020204" pitchFamily="34" charset="-122"/>
                  <a:cs typeface="微软雅黑" panose="020B0503020204020204" pitchFamily="34" charset="-122"/>
                </a:rPr>
                <a:t>万</a:t>
              </a:r>
              <a:endParaRPr lang="zh-CN" altLang="zh-CN" sz="1400" dirty="0">
                <a:solidFill>
                  <a:srgbClr val="116797"/>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Text Box 18"/>
            <p:cNvSpPr txBox="1">
              <a:spLocks noChangeArrowheads="1"/>
            </p:cNvSpPr>
            <p:nvPr/>
          </p:nvSpPr>
          <p:spPr bwMode="auto">
            <a:xfrm>
              <a:off x="7325231" y="1203598"/>
              <a:ext cx="862880" cy="331575"/>
            </a:xfrm>
            <a:prstGeom prst="rect">
              <a:avLst/>
            </a:prstGeom>
            <a:noFill/>
            <a:ln>
              <a:noFill/>
            </a:ln>
            <a:effectLst/>
          </p:spPr>
          <p:txBody>
            <a:bodyPr wrap="square" lIns="91436" tIns="45718" rIns="91436" bIns="45718">
              <a:spAutoFit/>
            </a:bodyP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algn="ctr">
                <a:defRPr/>
              </a:pPr>
              <a:r>
                <a:rPr lang="en-US" altLang="zh-CN" sz="1400" dirty="0" smtClean="0">
                  <a:solidFill>
                    <a:srgbClr val="116797"/>
                  </a:solidFill>
                  <a:latin typeface="微软雅黑" panose="020B0503020204020204" pitchFamily="34" charset="-122"/>
                  <a:ea typeface="微软雅黑" panose="020B0503020204020204" pitchFamily="34" charset="-122"/>
                  <a:cs typeface="微软雅黑" panose="020B0503020204020204" pitchFamily="34" charset="-122"/>
                </a:rPr>
                <a:t>3833</a:t>
              </a:r>
              <a:r>
                <a:rPr lang="zh-CN" altLang="en-US" sz="1400" dirty="0" smtClean="0">
                  <a:solidFill>
                    <a:srgbClr val="116797"/>
                  </a:solidFill>
                  <a:latin typeface="微软雅黑" panose="020B0503020204020204" pitchFamily="34" charset="-122"/>
                  <a:ea typeface="微软雅黑" panose="020B0503020204020204" pitchFamily="34" charset="-122"/>
                  <a:cs typeface="微软雅黑" panose="020B0503020204020204" pitchFamily="34" charset="-122"/>
                </a:rPr>
                <a:t>万</a:t>
              </a:r>
              <a:endParaRPr lang="zh-CN" altLang="zh-CN" sz="1400" dirty="0">
                <a:solidFill>
                  <a:srgbClr val="116797"/>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文本框 18"/>
            <p:cNvSpPr txBox="1">
              <a:spLocks noChangeArrowheads="1"/>
            </p:cNvSpPr>
            <p:nvPr/>
          </p:nvSpPr>
          <p:spPr bwMode="auto">
            <a:xfrm>
              <a:off x="4596650" y="1284441"/>
              <a:ext cx="1746883" cy="76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a:r>
                <a:rPr lang="zh-CN" altLang="en-US" sz="2000" b="1" dirty="0">
                  <a:solidFill>
                    <a:srgbClr val="116797"/>
                  </a:solidFill>
                  <a:latin typeface="微软雅黑" panose="020B0503020204020204" pitchFamily="34" charset="-122"/>
                  <a:ea typeface="微软雅黑" panose="020B0503020204020204" pitchFamily="34" charset="-122"/>
                </a:rPr>
                <a:t>高等教育在学规模世界第一</a:t>
              </a:r>
              <a:endParaRPr lang="zh-CN" altLang="en-US" sz="2000" b="1" dirty="0">
                <a:solidFill>
                  <a:srgbClr val="116797"/>
                </a:solidFill>
                <a:latin typeface="微软雅黑" panose="020B0503020204020204" pitchFamily="34" charset="-122"/>
                <a:ea typeface="微软雅黑" panose="020B0503020204020204" pitchFamily="34" charset="-122"/>
              </a:endParaRPr>
            </a:p>
          </p:txBody>
        </p:sp>
        <p:sp>
          <p:nvSpPr>
            <p:cNvPr id="29" name="弧形 28"/>
            <p:cNvSpPr/>
            <p:nvPr/>
          </p:nvSpPr>
          <p:spPr>
            <a:xfrm rot="15776129">
              <a:off x="6026742" y="2112765"/>
              <a:ext cx="3130776" cy="199185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圆角矩形 29"/>
            <p:cNvSpPr/>
            <p:nvPr/>
          </p:nvSpPr>
          <p:spPr>
            <a:xfrm>
              <a:off x="5979105" y="2427734"/>
              <a:ext cx="839248" cy="431466"/>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nSpc>
                  <a:spcPct val="150000"/>
                </a:lnSpc>
                <a:defRPr/>
              </a:pPr>
              <a:r>
                <a:rPr lang="en-US" altLang="zh-CN" sz="1400" b="1" dirty="0" smtClean="0">
                  <a:solidFill>
                    <a:srgbClr val="116797"/>
                  </a:solidFill>
                  <a:latin typeface="微软雅黑" panose="020B0503020204020204" pitchFamily="34" charset="-122"/>
                  <a:ea typeface="微软雅黑" panose="020B0503020204020204" pitchFamily="34" charset="-122"/>
                </a:rPr>
                <a:t>44 </a:t>
              </a:r>
              <a:r>
                <a:rPr lang="zh-CN" altLang="en-US" sz="1400" b="1" dirty="0" smtClean="0">
                  <a:solidFill>
                    <a:srgbClr val="116797"/>
                  </a:solidFill>
                  <a:latin typeface="微软雅黑" panose="020B0503020204020204" pitchFamily="34" charset="-122"/>
                  <a:ea typeface="微软雅黑" panose="020B0503020204020204" pitchFamily="34" charset="-122"/>
                </a:rPr>
                <a:t>倍</a:t>
              </a:r>
              <a:endParaRPr lang="zh-CN" altLang="en-US" sz="1400" b="1" dirty="0">
                <a:solidFill>
                  <a:srgbClr val="116797"/>
                </a:solidFill>
                <a:latin typeface="微软雅黑" panose="020B0503020204020204" pitchFamily="34" charset="-122"/>
                <a:ea typeface="微软雅黑" panose="020B0503020204020204" pitchFamily="34" charset="-122"/>
              </a:endParaRPr>
            </a:p>
          </p:txBody>
        </p:sp>
        <p:sp>
          <p:nvSpPr>
            <p:cNvPr id="31" name="圆角矩形 30"/>
            <p:cNvSpPr/>
            <p:nvPr/>
          </p:nvSpPr>
          <p:spPr>
            <a:xfrm>
              <a:off x="5002907" y="2427734"/>
              <a:ext cx="839248" cy="431466"/>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nSpc>
                  <a:spcPct val="150000"/>
                </a:lnSpc>
                <a:defRPr/>
              </a:pPr>
              <a:r>
                <a:rPr lang="en-US" altLang="zh-CN" sz="1400" b="1" dirty="0" smtClean="0">
                  <a:solidFill>
                    <a:srgbClr val="116797"/>
                  </a:solidFill>
                  <a:latin typeface="微软雅黑" panose="020B0503020204020204" pitchFamily="34" charset="-122"/>
                  <a:ea typeface="微软雅黑" panose="020B0503020204020204" pitchFamily="34" charset="-122"/>
                </a:rPr>
                <a:t>323 </a:t>
              </a:r>
              <a:r>
                <a:rPr lang="zh-CN" altLang="en-US" sz="1400" b="1" dirty="0" smtClean="0">
                  <a:solidFill>
                    <a:srgbClr val="116797"/>
                  </a:solidFill>
                  <a:latin typeface="微软雅黑" panose="020B0503020204020204" pitchFamily="34" charset="-122"/>
                  <a:ea typeface="微软雅黑" panose="020B0503020204020204" pitchFamily="34" charset="-122"/>
                </a:rPr>
                <a:t>倍</a:t>
              </a:r>
              <a:endParaRPr lang="zh-CN" altLang="en-US" sz="1400" b="1" dirty="0">
                <a:solidFill>
                  <a:srgbClr val="116797"/>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9"/>
          <p:cNvSpPr txBox="1"/>
          <p:nvPr/>
        </p:nvSpPr>
        <p:spPr>
          <a:xfrm>
            <a:off x="971600" y="123478"/>
            <a:ext cx="6491473" cy="523220"/>
          </a:xfrm>
          <a:prstGeom prst="rect">
            <a:avLst/>
          </a:prstGeom>
          <a:noFill/>
        </p:spPr>
        <p:txBody>
          <a:bodyPr wrap="square" rtlCol="0">
            <a:spAutoFit/>
          </a:bodyPr>
          <a:lstStyle/>
          <a:p>
            <a:r>
              <a:rPr lang="en-US" altLang="zh-CN" sz="2800" b="1" dirty="0" smtClean="0">
                <a:solidFill>
                  <a:srgbClr val="116797"/>
                </a:solidFill>
                <a:latin typeface="Arial" panose="020B0604020202020204"/>
                <a:ea typeface="微软雅黑" panose="020B0503020204020204" pitchFamily="34" charset="-122"/>
              </a:rPr>
              <a:t>7.</a:t>
            </a:r>
            <a:r>
              <a:rPr lang="zh-CN" altLang="en-US" sz="2800" b="1" dirty="0" smtClean="0">
                <a:solidFill>
                  <a:srgbClr val="116797"/>
                </a:solidFill>
                <a:latin typeface="Arial" panose="020B0604020202020204"/>
                <a:ea typeface="微软雅黑" panose="020B0503020204020204" pitchFamily="34" charset="-122"/>
              </a:rPr>
              <a:t>合格评估成效</a:t>
            </a:r>
            <a:endParaRPr lang="zh-CN" altLang="en-US" sz="2800" b="1" dirty="0" smtClean="0">
              <a:solidFill>
                <a:srgbClr val="116797"/>
              </a:solidFill>
              <a:latin typeface="Arial" panose="020B0604020202020204"/>
              <a:ea typeface="微软雅黑" panose="020B0503020204020204" pitchFamily="34" charset="-122"/>
            </a:endParaRPr>
          </a:p>
        </p:txBody>
      </p:sp>
      <p:sp>
        <p:nvSpPr>
          <p:cNvPr id="6" name="矩形 5"/>
          <p:cNvSpPr/>
          <p:nvPr/>
        </p:nvSpPr>
        <p:spPr>
          <a:xfrm>
            <a:off x="323528" y="2073935"/>
            <a:ext cx="8568952" cy="2442031"/>
          </a:xfrm>
          <a:prstGeom prst="rect">
            <a:avLst/>
          </a:prstGeom>
          <a:ln>
            <a:solidFill>
              <a:srgbClr val="FF7C80"/>
            </a:solidFill>
          </a:ln>
        </p:spPr>
        <p:txBody>
          <a:bodyPr wrap="square" lIns="86694" tIns="43347" rIns="86694" bIns="43347">
            <a:spAutoFit/>
          </a:bodyPr>
          <a:lstStyle/>
          <a:p>
            <a:pPr lvl="0" eaLnBrk="0" hangingPunct="0">
              <a:lnSpc>
                <a:spcPct val="150000"/>
              </a:lnSpc>
              <a:buFont typeface="Wingdings" panose="05000000000000000000" pitchFamily="2" charset="2"/>
              <a:buChar char="Ø"/>
              <a:defRPr/>
            </a:pPr>
            <a:r>
              <a:rPr kumimoji="0" lang="zh-CN" altLang="en-US" sz="1700" b="1" i="0" u="none" strike="noStrike" kern="1200" cap="none" spc="-38" normalizeH="0" baseline="0" noProof="0" dirty="0" smtClean="0">
                <a:ln w="11430"/>
                <a:solidFill>
                  <a:srgbClr val="C00000"/>
                </a:solidFill>
                <a:effectLst/>
                <a:uLnTx/>
                <a:uFillTx/>
                <a:latin typeface="微软雅黑" panose="020B0503020204020204" pitchFamily="34" charset="-122"/>
                <a:ea typeface="微软雅黑" panose="020B0503020204020204" pitchFamily="34" charset="-122"/>
              </a:rPr>
              <a:t>仪器设备：</a:t>
            </a:r>
            <a:r>
              <a:rPr lang="en-US" altLang="zh-CN" sz="1700" b="1" spc="-38" dirty="0" smtClean="0">
                <a:ln w="11430"/>
                <a:solidFill>
                  <a:srgbClr val="116797"/>
                </a:solidFill>
                <a:latin typeface="微软雅黑" panose="020B0503020204020204" pitchFamily="34" charset="-122"/>
                <a:ea typeface="微软雅黑" panose="020B0503020204020204" pitchFamily="34" charset="-122"/>
              </a:rPr>
              <a:t>2019</a:t>
            </a:r>
            <a:r>
              <a:rPr lang="zh-CN" altLang="en-US" sz="1700" b="1" spc="-38" dirty="0" smtClean="0">
                <a:ln w="11430"/>
                <a:solidFill>
                  <a:srgbClr val="116797"/>
                </a:solidFill>
                <a:latin typeface="微软雅黑" panose="020B0503020204020204" pitchFamily="34" charset="-122"/>
                <a:ea typeface="微软雅黑" panose="020B0503020204020204" pitchFamily="34" charset="-122"/>
              </a:rPr>
              <a:t>年仪器设备总值平均</a:t>
            </a:r>
            <a:r>
              <a:rPr lang="zh-CN" altLang="en-US" sz="1700" b="1" spc="-38" dirty="0">
                <a:ln w="11430"/>
                <a:solidFill>
                  <a:srgbClr val="116797"/>
                </a:solidFill>
                <a:latin typeface="微软雅黑" panose="020B0503020204020204" pitchFamily="34" charset="-122"/>
                <a:ea typeface="微软雅黑" panose="020B0503020204020204" pitchFamily="34" charset="-122"/>
              </a:rPr>
              <a:t>每校比</a:t>
            </a:r>
            <a:r>
              <a:rPr lang="en-US" altLang="zh-CN" sz="1700" b="1" spc="-38" dirty="0">
                <a:ln w="11430"/>
                <a:solidFill>
                  <a:srgbClr val="116797"/>
                </a:solidFill>
                <a:latin typeface="微软雅黑" panose="020B0503020204020204" pitchFamily="34" charset="-122"/>
                <a:ea typeface="微软雅黑" panose="020B0503020204020204" pitchFamily="34" charset="-122"/>
              </a:rPr>
              <a:t>2016</a:t>
            </a:r>
            <a:r>
              <a:rPr lang="zh-CN" altLang="en-US" sz="1700" b="1" spc="-38" dirty="0">
                <a:ln w="11430"/>
                <a:solidFill>
                  <a:srgbClr val="116797"/>
                </a:solidFill>
                <a:latin typeface="微软雅黑" panose="020B0503020204020204" pitchFamily="34" charset="-122"/>
                <a:ea typeface="微软雅黑" panose="020B0503020204020204" pitchFamily="34" charset="-122"/>
              </a:rPr>
              <a:t>年</a:t>
            </a:r>
            <a:r>
              <a:rPr lang="zh-CN" altLang="en-US" sz="1700" b="1" spc="-38" dirty="0" smtClean="0">
                <a:ln w="11430"/>
                <a:solidFill>
                  <a:srgbClr val="116797"/>
                </a:solidFill>
                <a:latin typeface="微软雅黑" panose="020B0503020204020204" pitchFamily="34" charset="-122"/>
                <a:ea typeface="微软雅黑" panose="020B0503020204020204" pitchFamily="34" charset="-122"/>
              </a:rPr>
              <a:t>增加</a:t>
            </a:r>
            <a:r>
              <a:rPr lang="en-US" altLang="zh-CN" sz="1700" b="1" spc="-38" dirty="0" smtClean="0">
                <a:ln w="11430"/>
                <a:solidFill>
                  <a:srgbClr val="C00000"/>
                </a:solidFill>
                <a:latin typeface="微软雅黑" panose="020B0503020204020204" pitchFamily="34" charset="-122"/>
                <a:ea typeface="微软雅黑" panose="020B0503020204020204" pitchFamily="34" charset="-122"/>
              </a:rPr>
              <a:t>3175</a:t>
            </a:r>
            <a:r>
              <a:rPr lang="zh-CN" altLang="en-US" sz="1700" b="1" spc="-38" dirty="0" smtClean="0">
                <a:ln w="11430"/>
                <a:solidFill>
                  <a:srgbClr val="C00000"/>
                </a:solidFill>
                <a:latin typeface="微软雅黑" panose="020B0503020204020204" pitchFamily="34" charset="-122"/>
                <a:ea typeface="微软雅黑" panose="020B0503020204020204" pitchFamily="34" charset="-122"/>
              </a:rPr>
              <a:t>万元</a:t>
            </a:r>
            <a:r>
              <a:rPr lang="zh-CN" altLang="en-US" sz="1700" b="1" spc="-38" dirty="0" smtClean="0">
                <a:ln w="11430"/>
                <a:solidFill>
                  <a:srgbClr val="116797"/>
                </a:solidFill>
                <a:latin typeface="微软雅黑" panose="020B0503020204020204" pitchFamily="34" charset="-122"/>
                <a:ea typeface="微软雅黑" panose="020B0503020204020204" pitchFamily="34" charset="-122"/>
              </a:rPr>
              <a:t>，</a:t>
            </a:r>
            <a:r>
              <a:rPr lang="zh-CN" altLang="en-US" sz="1700" b="1" spc="-38" dirty="0">
                <a:ln w="11430"/>
                <a:solidFill>
                  <a:srgbClr val="116797"/>
                </a:solidFill>
                <a:latin typeface="微软雅黑" panose="020B0503020204020204" pitchFamily="34" charset="-122"/>
                <a:ea typeface="微软雅黑" panose="020B0503020204020204" pitchFamily="34" charset="-122"/>
              </a:rPr>
              <a:t>增加了 </a:t>
            </a:r>
            <a:r>
              <a:rPr lang="en-US" altLang="zh-CN" sz="1700" b="1" spc="-38" dirty="0" smtClean="0">
                <a:ln w="11430"/>
                <a:solidFill>
                  <a:srgbClr val="C00000"/>
                </a:solidFill>
                <a:latin typeface="微软雅黑" panose="020B0503020204020204" pitchFamily="34" charset="-122"/>
                <a:ea typeface="微软雅黑" panose="020B0503020204020204" pitchFamily="34" charset="-122"/>
              </a:rPr>
              <a:t>31%</a:t>
            </a:r>
            <a:endParaRPr lang="en-US" altLang="zh-CN" sz="1700" b="1" spc="-38" dirty="0" smtClean="0">
              <a:ln w="11430"/>
              <a:solidFill>
                <a:srgbClr val="C00000"/>
              </a:solidFill>
              <a:latin typeface="微软雅黑" panose="020B0503020204020204" pitchFamily="34" charset="-122"/>
              <a:ea typeface="微软雅黑" panose="020B0503020204020204" pitchFamily="34" charset="-122"/>
            </a:endParaRPr>
          </a:p>
          <a:p>
            <a:pPr lvl="0" eaLnBrk="0" hangingPunct="0">
              <a:lnSpc>
                <a:spcPct val="150000"/>
              </a:lnSpc>
              <a:buFont typeface="Wingdings" panose="05000000000000000000" pitchFamily="2" charset="2"/>
              <a:buChar char="Ø"/>
              <a:defRPr/>
            </a:pPr>
            <a:r>
              <a:rPr kumimoji="0" lang="zh-CN" altLang="en-US" sz="1700" b="1" i="0" u="none" strike="noStrike" kern="1200" cap="none" spc="-38" normalizeH="0" baseline="0" noProof="0" dirty="0" smtClean="0">
                <a:ln w="11430"/>
                <a:solidFill>
                  <a:srgbClr val="C00000"/>
                </a:solidFill>
                <a:effectLst/>
                <a:uLnTx/>
                <a:uFillTx/>
                <a:latin typeface="微软雅黑" panose="020B0503020204020204" pitchFamily="34" charset="-122"/>
                <a:ea typeface="微软雅黑" panose="020B0503020204020204" pitchFamily="34" charset="-122"/>
              </a:rPr>
              <a:t>用</a:t>
            </a:r>
            <a:r>
              <a:rPr kumimoji="0" lang="zh-CN" altLang="en-US" sz="1700" b="1" i="0" u="none" strike="noStrike" kern="1200" cap="none" spc="-38" normalizeH="0" baseline="0" noProof="0" dirty="0">
                <a:ln w="11430"/>
                <a:solidFill>
                  <a:srgbClr val="C00000"/>
                </a:solidFill>
                <a:effectLst/>
                <a:uLnTx/>
                <a:uFillTx/>
                <a:latin typeface="微软雅黑" panose="020B0503020204020204" pitchFamily="34" charset="-122"/>
                <a:ea typeface="微软雅黑" panose="020B0503020204020204" pitchFamily="34" charset="-122"/>
              </a:rPr>
              <a:t>地用房</a:t>
            </a:r>
            <a:r>
              <a:rPr kumimoji="0" lang="zh-CN" altLang="en-US" sz="1700" b="1" i="0" u="none" strike="noStrike" kern="1200" cap="none" spc="-38" normalizeH="0" baseline="0" noProof="0" dirty="0" smtClean="0">
                <a:ln w="11430"/>
                <a:solidFill>
                  <a:srgbClr val="C00000"/>
                </a:solidFill>
                <a:effectLst/>
                <a:uLnTx/>
                <a:uFillTx/>
                <a:latin typeface="微软雅黑" panose="020B0503020204020204" pitchFamily="34" charset="-122"/>
                <a:ea typeface="微软雅黑" panose="020B0503020204020204" pitchFamily="34" charset="-122"/>
              </a:rPr>
              <a:t>：</a:t>
            </a:r>
            <a:r>
              <a:rPr lang="en-US" altLang="zh-CN" sz="1700" b="1" spc="-38" dirty="0">
                <a:ln w="11430"/>
                <a:solidFill>
                  <a:srgbClr val="116797"/>
                </a:solidFill>
                <a:latin typeface="微软雅黑" panose="020B0503020204020204" pitchFamily="34" charset="-122"/>
                <a:ea typeface="微软雅黑" panose="020B0503020204020204" pitchFamily="34" charset="-122"/>
              </a:rPr>
              <a:t>2019</a:t>
            </a:r>
            <a:r>
              <a:rPr lang="zh-CN" altLang="en-US" sz="1700" b="1" spc="-38" dirty="0" smtClean="0">
                <a:ln w="11430"/>
                <a:solidFill>
                  <a:srgbClr val="116797"/>
                </a:solidFill>
                <a:latin typeface="微软雅黑" panose="020B0503020204020204" pitchFamily="34" charset="-122"/>
                <a:ea typeface="微软雅黑" panose="020B0503020204020204" pitchFamily="34" charset="-122"/>
              </a:rPr>
              <a:t>年学校占地面积平均</a:t>
            </a:r>
            <a:r>
              <a:rPr lang="zh-CN" altLang="en-US" sz="1700" b="1" spc="-38" dirty="0">
                <a:ln w="11430"/>
                <a:solidFill>
                  <a:srgbClr val="116797"/>
                </a:solidFill>
                <a:latin typeface="微软雅黑" panose="020B0503020204020204" pitchFamily="34" charset="-122"/>
                <a:ea typeface="微软雅黑" panose="020B0503020204020204" pitchFamily="34" charset="-122"/>
              </a:rPr>
              <a:t>每校比</a:t>
            </a:r>
            <a:r>
              <a:rPr lang="en-US" altLang="zh-CN" sz="1700" b="1" spc="-38" dirty="0">
                <a:ln w="11430"/>
                <a:solidFill>
                  <a:srgbClr val="116797"/>
                </a:solidFill>
                <a:latin typeface="微软雅黑" panose="020B0503020204020204" pitchFamily="34" charset="-122"/>
                <a:ea typeface="微软雅黑" panose="020B0503020204020204" pitchFamily="34" charset="-122"/>
              </a:rPr>
              <a:t>2016</a:t>
            </a:r>
            <a:r>
              <a:rPr lang="zh-CN" altLang="en-US" sz="1700" b="1" spc="-38" dirty="0">
                <a:ln w="11430"/>
                <a:solidFill>
                  <a:srgbClr val="116797"/>
                </a:solidFill>
                <a:latin typeface="微软雅黑" panose="020B0503020204020204" pitchFamily="34" charset="-122"/>
                <a:ea typeface="微软雅黑" panose="020B0503020204020204" pitchFamily="34" charset="-122"/>
              </a:rPr>
              <a:t>年</a:t>
            </a:r>
            <a:r>
              <a:rPr lang="zh-CN" altLang="en-US" sz="1700" b="1" spc="-38" dirty="0" smtClean="0">
                <a:ln w="11430"/>
                <a:solidFill>
                  <a:srgbClr val="116797"/>
                </a:solidFill>
                <a:latin typeface="微软雅黑" panose="020B0503020204020204" pitchFamily="34" charset="-122"/>
                <a:ea typeface="微软雅黑" panose="020B0503020204020204" pitchFamily="34" charset="-122"/>
              </a:rPr>
              <a:t>增加</a:t>
            </a:r>
            <a:r>
              <a:rPr lang="en-US" altLang="zh-CN" sz="1700" b="1" spc="-38" dirty="0" smtClean="0">
                <a:ln w="11430"/>
                <a:solidFill>
                  <a:srgbClr val="C00000"/>
                </a:solidFill>
                <a:latin typeface="微软雅黑" panose="020B0503020204020204" pitchFamily="34" charset="-122"/>
                <a:ea typeface="微软雅黑" panose="020B0503020204020204" pitchFamily="34" charset="-122"/>
              </a:rPr>
              <a:t>88479</a:t>
            </a:r>
            <a:r>
              <a:rPr lang="zh-CN" altLang="en-US" sz="1700" b="1" spc="-38" dirty="0" smtClean="0">
                <a:ln w="11430"/>
                <a:solidFill>
                  <a:srgbClr val="C00000"/>
                </a:solidFill>
                <a:latin typeface="微软雅黑" panose="020B0503020204020204" pitchFamily="34" charset="-122"/>
                <a:ea typeface="微软雅黑" panose="020B0503020204020204" pitchFamily="34" charset="-122"/>
              </a:rPr>
              <a:t>平方米</a:t>
            </a:r>
            <a:r>
              <a:rPr lang="zh-CN" altLang="en-US" sz="1700" b="1" spc="-38" dirty="0" smtClean="0">
                <a:ln w="11430"/>
                <a:solidFill>
                  <a:srgbClr val="116797"/>
                </a:solidFill>
                <a:latin typeface="微软雅黑" panose="020B0503020204020204" pitchFamily="34" charset="-122"/>
                <a:ea typeface="微软雅黑" panose="020B0503020204020204" pitchFamily="34" charset="-122"/>
              </a:rPr>
              <a:t>，</a:t>
            </a:r>
            <a:r>
              <a:rPr lang="zh-CN" altLang="en-US" sz="1700" b="1" spc="-38" dirty="0">
                <a:ln w="11430"/>
                <a:solidFill>
                  <a:srgbClr val="116797"/>
                </a:solidFill>
                <a:latin typeface="微软雅黑" panose="020B0503020204020204" pitchFamily="34" charset="-122"/>
                <a:ea typeface="微软雅黑" panose="020B0503020204020204" pitchFamily="34" charset="-122"/>
              </a:rPr>
              <a:t>增加</a:t>
            </a:r>
            <a:r>
              <a:rPr lang="zh-CN" altLang="en-US" sz="1700" b="1" spc="-38" dirty="0" smtClean="0">
                <a:ln w="11430"/>
                <a:solidFill>
                  <a:srgbClr val="116797"/>
                </a:solidFill>
                <a:latin typeface="微软雅黑" panose="020B0503020204020204" pitchFamily="34" charset="-122"/>
                <a:ea typeface="微软雅黑" panose="020B0503020204020204" pitchFamily="34" charset="-122"/>
              </a:rPr>
              <a:t>了 </a:t>
            </a:r>
            <a:r>
              <a:rPr lang="en-US" altLang="zh-CN" sz="1700" b="1" spc="-38" dirty="0" smtClean="0">
                <a:ln w="11430"/>
                <a:solidFill>
                  <a:srgbClr val="C00000"/>
                </a:solidFill>
                <a:latin typeface="微软雅黑" panose="020B0503020204020204" pitchFamily="34" charset="-122"/>
                <a:ea typeface="微软雅黑" panose="020B0503020204020204" pitchFamily="34" charset="-122"/>
              </a:rPr>
              <a:t>10%</a:t>
            </a:r>
            <a:endParaRPr lang="en-US" altLang="zh-CN" sz="1700" b="1" spc="-38" dirty="0">
              <a:ln w="11430"/>
              <a:solidFill>
                <a:srgbClr val="1688C8"/>
              </a:solidFill>
              <a:latin typeface="微软雅黑" panose="020B0503020204020204" pitchFamily="34" charset="-122"/>
              <a:ea typeface="微软雅黑" panose="020B0503020204020204" pitchFamily="34" charset="-122"/>
            </a:endParaRPr>
          </a:p>
          <a:p>
            <a:pPr eaLnBrk="0" hangingPunct="0">
              <a:lnSpc>
                <a:spcPct val="150000"/>
              </a:lnSpc>
              <a:defRPr/>
            </a:pPr>
            <a:r>
              <a:rPr kumimoji="0" lang="zh-CN" altLang="en-US" sz="1700" b="1" i="0" u="none" strike="noStrike" kern="1200" cap="none" spc="-38" normalizeH="0" baseline="0" noProof="0" dirty="0">
                <a:ln w="11430"/>
                <a:solidFill>
                  <a:srgbClr val="1B2153"/>
                </a:solidFill>
                <a:effectLst/>
                <a:uLnTx/>
                <a:uFillTx/>
                <a:latin typeface="微软雅黑" panose="020B0503020204020204" pitchFamily="34" charset="-122"/>
                <a:ea typeface="微软雅黑" panose="020B0503020204020204" pitchFamily="34" charset="-122"/>
              </a:rPr>
              <a:t>                        </a:t>
            </a:r>
            <a:r>
              <a:rPr lang="en-US" altLang="zh-CN" sz="1700" b="1" spc="-38" dirty="0">
                <a:ln w="11430"/>
                <a:solidFill>
                  <a:srgbClr val="116797"/>
                </a:solidFill>
                <a:latin typeface="微软雅黑" panose="020B0503020204020204" pitchFamily="34" charset="-122"/>
                <a:ea typeface="微软雅黑" panose="020B0503020204020204" pitchFamily="34" charset="-122"/>
              </a:rPr>
              <a:t>2019</a:t>
            </a:r>
            <a:r>
              <a:rPr lang="zh-CN" altLang="en-US" sz="1700" b="1" spc="-38" dirty="0" smtClean="0">
                <a:ln w="11430"/>
                <a:solidFill>
                  <a:srgbClr val="116797"/>
                </a:solidFill>
                <a:latin typeface="微软雅黑" panose="020B0503020204020204" pitchFamily="34" charset="-122"/>
                <a:ea typeface="微软雅黑" panose="020B0503020204020204" pitchFamily="34" charset="-122"/>
              </a:rPr>
              <a:t>年生均建筑面积</a:t>
            </a:r>
            <a:r>
              <a:rPr lang="zh-CN" altLang="en-US" sz="1700" b="1" spc="-38" dirty="0">
                <a:ln w="11430"/>
                <a:solidFill>
                  <a:srgbClr val="116797"/>
                </a:solidFill>
                <a:latin typeface="微软雅黑" panose="020B0503020204020204" pitchFamily="34" charset="-122"/>
                <a:ea typeface="微软雅黑" panose="020B0503020204020204" pitchFamily="34" charset="-122"/>
              </a:rPr>
              <a:t>平均每校比</a:t>
            </a:r>
            <a:r>
              <a:rPr lang="en-US" altLang="zh-CN" sz="1700" b="1" spc="-38" dirty="0">
                <a:ln w="11430"/>
                <a:solidFill>
                  <a:srgbClr val="116797"/>
                </a:solidFill>
                <a:latin typeface="微软雅黑" panose="020B0503020204020204" pitchFamily="34" charset="-122"/>
                <a:ea typeface="微软雅黑" panose="020B0503020204020204" pitchFamily="34" charset="-122"/>
              </a:rPr>
              <a:t>2016</a:t>
            </a:r>
            <a:r>
              <a:rPr lang="zh-CN" altLang="en-US" sz="1700" b="1" spc="-38" dirty="0">
                <a:ln w="11430"/>
                <a:solidFill>
                  <a:srgbClr val="116797"/>
                </a:solidFill>
                <a:latin typeface="微软雅黑" panose="020B0503020204020204" pitchFamily="34" charset="-122"/>
                <a:ea typeface="微软雅黑" panose="020B0503020204020204" pitchFamily="34" charset="-122"/>
              </a:rPr>
              <a:t>年</a:t>
            </a:r>
            <a:r>
              <a:rPr lang="zh-CN" altLang="en-US" sz="1700" b="1" spc="-38" dirty="0" smtClean="0">
                <a:ln w="11430"/>
                <a:solidFill>
                  <a:srgbClr val="116797"/>
                </a:solidFill>
                <a:latin typeface="微软雅黑" panose="020B0503020204020204" pitchFamily="34" charset="-122"/>
                <a:ea typeface="微软雅黑" panose="020B0503020204020204" pitchFamily="34" charset="-122"/>
              </a:rPr>
              <a:t>增加</a:t>
            </a:r>
            <a:r>
              <a:rPr lang="en-US" altLang="zh-CN" sz="1700" b="1" spc="-38" dirty="0" smtClean="0">
                <a:ln w="11430"/>
                <a:solidFill>
                  <a:srgbClr val="C00000"/>
                </a:solidFill>
                <a:latin typeface="微软雅黑" panose="020B0503020204020204" pitchFamily="34" charset="-122"/>
                <a:ea typeface="微软雅黑" panose="020B0503020204020204" pitchFamily="34" charset="-122"/>
              </a:rPr>
              <a:t>3.45</a:t>
            </a:r>
            <a:r>
              <a:rPr lang="zh-CN" altLang="en-US" sz="1700" b="1" spc="-38" dirty="0" smtClean="0">
                <a:ln w="11430"/>
                <a:solidFill>
                  <a:srgbClr val="C00000"/>
                </a:solidFill>
                <a:latin typeface="微软雅黑" panose="020B0503020204020204" pitchFamily="34" charset="-122"/>
                <a:ea typeface="微软雅黑" panose="020B0503020204020204" pitchFamily="34" charset="-122"/>
              </a:rPr>
              <a:t>平方米</a:t>
            </a:r>
            <a:r>
              <a:rPr lang="zh-CN" altLang="en-US" sz="1700" b="1" spc="-38" dirty="0">
                <a:ln w="11430"/>
                <a:solidFill>
                  <a:srgbClr val="116797"/>
                </a:solidFill>
                <a:latin typeface="微软雅黑" panose="020B0503020204020204" pitchFamily="34" charset="-122"/>
                <a:ea typeface="微软雅黑" panose="020B0503020204020204" pitchFamily="34" charset="-122"/>
              </a:rPr>
              <a:t>，增加</a:t>
            </a:r>
            <a:r>
              <a:rPr lang="zh-CN" altLang="en-US" sz="1700" b="1" spc="-38" dirty="0" smtClean="0">
                <a:ln w="11430"/>
                <a:solidFill>
                  <a:srgbClr val="116797"/>
                </a:solidFill>
                <a:latin typeface="微软雅黑" panose="020B0503020204020204" pitchFamily="34" charset="-122"/>
                <a:ea typeface="微软雅黑" panose="020B0503020204020204" pitchFamily="34" charset="-122"/>
              </a:rPr>
              <a:t>了</a:t>
            </a:r>
            <a:r>
              <a:rPr lang="en-US" altLang="zh-CN" sz="1700" b="1" spc="-38" dirty="0" smtClean="0">
                <a:ln w="11430"/>
                <a:solidFill>
                  <a:srgbClr val="C00000"/>
                </a:solidFill>
                <a:latin typeface="微软雅黑" panose="020B0503020204020204" pitchFamily="34" charset="-122"/>
                <a:ea typeface="微软雅黑" panose="020B0503020204020204" pitchFamily="34" charset="-122"/>
              </a:rPr>
              <a:t>11%</a:t>
            </a:r>
            <a:endParaRPr lang="en-US" altLang="zh-CN" sz="1700" b="1" spc="-38" dirty="0">
              <a:ln w="11430"/>
              <a:solidFill>
                <a:srgbClr val="1688C8"/>
              </a:solidFill>
              <a:latin typeface="微软雅黑" panose="020B0503020204020204" pitchFamily="34" charset="-122"/>
              <a:ea typeface="微软雅黑" panose="020B0503020204020204" pitchFamily="34" charset="-122"/>
            </a:endParaRPr>
          </a:p>
          <a:p>
            <a:pPr eaLnBrk="0" hangingPunct="0">
              <a:lnSpc>
                <a:spcPct val="150000"/>
              </a:lnSpc>
              <a:buFont typeface="Wingdings" panose="05000000000000000000" pitchFamily="2" charset="2"/>
              <a:buChar char="Ø"/>
              <a:defRPr/>
            </a:pPr>
            <a:r>
              <a:rPr kumimoji="0" lang="zh-CN" altLang="en-US" sz="1700" b="1" i="0" u="none" strike="noStrike" kern="1200" cap="none" spc="-38" normalizeH="0" baseline="0" noProof="0" dirty="0" smtClean="0">
                <a:ln w="11430"/>
                <a:solidFill>
                  <a:srgbClr val="C00000"/>
                </a:solidFill>
                <a:effectLst/>
                <a:uLnTx/>
                <a:uFillTx/>
                <a:latin typeface="微软雅黑" panose="020B0503020204020204" pitchFamily="34" charset="-122"/>
                <a:ea typeface="微软雅黑" panose="020B0503020204020204" pitchFamily="34" charset="-122"/>
              </a:rPr>
              <a:t>教师</a:t>
            </a:r>
            <a:r>
              <a:rPr kumimoji="0" lang="zh-CN" altLang="en-US" sz="1700" b="1" i="0" u="none" strike="noStrike" kern="1200" cap="none" spc="-38" normalizeH="0" baseline="0" noProof="0" dirty="0">
                <a:ln w="11430"/>
                <a:solidFill>
                  <a:srgbClr val="C00000"/>
                </a:solidFill>
                <a:effectLst/>
                <a:uLnTx/>
                <a:uFillTx/>
                <a:latin typeface="微软雅黑" panose="020B0503020204020204" pitchFamily="34" charset="-122"/>
                <a:ea typeface="微软雅黑" panose="020B0503020204020204" pitchFamily="34" charset="-122"/>
              </a:rPr>
              <a:t>队伍</a:t>
            </a:r>
            <a:r>
              <a:rPr kumimoji="0" lang="zh-CN" altLang="en-US" sz="1700" b="1" i="0" u="none" strike="noStrike" kern="1200" cap="none" spc="-38" normalizeH="0" baseline="0" noProof="0" dirty="0" smtClean="0">
                <a:ln w="11430"/>
                <a:solidFill>
                  <a:srgbClr val="C00000"/>
                </a:solidFill>
                <a:effectLst/>
                <a:uLnTx/>
                <a:uFillTx/>
                <a:latin typeface="微软雅黑" panose="020B0503020204020204" pitchFamily="34" charset="-122"/>
                <a:ea typeface="微软雅黑" panose="020B0503020204020204" pitchFamily="34" charset="-122"/>
              </a:rPr>
              <a:t>：</a:t>
            </a:r>
            <a:r>
              <a:rPr lang="en-US" altLang="zh-CN" sz="1700" b="1" spc="-38" noProof="0" dirty="0" smtClean="0">
                <a:ln w="11430"/>
                <a:solidFill>
                  <a:srgbClr val="116797"/>
                </a:solidFill>
                <a:latin typeface="微软雅黑" panose="020B0503020204020204" pitchFamily="34" charset="-122"/>
                <a:ea typeface="微软雅黑" panose="020B0503020204020204" pitchFamily="34" charset="-122"/>
              </a:rPr>
              <a:t>2019</a:t>
            </a:r>
            <a:r>
              <a:rPr lang="zh-CN" altLang="en-US" sz="1700" b="1" spc="-38" noProof="0" dirty="0" smtClean="0">
                <a:ln w="11430"/>
                <a:solidFill>
                  <a:srgbClr val="116797"/>
                </a:solidFill>
                <a:latin typeface="微软雅黑" panose="020B0503020204020204" pitchFamily="34" charset="-122"/>
                <a:ea typeface="微软雅黑" panose="020B0503020204020204" pitchFamily="34" charset="-122"/>
              </a:rPr>
              <a:t>年</a:t>
            </a:r>
            <a:r>
              <a:rPr lang="zh-CN" altLang="en-US" sz="1700" b="1" spc="-38" dirty="0" smtClean="0">
                <a:ln w="11430"/>
                <a:solidFill>
                  <a:srgbClr val="116797"/>
                </a:solidFill>
                <a:latin typeface="微软雅黑" panose="020B0503020204020204" pitchFamily="34" charset="-122"/>
                <a:ea typeface="微软雅黑" panose="020B0503020204020204" pitchFamily="34" charset="-122"/>
              </a:rPr>
              <a:t>专任教师数量平均每校比</a:t>
            </a:r>
            <a:r>
              <a:rPr lang="en-US" altLang="zh-CN" sz="1700" b="1" spc="-38" dirty="0" smtClean="0">
                <a:ln w="11430"/>
                <a:solidFill>
                  <a:srgbClr val="116797"/>
                </a:solidFill>
                <a:latin typeface="微软雅黑" panose="020B0503020204020204" pitchFamily="34" charset="-122"/>
                <a:ea typeface="微软雅黑" panose="020B0503020204020204" pitchFamily="34" charset="-122"/>
              </a:rPr>
              <a:t>2016</a:t>
            </a:r>
            <a:r>
              <a:rPr lang="zh-CN" altLang="en-US" sz="1700" b="1" spc="-38" dirty="0" smtClean="0">
                <a:ln w="11430"/>
                <a:solidFill>
                  <a:srgbClr val="116797"/>
                </a:solidFill>
                <a:latin typeface="微软雅黑" panose="020B0503020204020204" pitchFamily="34" charset="-122"/>
                <a:ea typeface="微软雅黑" panose="020B0503020204020204" pitchFamily="34" charset="-122"/>
              </a:rPr>
              <a:t>年增加</a:t>
            </a:r>
            <a:r>
              <a:rPr kumimoji="0" lang="en-US" altLang="zh-CN" sz="1700" b="1" i="0" u="none" strike="noStrike" kern="1200" cap="none" spc="-38" normalizeH="0" baseline="0" noProof="0" dirty="0" smtClean="0">
                <a:ln w="11430"/>
                <a:solidFill>
                  <a:srgbClr val="C00000"/>
                </a:solidFill>
                <a:effectLst/>
                <a:uLnTx/>
                <a:uFillTx/>
                <a:latin typeface="微软雅黑" panose="020B0503020204020204" pitchFamily="34" charset="-122"/>
                <a:ea typeface="微软雅黑" panose="020B0503020204020204" pitchFamily="34" charset="-122"/>
              </a:rPr>
              <a:t>118</a:t>
            </a:r>
            <a:r>
              <a:rPr kumimoji="0" lang="zh-CN" altLang="en-US" sz="1700" b="1" i="0" u="none" strike="noStrike" kern="1200" cap="none" spc="-38" normalizeH="0" baseline="0" noProof="0" dirty="0" smtClean="0">
                <a:ln w="11430"/>
                <a:solidFill>
                  <a:srgbClr val="C00000"/>
                </a:solidFill>
                <a:effectLst/>
                <a:uLnTx/>
                <a:uFillTx/>
                <a:latin typeface="微软雅黑" panose="020B0503020204020204" pitchFamily="34" charset="-122"/>
                <a:ea typeface="微软雅黑" panose="020B0503020204020204" pitchFamily="34" charset="-122"/>
              </a:rPr>
              <a:t>人</a:t>
            </a:r>
            <a:r>
              <a:rPr lang="zh-CN" altLang="en-US" sz="1700" b="1" spc="-38" dirty="0">
                <a:ln w="11430"/>
                <a:solidFill>
                  <a:srgbClr val="116797"/>
                </a:solidFill>
                <a:latin typeface="微软雅黑" panose="020B0503020204020204" pitchFamily="34" charset="-122"/>
                <a:ea typeface="微软雅黑" panose="020B0503020204020204" pitchFamily="34" charset="-122"/>
              </a:rPr>
              <a:t>，增加</a:t>
            </a:r>
            <a:r>
              <a:rPr lang="zh-CN" altLang="en-US" sz="1700" b="1" spc="-38" dirty="0" smtClean="0">
                <a:ln w="11430"/>
                <a:solidFill>
                  <a:srgbClr val="116797"/>
                </a:solidFill>
                <a:latin typeface="微软雅黑" panose="020B0503020204020204" pitchFamily="34" charset="-122"/>
                <a:ea typeface="微软雅黑" panose="020B0503020204020204" pitchFamily="34" charset="-122"/>
              </a:rPr>
              <a:t>了</a:t>
            </a:r>
            <a:r>
              <a:rPr kumimoji="0" lang="en-US" altLang="zh-CN" sz="1700" b="1" i="0" u="none" strike="noStrike" kern="1200" cap="none" spc="-38" normalizeH="0" baseline="0" noProof="0" dirty="0" smtClean="0">
                <a:ln w="11430"/>
                <a:solidFill>
                  <a:srgbClr val="C00000"/>
                </a:solidFill>
                <a:effectLst/>
                <a:uLnTx/>
                <a:uFillTx/>
                <a:latin typeface="微软雅黑" panose="020B0503020204020204" pitchFamily="34" charset="-122"/>
                <a:ea typeface="微软雅黑" panose="020B0503020204020204" pitchFamily="34" charset="-122"/>
              </a:rPr>
              <a:t>18%</a:t>
            </a:r>
            <a:endParaRPr lang="en-US" altLang="zh-CN" sz="1700" b="1" spc="-38" dirty="0">
              <a:ln w="11430"/>
              <a:solidFill>
                <a:srgbClr val="1688C8"/>
              </a:solidFill>
              <a:latin typeface="微软雅黑" panose="020B0503020204020204" pitchFamily="34" charset="-122"/>
              <a:ea typeface="微软雅黑" panose="020B0503020204020204" pitchFamily="34" charset="-122"/>
            </a:endParaRPr>
          </a:p>
          <a:p>
            <a:pPr lvl="0" eaLnBrk="0" hangingPunct="0">
              <a:lnSpc>
                <a:spcPct val="150000"/>
              </a:lnSpc>
              <a:defRPr/>
            </a:pPr>
            <a:r>
              <a:rPr lang="en-US" altLang="zh-CN" sz="1700" b="1" spc="-38" dirty="0" smtClean="0">
                <a:ln w="11430"/>
                <a:solidFill>
                  <a:srgbClr val="1688C8"/>
                </a:solidFill>
                <a:latin typeface="微软雅黑" panose="020B0503020204020204" pitchFamily="34" charset="-122"/>
                <a:ea typeface="微软雅黑" panose="020B0503020204020204" pitchFamily="34" charset="-122"/>
              </a:rPr>
              <a:t>                         </a:t>
            </a:r>
            <a:r>
              <a:rPr lang="en-US" altLang="zh-CN" sz="1700" b="1" spc="-38" dirty="0" smtClean="0">
                <a:ln w="11430"/>
                <a:solidFill>
                  <a:srgbClr val="116797"/>
                </a:solidFill>
                <a:latin typeface="微软雅黑" panose="020B0503020204020204" pitchFamily="34" charset="-122"/>
                <a:ea typeface="微软雅黑" panose="020B0503020204020204" pitchFamily="34" charset="-122"/>
              </a:rPr>
              <a:t>2019</a:t>
            </a:r>
            <a:r>
              <a:rPr lang="zh-CN" altLang="en-US" sz="1700" b="1" spc="-38" dirty="0" smtClean="0">
                <a:ln w="11430"/>
                <a:solidFill>
                  <a:srgbClr val="116797"/>
                </a:solidFill>
                <a:latin typeface="微软雅黑" panose="020B0503020204020204" pitchFamily="34" charset="-122"/>
                <a:ea typeface="微软雅黑" panose="020B0503020204020204" pitchFamily="34" charset="-122"/>
              </a:rPr>
              <a:t>年教授数量平均</a:t>
            </a:r>
            <a:r>
              <a:rPr lang="zh-CN" altLang="en-US" sz="1700" b="1" spc="-38" dirty="0">
                <a:ln w="11430"/>
                <a:solidFill>
                  <a:srgbClr val="116797"/>
                </a:solidFill>
                <a:latin typeface="微软雅黑" panose="020B0503020204020204" pitchFamily="34" charset="-122"/>
                <a:ea typeface="微软雅黑" panose="020B0503020204020204" pitchFamily="34" charset="-122"/>
              </a:rPr>
              <a:t>每校比</a:t>
            </a:r>
            <a:r>
              <a:rPr lang="en-US" altLang="zh-CN" sz="1700" b="1" spc="-38" dirty="0">
                <a:ln w="11430"/>
                <a:solidFill>
                  <a:srgbClr val="116797"/>
                </a:solidFill>
                <a:latin typeface="微软雅黑" panose="020B0503020204020204" pitchFamily="34" charset="-122"/>
                <a:ea typeface="微软雅黑" panose="020B0503020204020204" pitchFamily="34" charset="-122"/>
              </a:rPr>
              <a:t>2016</a:t>
            </a:r>
            <a:r>
              <a:rPr lang="zh-CN" altLang="en-US" sz="1700" b="1" spc="-38" dirty="0">
                <a:ln w="11430"/>
                <a:solidFill>
                  <a:srgbClr val="116797"/>
                </a:solidFill>
                <a:latin typeface="微软雅黑" panose="020B0503020204020204" pitchFamily="34" charset="-122"/>
                <a:ea typeface="微软雅黑" panose="020B0503020204020204" pitchFamily="34" charset="-122"/>
              </a:rPr>
              <a:t>年</a:t>
            </a:r>
            <a:r>
              <a:rPr lang="zh-CN" altLang="en-US" sz="1700" b="1" spc="-38" dirty="0" smtClean="0">
                <a:ln w="11430"/>
                <a:solidFill>
                  <a:srgbClr val="116797"/>
                </a:solidFill>
                <a:latin typeface="微软雅黑" panose="020B0503020204020204" pitchFamily="34" charset="-122"/>
                <a:ea typeface="微软雅黑" panose="020B0503020204020204" pitchFamily="34" charset="-122"/>
              </a:rPr>
              <a:t>增加</a:t>
            </a:r>
            <a:r>
              <a:rPr lang="en-US" altLang="zh-CN" sz="1700" b="1" spc="-38" dirty="0" smtClean="0">
                <a:ln w="11430"/>
                <a:solidFill>
                  <a:srgbClr val="C00000"/>
                </a:solidFill>
                <a:latin typeface="微软雅黑" panose="020B0503020204020204" pitchFamily="34" charset="-122"/>
                <a:ea typeface="微软雅黑" panose="020B0503020204020204" pitchFamily="34" charset="-122"/>
              </a:rPr>
              <a:t>15</a:t>
            </a:r>
            <a:r>
              <a:rPr lang="zh-CN" altLang="en-US" sz="1700" b="1" spc="-38" dirty="0" smtClean="0">
                <a:ln w="11430"/>
                <a:solidFill>
                  <a:srgbClr val="C00000"/>
                </a:solidFill>
                <a:latin typeface="微软雅黑" panose="020B0503020204020204" pitchFamily="34" charset="-122"/>
                <a:ea typeface="微软雅黑" panose="020B0503020204020204" pitchFamily="34" charset="-122"/>
              </a:rPr>
              <a:t>人</a:t>
            </a:r>
            <a:r>
              <a:rPr lang="zh-CN" altLang="en-US" sz="1700" b="1" spc="-38" dirty="0">
                <a:ln w="11430"/>
                <a:solidFill>
                  <a:srgbClr val="116797"/>
                </a:solidFill>
                <a:latin typeface="微软雅黑" panose="020B0503020204020204" pitchFamily="34" charset="-122"/>
                <a:ea typeface="微软雅黑" panose="020B0503020204020204" pitchFamily="34" charset="-122"/>
              </a:rPr>
              <a:t>，增加</a:t>
            </a:r>
            <a:r>
              <a:rPr lang="zh-CN" altLang="en-US" sz="1700" b="1" spc="-38" dirty="0" smtClean="0">
                <a:ln w="11430"/>
                <a:solidFill>
                  <a:srgbClr val="116797"/>
                </a:solidFill>
                <a:latin typeface="微软雅黑" panose="020B0503020204020204" pitchFamily="34" charset="-122"/>
                <a:ea typeface="微软雅黑" panose="020B0503020204020204" pitchFamily="34" charset="-122"/>
              </a:rPr>
              <a:t>了</a:t>
            </a:r>
            <a:r>
              <a:rPr lang="en-US" altLang="zh-CN" sz="1700" b="1" spc="-38" dirty="0" smtClean="0">
                <a:ln w="11430"/>
                <a:solidFill>
                  <a:srgbClr val="C00000"/>
                </a:solidFill>
                <a:latin typeface="微软雅黑" panose="020B0503020204020204" pitchFamily="34" charset="-122"/>
                <a:ea typeface="微软雅黑" panose="020B0503020204020204" pitchFamily="34" charset="-122"/>
              </a:rPr>
              <a:t>28%</a:t>
            </a:r>
            <a:endParaRPr lang="en-US" altLang="zh-CN" sz="1700" b="1" spc="-38" dirty="0">
              <a:ln w="11430"/>
              <a:solidFill>
                <a:srgbClr val="1688C8"/>
              </a:solidFill>
              <a:latin typeface="微软雅黑" panose="020B0503020204020204" pitchFamily="34" charset="-122"/>
              <a:ea typeface="微软雅黑" panose="020B0503020204020204" pitchFamily="34" charset="-122"/>
            </a:endParaRPr>
          </a:p>
          <a:p>
            <a:pPr lvl="0" eaLnBrk="0" hangingPunct="0">
              <a:lnSpc>
                <a:spcPct val="150000"/>
              </a:lnSpc>
              <a:defRPr/>
            </a:pPr>
            <a:r>
              <a:rPr lang="en-US" altLang="zh-CN" sz="1700" b="1" spc="-38" dirty="0">
                <a:ln w="11430"/>
                <a:solidFill>
                  <a:srgbClr val="116797"/>
                </a:solidFill>
                <a:latin typeface="微软雅黑" panose="020B0503020204020204" pitchFamily="34" charset="-122"/>
                <a:ea typeface="微软雅黑" panose="020B0503020204020204" pitchFamily="34" charset="-122"/>
              </a:rPr>
              <a:t> </a:t>
            </a:r>
            <a:r>
              <a:rPr lang="en-US" altLang="zh-CN" sz="1700" b="1" spc="-38" dirty="0" smtClean="0">
                <a:ln w="11430"/>
                <a:solidFill>
                  <a:srgbClr val="116797"/>
                </a:solidFill>
                <a:latin typeface="微软雅黑" panose="020B0503020204020204" pitchFamily="34" charset="-122"/>
                <a:ea typeface="微软雅黑" panose="020B0503020204020204" pitchFamily="34" charset="-122"/>
              </a:rPr>
              <a:t>                        2019</a:t>
            </a:r>
            <a:r>
              <a:rPr lang="zh-CN" altLang="en-US" sz="1700" b="1" spc="-38" dirty="0" smtClean="0">
                <a:ln w="11430"/>
                <a:solidFill>
                  <a:srgbClr val="116797"/>
                </a:solidFill>
                <a:latin typeface="微软雅黑" panose="020B0503020204020204" pitchFamily="34" charset="-122"/>
                <a:ea typeface="微软雅黑" panose="020B0503020204020204" pitchFamily="34" charset="-122"/>
              </a:rPr>
              <a:t>年双师型教师数平均</a:t>
            </a:r>
            <a:r>
              <a:rPr lang="zh-CN" altLang="en-US" sz="1700" b="1" spc="-38" dirty="0">
                <a:ln w="11430"/>
                <a:solidFill>
                  <a:srgbClr val="116797"/>
                </a:solidFill>
                <a:latin typeface="微软雅黑" panose="020B0503020204020204" pitchFamily="34" charset="-122"/>
                <a:ea typeface="微软雅黑" panose="020B0503020204020204" pitchFamily="34" charset="-122"/>
              </a:rPr>
              <a:t>每校比</a:t>
            </a:r>
            <a:r>
              <a:rPr lang="en-US" altLang="zh-CN" sz="1700" b="1" spc="-38" dirty="0">
                <a:ln w="11430"/>
                <a:solidFill>
                  <a:srgbClr val="116797"/>
                </a:solidFill>
                <a:latin typeface="微软雅黑" panose="020B0503020204020204" pitchFamily="34" charset="-122"/>
                <a:ea typeface="微软雅黑" panose="020B0503020204020204" pitchFamily="34" charset="-122"/>
              </a:rPr>
              <a:t>2016</a:t>
            </a:r>
            <a:r>
              <a:rPr lang="zh-CN" altLang="en-US" sz="1700" b="1" spc="-38" dirty="0">
                <a:ln w="11430"/>
                <a:solidFill>
                  <a:srgbClr val="116797"/>
                </a:solidFill>
                <a:latin typeface="微软雅黑" panose="020B0503020204020204" pitchFamily="34" charset="-122"/>
                <a:ea typeface="微软雅黑" panose="020B0503020204020204" pitchFamily="34" charset="-122"/>
              </a:rPr>
              <a:t>年</a:t>
            </a:r>
            <a:r>
              <a:rPr lang="zh-CN" altLang="en-US" sz="1700" b="1" spc="-38" dirty="0" smtClean="0">
                <a:ln w="11430"/>
                <a:solidFill>
                  <a:srgbClr val="116797"/>
                </a:solidFill>
                <a:latin typeface="微软雅黑" panose="020B0503020204020204" pitchFamily="34" charset="-122"/>
                <a:ea typeface="微软雅黑" panose="020B0503020204020204" pitchFamily="34" charset="-122"/>
              </a:rPr>
              <a:t>增加</a:t>
            </a:r>
            <a:r>
              <a:rPr lang="en-US" altLang="zh-CN" sz="1700" b="1" spc="-38" dirty="0" smtClean="0">
                <a:ln w="11430"/>
                <a:solidFill>
                  <a:srgbClr val="C00000"/>
                </a:solidFill>
                <a:latin typeface="微软雅黑" panose="020B0503020204020204" pitchFamily="34" charset="-122"/>
                <a:ea typeface="微软雅黑" panose="020B0503020204020204" pitchFamily="34" charset="-122"/>
              </a:rPr>
              <a:t>64</a:t>
            </a:r>
            <a:r>
              <a:rPr lang="zh-CN" altLang="en-US" sz="1700" b="1" spc="-38" dirty="0" smtClean="0">
                <a:ln w="11430"/>
                <a:solidFill>
                  <a:srgbClr val="C00000"/>
                </a:solidFill>
                <a:latin typeface="微软雅黑" panose="020B0503020204020204" pitchFamily="34" charset="-122"/>
                <a:ea typeface="微软雅黑" panose="020B0503020204020204" pitchFamily="34" charset="-122"/>
              </a:rPr>
              <a:t>人</a:t>
            </a:r>
            <a:r>
              <a:rPr lang="zh-CN" altLang="en-US" sz="1700" b="1" spc="-38" dirty="0">
                <a:ln w="11430"/>
                <a:solidFill>
                  <a:srgbClr val="116797"/>
                </a:solidFill>
                <a:latin typeface="微软雅黑" panose="020B0503020204020204" pitchFamily="34" charset="-122"/>
                <a:ea typeface="微软雅黑" panose="020B0503020204020204" pitchFamily="34" charset="-122"/>
              </a:rPr>
              <a:t>，增加</a:t>
            </a:r>
            <a:r>
              <a:rPr lang="zh-CN" altLang="en-US" sz="1700" b="1" spc="-38" dirty="0" smtClean="0">
                <a:ln w="11430"/>
                <a:solidFill>
                  <a:srgbClr val="116797"/>
                </a:solidFill>
                <a:latin typeface="微软雅黑" panose="020B0503020204020204" pitchFamily="34" charset="-122"/>
                <a:ea typeface="微软雅黑" panose="020B0503020204020204" pitchFamily="34" charset="-122"/>
              </a:rPr>
              <a:t>了</a:t>
            </a:r>
            <a:r>
              <a:rPr lang="en-US" altLang="zh-CN" sz="1700" b="1" spc="-38" dirty="0" smtClean="0">
                <a:ln w="11430"/>
                <a:solidFill>
                  <a:srgbClr val="C00000"/>
                </a:solidFill>
                <a:latin typeface="微软雅黑" panose="020B0503020204020204" pitchFamily="34" charset="-122"/>
                <a:ea typeface="微软雅黑" panose="020B0503020204020204" pitchFamily="34" charset="-122"/>
              </a:rPr>
              <a:t>40%</a:t>
            </a:r>
            <a:endParaRPr lang="en-US" altLang="zh-CN" sz="1700" b="1" spc="-38" dirty="0">
              <a:ln w="11430"/>
              <a:solidFill>
                <a:srgbClr val="1688C8"/>
              </a:solidFill>
              <a:latin typeface="微软雅黑" panose="020B0503020204020204" pitchFamily="34" charset="-122"/>
              <a:ea typeface="微软雅黑" panose="020B0503020204020204" pitchFamily="34" charset="-122"/>
            </a:endParaRPr>
          </a:p>
        </p:txBody>
      </p:sp>
      <p:sp>
        <p:nvSpPr>
          <p:cNvPr id="8" name="矩形 7"/>
          <p:cNvSpPr/>
          <p:nvPr/>
        </p:nvSpPr>
        <p:spPr>
          <a:xfrm>
            <a:off x="251520" y="993815"/>
            <a:ext cx="4176913" cy="461665"/>
          </a:xfrm>
          <a:prstGeom prst="rect">
            <a:avLst/>
          </a:prstGeom>
        </p:spPr>
        <p:txBody>
          <a:bodyPr wrap="none">
            <a:spAutoFit/>
          </a:bodyPr>
          <a:lstStyle/>
          <a:p>
            <a:pPr>
              <a:defRPr/>
            </a:pPr>
            <a:r>
              <a:rPr kumimoji="1" lang="en-US" altLang="zh-CN" sz="2400" b="1" spc="37" dirty="0" smtClean="0">
                <a:ln w="11430"/>
                <a:solidFill>
                  <a:srgbClr val="C00000"/>
                </a:solidFill>
                <a:latin typeface="微软雅黑" panose="020B0503020204020204" pitchFamily="34" charset="-122"/>
                <a:ea typeface="微软雅黑" panose="020B0503020204020204" pitchFamily="34" charset="-122"/>
              </a:rPr>
              <a:t>（1）</a:t>
            </a:r>
            <a:r>
              <a:rPr kumimoji="1" lang="zh-CN" altLang="en-US" sz="2400" b="1" spc="37" dirty="0" smtClean="0">
                <a:ln w="11430"/>
                <a:solidFill>
                  <a:srgbClr val="C00000"/>
                </a:solidFill>
                <a:latin typeface="微软雅黑" panose="020B0503020204020204" pitchFamily="34" charset="-122"/>
                <a:ea typeface="微软雅黑" panose="020B0503020204020204" pitchFamily="34" charset="-122"/>
              </a:rPr>
              <a:t>主要成绩</a:t>
            </a:r>
            <a:r>
              <a:rPr kumimoji="1" lang="en-US" altLang="zh-CN" sz="2400" b="1" spc="37" dirty="0" smtClean="0">
                <a:ln w="11430"/>
                <a:solidFill>
                  <a:srgbClr val="C00000"/>
                </a:solidFill>
                <a:latin typeface="微软雅黑" panose="020B0503020204020204" pitchFamily="34" charset="-122"/>
                <a:ea typeface="微软雅黑" panose="020B0503020204020204" pitchFamily="34" charset="-122"/>
              </a:rPr>
              <a:t>——</a:t>
            </a:r>
            <a:r>
              <a:rPr kumimoji="1" lang="zh-CN" altLang="en-US" sz="2400" b="1" spc="37" dirty="0" smtClean="0">
                <a:ln w="11430"/>
                <a:solidFill>
                  <a:srgbClr val="C00000"/>
                </a:solidFill>
                <a:latin typeface="微软雅黑" panose="020B0503020204020204" pitchFamily="34" charset="-122"/>
                <a:ea typeface="微软雅黑" panose="020B0503020204020204" pitchFamily="34" charset="-122"/>
              </a:rPr>
              <a:t>量化指标</a:t>
            </a:r>
            <a:endParaRPr kumimoji="1" lang="zh-CN" altLang="en-US" sz="1200" b="1" spc="37" dirty="0">
              <a:ln w="11430"/>
              <a:solidFill>
                <a:srgbClr val="C00000"/>
              </a:solidFill>
              <a:latin typeface="楷体" panose="02010609060101010101" pitchFamily="49" charset="-122"/>
              <a:ea typeface="楷体" panose="02010609060101010101" pitchFamily="49" charset="-122"/>
            </a:endParaRPr>
          </a:p>
        </p:txBody>
      </p:sp>
      <p:sp>
        <p:nvSpPr>
          <p:cNvPr id="9" name="矩形 8"/>
          <p:cNvSpPr/>
          <p:nvPr/>
        </p:nvSpPr>
        <p:spPr>
          <a:xfrm>
            <a:off x="755576" y="1211580"/>
            <a:ext cx="6984776" cy="646331"/>
          </a:xfrm>
          <a:prstGeom prst="rect">
            <a:avLst/>
          </a:prstGeom>
        </p:spPr>
        <p:txBody>
          <a:bodyPr wrap="square">
            <a:spAutoFit/>
          </a:bodyPr>
          <a:lstStyle/>
          <a:p>
            <a:r>
              <a:rPr kumimoji="1" lang="en-US" altLang="zh-CN" sz="3600" b="1" spc="37" dirty="0" smtClean="0">
                <a:ln w="11430"/>
                <a:solidFill>
                  <a:srgbClr val="C00000"/>
                </a:solidFill>
                <a:latin typeface="微软雅黑" panose="020B0503020204020204" pitchFamily="34" charset="-122"/>
                <a:ea typeface="微软雅黑" panose="020B0503020204020204" pitchFamily="34" charset="-122"/>
              </a:rPr>
              <a:t> </a:t>
            </a:r>
            <a:r>
              <a:rPr kumimoji="1" lang="zh-CN" altLang="en-US" sz="1600" b="1" spc="37" dirty="0" smtClean="0">
                <a:ln w="11430"/>
                <a:solidFill>
                  <a:srgbClr val="116797"/>
                </a:solidFill>
                <a:latin typeface="楷体" panose="02010609060101010101" pitchFamily="49" charset="-122"/>
                <a:ea typeface="楷体" panose="02010609060101010101" pitchFamily="49" charset="-122"/>
              </a:rPr>
              <a:t>（数据来源：</a:t>
            </a:r>
            <a:r>
              <a:rPr kumimoji="1" lang="en-US" altLang="zh-CN" sz="1600" b="1" spc="37" dirty="0" smtClean="0">
                <a:ln w="11430"/>
                <a:solidFill>
                  <a:srgbClr val="116797"/>
                </a:solidFill>
                <a:latin typeface="楷体" panose="02010609060101010101" pitchFamily="49" charset="-122"/>
                <a:ea typeface="楷体" panose="02010609060101010101" pitchFamily="49" charset="-122"/>
              </a:rPr>
              <a:t>2019</a:t>
            </a:r>
            <a:r>
              <a:rPr kumimoji="1" lang="zh-CN" altLang="en-US" sz="1600" b="1" spc="37" dirty="0" smtClean="0">
                <a:ln w="11430"/>
                <a:solidFill>
                  <a:srgbClr val="116797"/>
                </a:solidFill>
                <a:latin typeface="楷体" panose="02010609060101010101" pitchFamily="49" charset="-122"/>
                <a:ea typeface="楷体" panose="02010609060101010101" pitchFamily="49" charset="-122"/>
              </a:rPr>
              <a:t>年</a:t>
            </a:r>
            <a:r>
              <a:rPr kumimoji="1" lang="en-US" altLang="zh-CN" sz="1600" b="1" spc="37" dirty="0" smtClean="0">
                <a:ln w="11430"/>
                <a:solidFill>
                  <a:srgbClr val="116797"/>
                </a:solidFill>
                <a:latin typeface="楷体" panose="02010609060101010101" pitchFamily="49" charset="-122"/>
                <a:ea typeface="楷体" panose="02010609060101010101" pitchFamily="49" charset="-122"/>
              </a:rPr>
              <a:t>28</a:t>
            </a:r>
            <a:r>
              <a:rPr kumimoji="1" lang="zh-CN" altLang="en-US" sz="1600" b="1" spc="37" dirty="0" smtClean="0">
                <a:ln w="11430"/>
                <a:solidFill>
                  <a:srgbClr val="116797"/>
                </a:solidFill>
                <a:latin typeface="楷体" panose="02010609060101010101" pitchFamily="49" charset="-122"/>
                <a:ea typeface="楷体" panose="02010609060101010101" pitchFamily="49" charset="-122"/>
              </a:rPr>
              <a:t>所合格评估参评学校状态数据）</a:t>
            </a:r>
            <a:endParaRPr lang="zh-CN" altLang="en-US" sz="1600" dirty="0">
              <a:solidFill>
                <a:srgbClr val="116797"/>
              </a:solidFill>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9"/>
          <p:cNvSpPr txBox="1"/>
          <p:nvPr/>
        </p:nvSpPr>
        <p:spPr>
          <a:xfrm>
            <a:off x="971600" y="104314"/>
            <a:ext cx="6491473" cy="523220"/>
          </a:xfrm>
          <a:prstGeom prst="rect">
            <a:avLst/>
          </a:prstGeom>
          <a:noFill/>
        </p:spPr>
        <p:txBody>
          <a:bodyPr wrap="square" rtlCol="0">
            <a:spAutoFit/>
          </a:bodyPr>
          <a:lstStyle/>
          <a:p>
            <a:r>
              <a:rPr lang="en-US" altLang="zh-CN" sz="2800" b="1" dirty="0" smtClean="0">
                <a:solidFill>
                  <a:srgbClr val="116797"/>
                </a:solidFill>
                <a:latin typeface="Arial" panose="020B0604020202020204"/>
                <a:ea typeface="微软雅黑" panose="020B0503020204020204" pitchFamily="34" charset="-122"/>
              </a:rPr>
              <a:t>7.</a:t>
            </a:r>
            <a:r>
              <a:rPr lang="zh-CN" altLang="en-US" sz="2800" b="1" dirty="0" smtClean="0">
                <a:solidFill>
                  <a:srgbClr val="116797"/>
                </a:solidFill>
                <a:latin typeface="Arial" panose="020B0604020202020204"/>
                <a:ea typeface="微软雅黑" panose="020B0503020204020204" pitchFamily="34" charset="-122"/>
              </a:rPr>
              <a:t>合格评估成效</a:t>
            </a:r>
            <a:endParaRPr lang="zh-CN" altLang="en-US" sz="2800" b="1" dirty="0" smtClean="0">
              <a:solidFill>
                <a:srgbClr val="116797"/>
              </a:solidFill>
              <a:latin typeface="Arial" panose="020B0604020202020204"/>
              <a:ea typeface="微软雅黑" panose="020B0503020204020204" pitchFamily="34" charset="-122"/>
            </a:endParaRPr>
          </a:p>
        </p:txBody>
      </p:sp>
      <p:sp>
        <p:nvSpPr>
          <p:cNvPr id="3" name="矩形 2"/>
          <p:cNvSpPr/>
          <p:nvPr/>
        </p:nvSpPr>
        <p:spPr>
          <a:xfrm>
            <a:off x="323528" y="771550"/>
            <a:ext cx="5904656" cy="461665"/>
          </a:xfrm>
          <a:prstGeom prst="rect">
            <a:avLst/>
          </a:prstGeom>
        </p:spPr>
        <p:txBody>
          <a:bodyPr wrap="square">
            <a:spAutoFit/>
          </a:bodyPr>
          <a:lstStyle/>
          <a:p>
            <a:pPr>
              <a:defRPr/>
            </a:pPr>
            <a:r>
              <a:rPr kumimoji="1" lang="en-US" altLang="zh-CN" sz="2400" b="1" spc="37" dirty="0" smtClean="0">
                <a:ln w="11430"/>
                <a:solidFill>
                  <a:srgbClr val="C00000"/>
                </a:solidFill>
                <a:latin typeface="微软雅黑" panose="020B0503020204020204" pitchFamily="34" charset="-122"/>
                <a:ea typeface="微软雅黑" panose="020B0503020204020204" pitchFamily="34" charset="-122"/>
              </a:rPr>
              <a:t>（2）</a:t>
            </a:r>
            <a:r>
              <a:rPr kumimoji="1" lang="zh-CN" altLang="en-US" sz="2400" b="1" spc="37" dirty="0" smtClean="0">
                <a:ln w="11430"/>
                <a:solidFill>
                  <a:srgbClr val="C00000"/>
                </a:solidFill>
                <a:latin typeface="微软雅黑" panose="020B0503020204020204" pitchFamily="34" charset="-122"/>
                <a:ea typeface="微软雅黑" panose="020B0503020204020204" pitchFamily="34" charset="-122"/>
              </a:rPr>
              <a:t>主要成绩</a:t>
            </a:r>
            <a:r>
              <a:rPr kumimoji="1" lang="en-US" altLang="zh-CN" sz="2400" b="1" spc="37" dirty="0" smtClean="0">
                <a:ln w="11430"/>
                <a:solidFill>
                  <a:srgbClr val="C00000"/>
                </a:solidFill>
                <a:latin typeface="微软雅黑" panose="020B0503020204020204" pitchFamily="34" charset="-122"/>
                <a:ea typeface="微软雅黑" panose="020B0503020204020204" pitchFamily="34" charset="-122"/>
              </a:rPr>
              <a:t>——</a:t>
            </a:r>
            <a:r>
              <a:rPr kumimoji="1" lang="zh-CN" altLang="en-US" sz="2400" b="1" spc="37" dirty="0" smtClean="0">
                <a:ln w="11430"/>
                <a:solidFill>
                  <a:srgbClr val="C00000"/>
                </a:solidFill>
                <a:latin typeface="微软雅黑" panose="020B0503020204020204" pitchFamily="34" charset="-122"/>
                <a:ea typeface="微软雅黑" panose="020B0503020204020204" pitchFamily="34" charset="-122"/>
              </a:rPr>
              <a:t>定性指标</a:t>
            </a:r>
            <a:endParaRPr kumimoji="1" lang="zh-CN" altLang="en-US" sz="1200" b="1" spc="37" dirty="0">
              <a:ln w="11430"/>
              <a:solidFill>
                <a:srgbClr val="C00000"/>
              </a:solidFill>
              <a:latin typeface="楷体" panose="02010609060101010101" pitchFamily="49" charset="-122"/>
              <a:ea typeface="楷体" panose="02010609060101010101" pitchFamily="49" charset="-122"/>
            </a:endParaRPr>
          </a:p>
        </p:txBody>
      </p:sp>
      <p:sp>
        <p:nvSpPr>
          <p:cNvPr id="6" name="TextBox 5"/>
          <p:cNvSpPr txBox="1"/>
          <p:nvPr/>
        </p:nvSpPr>
        <p:spPr>
          <a:xfrm>
            <a:off x="1115616" y="1480011"/>
            <a:ext cx="6840760" cy="3323987"/>
          </a:xfrm>
          <a:prstGeom prst="rect">
            <a:avLst/>
          </a:prstGeom>
          <a:noFill/>
          <a:ln>
            <a:solidFill>
              <a:srgbClr val="C00000"/>
            </a:solidFill>
          </a:ln>
        </p:spPr>
        <p:txBody>
          <a:bodyPr wrap="square" rtlCol="0">
            <a:spAutoFit/>
          </a:bodyPr>
          <a:lstStyle/>
          <a:p>
            <a:pPr eaLnBrk="0" hangingPunct="0">
              <a:lnSpc>
                <a:spcPct val="150000"/>
              </a:lnSpc>
              <a:buFont typeface="Wingdings" panose="05000000000000000000" pitchFamily="2" charset="2"/>
              <a:buChar char="Ø"/>
            </a:pPr>
            <a:r>
              <a:rPr lang="zh-CN" altLang="en-US" sz="2000" b="1" dirty="0" smtClean="0">
                <a:ln w="11430"/>
                <a:solidFill>
                  <a:srgbClr val="C00000"/>
                </a:solidFill>
                <a:ea typeface="微软雅黑" panose="020B0503020204020204" pitchFamily="34" charset="-122"/>
              </a:rPr>
              <a:t>学校定位：</a:t>
            </a:r>
            <a:r>
              <a:rPr lang="zh-CN" altLang="en-US" sz="2000" b="1" kern="0" dirty="0" smtClean="0">
                <a:solidFill>
                  <a:srgbClr val="116797"/>
                </a:solidFill>
                <a:latin typeface="微软雅黑" panose="020B0503020204020204" pitchFamily="34" charset="-122"/>
                <a:ea typeface="微软雅黑" panose="020B0503020204020204" pitchFamily="34" charset="-122"/>
                <a:sym typeface="宋体" panose="02010600030101010101" pitchFamily="2" charset="-122"/>
              </a:rPr>
              <a:t>办学指导思想正确，定位准确</a:t>
            </a:r>
            <a:endParaRPr lang="zh-CN" altLang="en-US" sz="2000" b="1" kern="0" dirty="0" smtClean="0">
              <a:solidFill>
                <a:srgbClr val="116797"/>
              </a:solidFill>
              <a:latin typeface="微软雅黑" panose="020B0503020204020204" pitchFamily="34" charset="-122"/>
              <a:ea typeface="微软雅黑" panose="020B0503020204020204" pitchFamily="34" charset="-122"/>
              <a:sym typeface="宋体" panose="02010600030101010101" pitchFamily="2" charset="-122"/>
            </a:endParaRPr>
          </a:p>
          <a:p>
            <a:pPr eaLnBrk="0" hangingPunct="0">
              <a:lnSpc>
                <a:spcPct val="150000"/>
              </a:lnSpc>
              <a:buFont typeface="Wingdings" panose="05000000000000000000" pitchFamily="2" charset="2"/>
              <a:buChar char="Ø"/>
            </a:pPr>
            <a:r>
              <a:rPr lang="zh-CN" altLang="en-US" sz="2000" b="1" dirty="0" smtClean="0">
                <a:ln w="11430"/>
                <a:solidFill>
                  <a:srgbClr val="C00000"/>
                </a:solidFill>
                <a:ea typeface="微软雅黑" panose="020B0503020204020204" pitchFamily="34" charset="-122"/>
              </a:rPr>
              <a:t>人才培养模式：</a:t>
            </a:r>
            <a:r>
              <a:rPr lang="zh-CN" altLang="en-US" sz="2000" b="1" kern="0" dirty="0" smtClean="0">
                <a:solidFill>
                  <a:srgbClr val="116797"/>
                </a:solidFill>
                <a:latin typeface="微软雅黑" panose="020B0503020204020204" pitchFamily="34" charset="-122"/>
                <a:ea typeface="微软雅黑" panose="020B0503020204020204" pitchFamily="34" charset="-122"/>
                <a:sym typeface="宋体" panose="02010600030101010101" pitchFamily="2" charset="-122"/>
              </a:rPr>
              <a:t>应用型人才培养模式改革初见成效</a:t>
            </a:r>
            <a:endParaRPr lang="en-US" altLang="zh-CN" sz="2000" b="1" kern="0" dirty="0" smtClean="0">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a:p>
            <a:pPr eaLnBrk="0" hangingPunct="0">
              <a:lnSpc>
                <a:spcPct val="150000"/>
              </a:lnSpc>
              <a:buFont typeface="Wingdings" panose="05000000000000000000" pitchFamily="2" charset="2"/>
              <a:buChar char="Ø"/>
            </a:pPr>
            <a:r>
              <a:rPr lang="zh-CN" altLang="en-US" sz="2000" b="1" kern="0" dirty="0" smtClean="0">
                <a:solidFill>
                  <a:srgbClr val="C00000"/>
                </a:solidFill>
                <a:latin typeface="微软雅黑" panose="020B0503020204020204" pitchFamily="34" charset="-122"/>
                <a:ea typeface="微软雅黑" panose="020B0503020204020204" pitchFamily="34" charset="-122"/>
                <a:sym typeface="宋体" panose="02010600030101010101" pitchFamily="2" charset="-122"/>
              </a:rPr>
              <a:t>教学内容与课程资源建设：</a:t>
            </a:r>
            <a:r>
              <a:rPr lang="zh-CN" altLang="en-US" sz="2000" b="1" kern="0" dirty="0" smtClean="0">
                <a:solidFill>
                  <a:srgbClr val="116797"/>
                </a:solidFill>
                <a:latin typeface="微软雅黑" panose="020B0503020204020204" pitchFamily="34" charset="-122"/>
                <a:ea typeface="微软雅黑" panose="020B0503020204020204" pitchFamily="34" charset="-122"/>
                <a:sym typeface="宋体" panose="02010600030101010101" pitchFamily="2" charset="-122"/>
              </a:rPr>
              <a:t>重视课堂教学的质量提升</a:t>
            </a:r>
            <a:endParaRPr lang="en-US" altLang="zh-CN" sz="2000" b="1" kern="0" dirty="0" smtClean="0">
              <a:solidFill>
                <a:srgbClr val="116797"/>
              </a:solidFill>
              <a:latin typeface="微软雅黑" panose="020B0503020204020204" pitchFamily="34" charset="-122"/>
              <a:ea typeface="微软雅黑" panose="020B0503020204020204" pitchFamily="34" charset="-122"/>
              <a:sym typeface="宋体" panose="02010600030101010101" pitchFamily="2" charset="-122"/>
            </a:endParaRPr>
          </a:p>
          <a:p>
            <a:pPr eaLnBrk="0" hangingPunct="0">
              <a:lnSpc>
                <a:spcPct val="150000"/>
              </a:lnSpc>
              <a:buFont typeface="Wingdings" panose="05000000000000000000" pitchFamily="2" charset="2"/>
              <a:buChar char="Ø"/>
            </a:pPr>
            <a:r>
              <a:rPr lang="zh-CN" altLang="en-US" sz="2000" b="1" kern="0" dirty="0" smtClean="0">
                <a:solidFill>
                  <a:srgbClr val="C00000"/>
                </a:solidFill>
                <a:latin typeface="微软雅黑" panose="020B0503020204020204" pitchFamily="34" charset="-122"/>
                <a:ea typeface="微软雅黑" panose="020B0503020204020204" pitchFamily="34" charset="-122"/>
                <a:sym typeface="宋体" panose="02010600030101010101" pitchFamily="2" charset="-122"/>
              </a:rPr>
              <a:t>规章制度：</a:t>
            </a:r>
            <a:r>
              <a:rPr lang="zh-CN" altLang="en-US" sz="2000" b="1" kern="0" dirty="0" smtClean="0">
                <a:solidFill>
                  <a:srgbClr val="116797"/>
                </a:solidFill>
                <a:latin typeface="微软雅黑" panose="020B0503020204020204" pitchFamily="34" charset="-122"/>
                <a:ea typeface="微软雅黑" panose="020B0503020204020204" pitchFamily="34" charset="-122"/>
                <a:sym typeface="宋体" panose="02010600030101010101" pitchFamily="2" charset="-122"/>
              </a:rPr>
              <a:t>质量规章制度及标准逐步健全</a:t>
            </a:r>
            <a:endParaRPr lang="zh-CN" altLang="en-US" sz="2000" b="1" kern="0" dirty="0" smtClean="0">
              <a:solidFill>
                <a:srgbClr val="116797"/>
              </a:solidFill>
              <a:latin typeface="微软雅黑" panose="020B0503020204020204" pitchFamily="34" charset="-122"/>
              <a:ea typeface="微软雅黑" panose="020B0503020204020204" pitchFamily="34" charset="-122"/>
              <a:sym typeface="宋体" panose="02010600030101010101" pitchFamily="2" charset="-122"/>
            </a:endParaRPr>
          </a:p>
          <a:p>
            <a:pPr eaLnBrk="0" hangingPunct="0">
              <a:lnSpc>
                <a:spcPct val="150000"/>
              </a:lnSpc>
              <a:buFont typeface="Wingdings" panose="05000000000000000000" pitchFamily="2" charset="2"/>
              <a:buChar char="Ø"/>
            </a:pPr>
            <a:r>
              <a:rPr lang="zh-CN" altLang="en-US" sz="2000" b="1" dirty="0" smtClean="0">
                <a:ln w="11430"/>
                <a:solidFill>
                  <a:srgbClr val="C00000"/>
                </a:solidFill>
                <a:ea typeface="微软雅黑" panose="020B0503020204020204" pitchFamily="34" charset="-122"/>
              </a:rPr>
              <a:t>学习氛围：</a:t>
            </a:r>
            <a:r>
              <a:rPr lang="zh-CN" altLang="en-US" sz="2000" b="1" dirty="0" smtClean="0">
                <a:ln w="11430"/>
                <a:solidFill>
                  <a:srgbClr val="116797"/>
                </a:solidFill>
                <a:ea typeface="微软雅黑" panose="020B0503020204020204" pitchFamily="34" charset="-122"/>
              </a:rPr>
              <a:t>教风学风状态较好</a:t>
            </a:r>
            <a:endParaRPr lang="en-US" altLang="zh-CN" sz="2000" b="1" dirty="0" smtClean="0">
              <a:ln w="11430"/>
              <a:solidFill>
                <a:srgbClr val="116797"/>
              </a:solidFill>
              <a:ea typeface="微软雅黑" panose="020B0503020204020204" pitchFamily="34" charset="-122"/>
            </a:endParaRPr>
          </a:p>
          <a:p>
            <a:pPr eaLnBrk="0" hangingPunct="0">
              <a:lnSpc>
                <a:spcPct val="150000"/>
              </a:lnSpc>
              <a:buFont typeface="Wingdings" panose="05000000000000000000" pitchFamily="2" charset="2"/>
              <a:buChar char="Ø"/>
            </a:pPr>
            <a:r>
              <a:rPr lang="zh-CN" altLang="en-US" sz="2000" b="1" dirty="0" smtClean="0">
                <a:ln w="11430"/>
                <a:solidFill>
                  <a:srgbClr val="C00000"/>
                </a:solidFill>
                <a:ea typeface="微软雅黑" panose="020B0503020204020204" pitchFamily="34" charset="-122"/>
              </a:rPr>
              <a:t>校园文化活动：</a:t>
            </a:r>
            <a:r>
              <a:rPr lang="zh-CN" altLang="en-US" sz="2000" b="1" dirty="0" smtClean="0">
                <a:ln w="11430"/>
                <a:solidFill>
                  <a:srgbClr val="116797"/>
                </a:solidFill>
                <a:ea typeface="微软雅黑" panose="020B0503020204020204" pitchFamily="34" charset="-122"/>
              </a:rPr>
              <a:t>校园文化氛围特色鲜明</a:t>
            </a:r>
            <a:endParaRPr lang="en-US" altLang="zh-CN" sz="2000" b="1" dirty="0" smtClean="0">
              <a:ln w="11430"/>
              <a:solidFill>
                <a:srgbClr val="116797"/>
              </a:solidFill>
              <a:ea typeface="微软雅黑" panose="020B0503020204020204" pitchFamily="34" charset="-122"/>
            </a:endParaRPr>
          </a:p>
          <a:p>
            <a:pPr eaLnBrk="0" hangingPunct="0">
              <a:lnSpc>
                <a:spcPct val="150000"/>
              </a:lnSpc>
              <a:buFont typeface="Wingdings" panose="05000000000000000000" pitchFamily="2" charset="2"/>
              <a:buChar char="Ø"/>
            </a:pPr>
            <a:r>
              <a:rPr lang="zh-CN" altLang="en-US" sz="2000" b="1" dirty="0" smtClean="0">
                <a:ln w="11430"/>
                <a:solidFill>
                  <a:srgbClr val="C00000"/>
                </a:solidFill>
                <a:ea typeface="微软雅黑" panose="020B0503020204020204" pitchFamily="34" charset="-122"/>
              </a:rPr>
              <a:t>思想政治教育：</a:t>
            </a:r>
            <a:r>
              <a:rPr lang="zh-CN" altLang="en-US" sz="2000" b="1" dirty="0" smtClean="0">
                <a:ln w="11430"/>
                <a:solidFill>
                  <a:srgbClr val="116797"/>
                </a:solidFill>
                <a:ea typeface="微软雅黑" panose="020B0503020204020204" pitchFamily="34" charset="-122"/>
              </a:rPr>
              <a:t>增强了思想政治教育工作的针对性实效性</a:t>
            </a:r>
            <a:endParaRPr lang="zh-CN" altLang="en-US" sz="2000" b="1" dirty="0" smtClean="0">
              <a:ln w="11430"/>
              <a:solidFill>
                <a:srgbClr val="116797"/>
              </a:solidFill>
              <a:ea typeface="微软雅黑" panose="020B0503020204020204" pitchFamily="34" charset="-122"/>
            </a:endParaRPr>
          </a:p>
        </p:txBody>
      </p:sp>
      <p:sp>
        <p:nvSpPr>
          <p:cNvPr id="7" name="矩形 6"/>
          <p:cNvSpPr/>
          <p:nvPr/>
        </p:nvSpPr>
        <p:spPr>
          <a:xfrm>
            <a:off x="4427984" y="843558"/>
            <a:ext cx="4428007" cy="338554"/>
          </a:xfrm>
          <a:prstGeom prst="rect">
            <a:avLst/>
          </a:prstGeom>
        </p:spPr>
        <p:txBody>
          <a:bodyPr wrap="none">
            <a:spAutoFit/>
          </a:bodyPr>
          <a:lstStyle/>
          <a:p>
            <a:r>
              <a:rPr kumimoji="1" lang="en-US" altLang="zh-CN" sz="1600" b="1" spc="37" dirty="0" smtClean="0">
                <a:ln w="11430"/>
                <a:solidFill>
                  <a:srgbClr val="116797"/>
                </a:solidFill>
                <a:latin typeface="楷体" panose="02010609060101010101" pitchFamily="49" charset="-122"/>
                <a:ea typeface="楷体" panose="02010609060101010101" pitchFamily="49" charset="-122"/>
              </a:rPr>
              <a:t>（2019</a:t>
            </a:r>
            <a:r>
              <a:rPr kumimoji="1" lang="zh-CN" altLang="en-US" sz="1600" b="1" spc="37" dirty="0" smtClean="0">
                <a:ln w="11430"/>
                <a:solidFill>
                  <a:srgbClr val="116797"/>
                </a:solidFill>
                <a:latin typeface="楷体" panose="02010609060101010101" pitchFamily="49" charset="-122"/>
                <a:ea typeface="楷体" panose="02010609060101010101" pitchFamily="49" charset="-122"/>
              </a:rPr>
              <a:t>年向评估专家委员会汇报的学校成绩</a:t>
            </a:r>
            <a:r>
              <a:rPr kumimoji="1" lang="zh-CN" altLang="en-US" sz="1600" b="1" spc="37" dirty="0" smtClean="0">
                <a:ln w="11430"/>
                <a:solidFill>
                  <a:srgbClr val="1688C8"/>
                </a:solidFill>
                <a:latin typeface="楷体" panose="02010609060101010101" pitchFamily="49" charset="-122"/>
                <a:ea typeface="楷体" panose="02010609060101010101" pitchFamily="49" charset="-122"/>
              </a:rPr>
              <a:t>）</a:t>
            </a:r>
            <a:endParaRPr lang="zh-CN" altLang="en-US" sz="16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79512" y="1779662"/>
            <a:ext cx="4032448" cy="252028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39"/>
          <p:cNvSpPr txBox="1"/>
          <p:nvPr/>
        </p:nvSpPr>
        <p:spPr>
          <a:xfrm>
            <a:off x="971600" y="123478"/>
            <a:ext cx="6491473" cy="523220"/>
          </a:xfrm>
          <a:prstGeom prst="rect">
            <a:avLst/>
          </a:prstGeom>
          <a:noFill/>
        </p:spPr>
        <p:txBody>
          <a:bodyPr wrap="square" rtlCol="0">
            <a:spAutoFit/>
          </a:bodyPr>
          <a:lstStyle/>
          <a:p>
            <a:r>
              <a:rPr lang="en-US" altLang="zh-CN" sz="2800" b="1" dirty="0" smtClean="0">
                <a:solidFill>
                  <a:srgbClr val="116797"/>
                </a:solidFill>
                <a:latin typeface="Arial" panose="020B0604020202020204"/>
                <a:ea typeface="微软雅黑" panose="020B0503020204020204" pitchFamily="34" charset="-122"/>
              </a:rPr>
              <a:t>7.</a:t>
            </a:r>
            <a:r>
              <a:rPr lang="zh-CN" altLang="en-US" sz="2800" b="1" dirty="0" smtClean="0">
                <a:solidFill>
                  <a:srgbClr val="116797"/>
                </a:solidFill>
                <a:latin typeface="Arial" panose="020B0604020202020204"/>
                <a:ea typeface="微软雅黑" panose="020B0503020204020204" pitchFamily="34" charset="-122"/>
              </a:rPr>
              <a:t>合格评估成效</a:t>
            </a:r>
            <a:endParaRPr lang="zh-CN" altLang="en-US" sz="2800" b="1" dirty="0" smtClean="0">
              <a:solidFill>
                <a:srgbClr val="116797"/>
              </a:solidFill>
              <a:latin typeface="Arial" panose="020B0604020202020204"/>
              <a:ea typeface="微软雅黑" panose="020B0503020204020204" pitchFamily="34" charset="-122"/>
            </a:endParaRPr>
          </a:p>
        </p:txBody>
      </p:sp>
      <p:sp>
        <p:nvSpPr>
          <p:cNvPr id="4" name="矩形 3"/>
          <p:cNvSpPr/>
          <p:nvPr/>
        </p:nvSpPr>
        <p:spPr>
          <a:xfrm>
            <a:off x="323528" y="987574"/>
            <a:ext cx="2736304" cy="461665"/>
          </a:xfrm>
          <a:prstGeom prst="rect">
            <a:avLst/>
          </a:prstGeom>
        </p:spPr>
        <p:txBody>
          <a:bodyPr wrap="square">
            <a:spAutoFit/>
          </a:bodyPr>
          <a:lstStyle/>
          <a:p>
            <a:pPr>
              <a:defRPr/>
            </a:pPr>
            <a:r>
              <a:rPr kumimoji="1" lang="en-US" altLang="zh-CN" sz="2400" b="1" spc="37" dirty="0" smtClean="0">
                <a:ln w="11430"/>
                <a:solidFill>
                  <a:srgbClr val="C00000"/>
                </a:solidFill>
                <a:latin typeface="微软雅黑" panose="020B0503020204020204" pitchFamily="34" charset="-122"/>
                <a:ea typeface="微软雅黑" panose="020B0503020204020204" pitchFamily="34" charset="-122"/>
              </a:rPr>
              <a:t>（3）</a:t>
            </a:r>
            <a:r>
              <a:rPr kumimoji="1" lang="zh-CN" altLang="en-US" sz="2400" b="1" spc="37" dirty="0" smtClean="0">
                <a:ln w="11430"/>
                <a:solidFill>
                  <a:srgbClr val="C00000"/>
                </a:solidFill>
                <a:latin typeface="微软雅黑" panose="020B0503020204020204" pitchFamily="34" charset="-122"/>
                <a:ea typeface="微软雅黑" panose="020B0503020204020204" pitchFamily="34" charset="-122"/>
              </a:rPr>
              <a:t>发现的问题</a:t>
            </a:r>
            <a:endParaRPr kumimoji="1" lang="zh-CN" altLang="en-US" sz="1200" b="1" spc="37" dirty="0">
              <a:ln w="11430"/>
              <a:solidFill>
                <a:srgbClr val="C00000"/>
              </a:solidFill>
              <a:latin typeface="楷体" panose="02010609060101010101" pitchFamily="49" charset="-122"/>
              <a:ea typeface="楷体" panose="02010609060101010101" pitchFamily="49" charset="-122"/>
            </a:endParaRPr>
          </a:p>
        </p:txBody>
      </p:sp>
      <p:sp>
        <p:nvSpPr>
          <p:cNvPr id="5" name="矩形 4"/>
          <p:cNvSpPr/>
          <p:nvPr/>
        </p:nvSpPr>
        <p:spPr>
          <a:xfrm>
            <a:off x="323528" y="1883608"/>
            <a:ext cx="3874867" cy="400110"/>
          </a:xfrm>
          <a:prstGeom prst="rect">
            <a:avLst/>
          </a:prstGeom>
        </p:spPr>
        <p:txBody>
          <a:bodyPr wrap="square">
            <a:spAutoFit/>
          </a:bodyPr>
          <a:lstStyle/>
          <a:p>
            <a:r>
              <a:rPr lang="zh-CN" altLang="en-US" sz="2000" b="1" dirty="0">
                <a:solidFill>
                  <a:srgbClr val="116797"/>
                </a:solidFill>
                <a:latin typeface="微软雅黑" panose="020B0503020204020204" pitchFamily="34" charset="-122"/>
                <a:ea typeface="微软雅黑" panose="020B0503020204020204" pitchFamily="34" charset="-122"/>
                <a:sym typeface="宋体" panose="02010600030101010101" pitchFamily="2" charset="-122"/>
              </a:rPr>
              <a:t>整体办学方面存在</a:t>
            </a:r>
            <a:r>
              <a:rPr lang="zh-CN" altLang="en-US" sz="20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四个突出</a:t>
            </a:r>
            <a:r>
              <a:rPr lang="zh-CN" altLang="en-US" sz="2000" b="1" dirty="0" smtClean="0">
                <a:solidFill>
                  <a:srgbClr val="C00000"/>
                </a:solidFill>
                <a:latin typeface="微软雅黑" panose="020B0503020204020204" pitchFamily="34" charset="-122"/>
                <a:ea typeface="微软雅黑" panose="020B0503020204020204" pitchFamily="34" charset="-122"/>
                <a:sym typeface="宋体" panose="02010600030101010101" pitchFamily="2" charset="-122"/>
              </a:rPr>
              <a:t>矛盾</a:t>
            </a:r>
            <a:endParaRPr lang="zh-CN" altLang="en-US" sz="2000" b="1" dirty="0">
              <a:solidFill>
                <a:srgbClr val="00206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 name="TextBox 5"/>
          <p:cNvSpPr txBox="1"/>
          <p:nvPr/>
        </p:nvSpPr>
        <p:spPr>
          <a:xfrm>
            <a:off x="179512" y="2473608"/>
            <a:ext cx="4322044" cy="1754326"/>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sz="1800" b="1" dirty="0">
                <a:solidFill>
                  <a:srgbClr val="116797"/>
                </a:solidFill>
                <a:latin typeface="微软雅黑" panose="020B0503020204020204" pitchFamily="34" charset="-122"/>
                <a:ea typeface="微软雅黑" panose="020B0503020204020204" pitchFamily="34" charset="-122"/>
              </a:rPr>
              <a:t>惯性规模扩张与生源持续下降</a:t>
            </a:r>
            <a:endParaRPr lang="en-US" altLang="zh-CN" sz="1800" b="1" dirty="0">
              <a:solidFill>
                <a:srgbClr val="116797"/>
              </a:solidFill>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sz="1800" b="1" dirty="0">
                <a:solidFill>
                  <a:srgbClr val="116797"/>
                </a:solidFill>
                <a:latin typeface="微软雅黑" panose="020B0503020204020204" pitchFamily="34" charset="-122"/>
                <a:ea typeface="微软雅黑" panose="020B0503020204020204" pitchFamily="34" charset="-122"/>
              </a:rPr>
              <a:t>追逐社会热点与内涵建设不足</a:t>
            </a:r>
            <a:endParaRPr lang="en-US" altLang="zh-CN" sz="1800" b="1" dirty="0">
              <a:solidFill>
                <a:srgbClr val="116797"/>
              </a:solidFill>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sz="1800" b="1" dirty="0">
                <a:solidFill>
                  <a:srgbClr val="116797"/>
                </a:solidFill>
                <a:latin typeface="微软雅黑" panose="020B0503020204020204" pitchFamily="34" charset="-122"/>
                <a:ea typeface="微软雅黑" panose="020B0503020204020204" pitchFamily="34" charset="-122"/>
              </a:rPr>
              <a:t>教师年轻力胜与缺乏专业领军</a:t>
            </a:r>
            <a:endParaRPr lang="en-US" altLang="zh-CN" sz="1800" b="1" dirty="0">
              <a:solidFill>
                <a:srgbClr val="116797"/>
              </a:solidFill>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sz="1800" b="1" dirty="0">
                <a:solidFill>
                  <a:srgbClr val="116797"/>
                </a:solidFill>
                <a:latin typeface="微软雅黑" panose="020B0503020204020204" pitchFamily="34" charset="-122"/>
                <a:ea typeface="微软雅黑" panose="020B0503020204020204" pitchFamily="34" charset="-122"/>
              </a:rPr>
              <a:t>生存发展心切与缺少系统规划</a:t>
            </a:r>
            <a:endParaRPr lang="zh-CN" altLang="en-US" sz="1800" b="1" dirty="0">
              <a:solidFill>
                <a:srgbClr val="116797"/>
              </a:solidFill>
              <a:latin typeface="微软雅黑" panose="020B0503020204020204" pitchFamily="34" charset="-122"/>
              <a:ea typeface="微软雅黑" panose="020B0503020204020204" pitchFamily="34" charset="-122"/>
            </a:endParaRPr>
          </a:p>
        </p:txBody>
      </p:sp>
      <p:sp>
        <p:nvSpPr>
          <p:cNvPr id="7" name="矩形 6"/>
          <p:cNvSpPr/>
          <p:nvPr/>
        </p:nvSpPr>
        <p:spPr>
          <a:xfrm>
            <a:off x="4896544" y="1851670"/>
            <a:ext cx="4283968" cy="400110"/>
          </a:xfrm>
          <a:prstGeom prst="rect">
            <a:avLst/>
          </a:prstGeom>
        </p:spPr>
        <p:txBody>
          <a:bodyPr wrap="square">
            <a:spAutoFit/>
          </a:bodyPr>
          <a:lstStyle/>
          <a:p>
            <a:r>
              <a:rPr lang="zh-CN" altLang="en-US" sz="2000" b="1" dirty="0">
                <a:solidFill>
                  <a:srgbClr val="116797"/>
                </a:solidFill>
                <a:latin typeface="微软雅黑" panose="020B0503020204020204" pitchFamily="34" charset="-122"/>
                <a:ea typeface="微软雅黑" panose="020B0503020204020204" pitchFamily="34" charset="-122"/>
                <a:sym typeface="宋体" panose="02010600030101010101" pitchFamily="2" charset="-122"/>
              </a:rPr>
              <a:t>人才培养方面存在</a:t>
            </a:r>
            <a:r>
              <a:rPr lang="zh-CN" altLang="en-US" sz="20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四个</a:t>
            </a:r>
            <a:r>
              <a:rPr lang="zh-CN" altLang="en-US" sz="2000" b="1" dirty="0" smtClean="0">
                <a:solidFill>
                  <a:srgbClr val="C00000"/>
                </a:solidFill>
                <a:latin typeface="微软雅黑" panose="020B0503020204020204" pitchFamily="34" charset="-122"/>
                <a:ea typeface="微软雅黑" panose="020B0503020204020204" pitchFamily="34" charset="-122"/>
                <a:sym typeface="宋体" panose="02010600030101010101" pitchFamily="2" charset="-122"/>
              </a:rPr>
              <a:t>不平衡</a:t>
            </a:r>
            <a:endParaRPr lang="zh-CN" altLang="en-US" sz="2000" b="1" dirty="0">
              <a:solidFill>
                <a:srgbClr val="00206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TextBox 6"/>
          <p:cNvSpPr txBox="1"/>
          <p:nvPr/>
        </p:nvSpPr>
        <p:spPr>
          <a:xfrm>
            <a:off x="4499992" y="2499742"/>
            <a:ext cx="4608512" cy="1754326"/>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sz="1800" b="1" dirty="0">
                <a:solidFill>
                  <a:srgbClr val="116797"/>
                </a:solidFill>
                <a:latin typeface="微软雅黑" panose="020B0503020204020204" pitchFamily="34" charset="-122"/>
                <a:ea typeface="微软雅黑" panose="020B0503020204020204" pitchFamily="34" charset="-122"/>
              </a:rPr>
              <a:t>人才培养目标定位空泛高全与落地难</a:t>
            </a:r>
            <a:endParaRPr lang="en-US" altLang="zh-CN" sz="1800" b="1" dirty="0">
              <a:solidFill>
                <a:srgbClr val="116797"/>
              </a:solidFill>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sz="1800" b="1" dirty="0">
                <a:solidFill>
                  <a:srgbClr val="116797"/>
                </a:solidFill>
                <a:latin typeface="微软雅黑" panose="020B0503020204020204" pitchFamily="34" charset="-122"/>
                <a:ea typeface="微软雅黑" panose="020B0503020204020204" pitchFamily="34" charset="-122"/>
              </a:rPr>
              <a:t>实践教学条件建设有投入但仍不配套</a:t>
            </a:r>
            <a:endParaRPr lang="en-US" altLang="zh-CN" sz="1800" b="1" dirty="0">
              <a:solidFill>
                <a:srgbClr val="116797"/>
              </a:solidFill>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sz="1800" b="1" dirty="0">
                <a:solidFill>
                  <a:srgbClr val="116797"/>
                </a:solidFill>
                <a:latin typeface="微软雅黑" panose="020B0503020204020204" pitchFamily="34" charset="-122"/>
                <a:ea typeface="微软雅黑" panose="020B0503020204020204" pitchFamily="34" charset="-122"/>
              </a:rPr>
              <a:t>教师实践教学意识强但指导能力不够</a:t>
            </a:r>
            <a:endParaRPr lang="en-US" altLang="zh-CN" sz="1800" b="1" dirty="0">
              <a:solidFill>
                <a:srgbClr val="116797"/>
              </a:solidFill>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sz="1800" b="1" dirty="0">
                <a:solidFill>
                  <a:srgbClr val="116797"/>
                </a:solidFill>
                <a:latin typeface="微软雅黑" panose="020B0503020204020204" pitchFamily="34" charset="-122"/>
                <a:ea typeface="微软雅黑" panose="020B0503020204020204" pitchFamily="34" charset="-122"/>
              </a:rPr>
              <a:t>合作育人形式多样但具体落实不到位</a:t>
            </a:r>
            <a:endParaRPr lang="zh-CN" altLang="en-US" sz="1800" b="1" dirty="0">
              <a:solidFill>
                <a:srgbClr val="116797"/>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4499992" y="1779662"/>
            <a:ext cx="4320480" cy="252028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9"/>
          <p:cNvSpPr txBox="1"/>
          <p:nvPr/>
        </p:nvSpPr>
        <p:spPr>
          <a:xfrm>
            <a:off x="971600" y="123478"/>
            <a:ext cx="6491473" cy="523220"/>
          </a:xfrm>
          <a:prstGeom prst="rect">
            <a:avLst/>
          </a:prstGeom>
          <a:noFill/>
        </p:spPr>
        <p:txBody>
          <a:bodyPr wrap="square" rtlCol="0">
            <a:spAutoFit/>
          </a:bodyPr>
          <a:lstStyle/>
          <a:p>
            <a:r>
              <a:rPr lang="en-US" altLang="zh-CN" sz="2800" b="1" dirty="0" smtClean="0">
                <a:solidFill>
                  <a:srgbClr val="116797"/>
                </a:solidFill>
                <a:latin typeface="Arial" panose="020B0604020202020204"/>
                <a:ea typeface="微软雅黑" panose="020B0503020204020204" pitchFamily="34" charset="-122"/>
              </a:rPr>
              <a:t>7.</a:t>
            </a:r>
            <a:r>
              <a:rPr lang="zh-CN" altLang="en-US" sz="2800" b="1" dirty="0" smtClean="0">
                <a:solidFill>
                  <a:srgbClr val="116797"/>
                </a:solidFill>
                <a:latin typeface="Arial" panose="020B0604020202020204"/>
                <a:ea typeface="微软雅黑" panose="020B0503020204020204" pitchFamily="34" charset="-122"/>
              </a:rPr>
              <a:t>合格评估成效</a:t>
            </a:r>
            <a:endParaRPr lang="zh-CN" altLang="en-US" sz="2800" b="1" dirty="0" smtClean="0">
              <a:solidFill>
                <a:srgbClr val="116797"/>
              </a:solidFill>
              <a:latin typeface="Arial" panose="020B0604020202020204"/>
              <a:ea typeface="微软雅黑" panose="020B0503020204020204" pitchFamily="34" charset="-122"/>
            </a:endParaRPr>
          </a:p>
        </p:txBody>
      </p:sp>
      <p:sp>
        <p:nvSpPr>
          <p:cNvPr id="3" name="矩形 2"/>
          <p:cNvSpPr/>
          <p:nvPr/>
        </p:nvSpPr>
        <p:spPr>
          <a:xfrm>
            <a:off x="323528" y="987574"/>
            <a:ext cx="2736304" cy="461665"/>
          </a:xfrm>
          <a:prstGeom prst="rect">
            <a:avLst/>
          </a:prstGeom>
        </p:spPr>
        <p:txBody>
          <a:bodyPr wrap="square">
            <a:spAutoFit/>
          </a:bodyPr>
          <a:lstStyle/>
          <a:p>
            <a:pPr>
              <a:defRPr/>
            </a:pPr>
            <a:r>
              <a:rPr kumimoji="1" lang="en-US" altLang="zh-CN" sz="2400" b="1" spc="37" dirty="0" smtClean="0">
                <a:ln w="11430"/>
                <a:solidFill>
                  <a:srgbClr val="C00000"/>
                </a:solidFill>
                <a:latin typeface="微软雅黑" panose="020B0503020204020204" pitchFamily="34" charset="-122"/>
                <a:ea typeface="微软雅黑" panose="020B0503020204020204" pitchFamily="34" charset="-122"/>
              </a:rPr>
              <a:t>（3）</a:t>
            </a:r>
            <a:r>
              <a:rPr kumimoji="1" lang="zh-CN" altLang="en-US" sz="2400" b="1" spc="37" dirty="0" smtClean="0">
                <a:ln w="11430"/>
                <a:solidFill>
                  <a:srgbClr val="C00000"/>
                </a:solidFill>
                <a:latin typeface="微软雅黑" panose="020B0503020204020204" pitchFamily="34" charset="-122"/>
                <a:ea typeface="微软雅黑" panose="020B0503020204020204" pitchFamily="34" charset="-122"/>
              </a:rPr>
              <a:t>发现的问题</a:t>
            </a:r>
            <a:endParaRPr kumimoji="1" lang="zh-CN" altLang="en-US" sz="1200" b="1" spc="37" dirty="0">
              <a:ln w="11430"/>
              <a:solidFill>
                <a:srgbClr val="C00000"/>
              </a:solidFill>
              <a:latin typeface="楷体" panose="02010609060101010101" pitchFamily="49" charset="-122"/>
              <a:ea typeface="楷体" panose="02010609060101010101" pitchFamily="49" charset="-122"/>
            </a:endParaRPr>
          </a:p>
        </p:txBody>
      </p:sp>
      <p:sp>
        <p:nvSpPr>
          <p:cNvPr id="4" name="矩形 3"/>
          <p:cNvSpPr/>
          <p:nvPr/>
        </p:nvSpPr>
        <p:spPr>
          <a:xfrm>
            <a:off x="409100" y="1861956"/>
            <a:ext cx="3874868" cy="400110"/>
          </a:xfrm>
          <a:prstGeom prst="rect">
            <a:avLst/>
          </a:prstGeom>
        </p:spPr>
        <p:txBody>
          <a:bodyPr wrap="square">
            <a:spAutoFit/>
          </a:bodyPr>
          <a:lstStyle/>
          <a:p>
            <a:r>
              <a:rPr lang="zh-CN" altLang="en-US" sz="2000" b="1" dirty="0">
                <a:solidFill>
                  <a:srgbClr val="116797"/>
                </a:solidFill>
                <a:latin typeface="微软雅黑" panose="020B0503020204020204" pitchFamily="34" charset="-122"/>
                <a:ea typeface="微软雅黑" panose="020B0503020204020204" pitchFamily="34" charset="-122"/>
                <a:sym typeface="宋体" panose="02010600030101010101" pitchFamily="2" charset="-122"/>
              </a:rPr>
              <a:t>师资队伍建设方面</a:t>
            </a:r>
            <a:r>
              <a:rPr lang="zh-CN" altLang="en-US" sz="20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“四少四多</a:t>
            </a:r>
            <a:r>
              <a:rPr lang="zh-CN" altLang="en-US" sz="2000" b="1" dirty="0" smtClean="0">
                <a:solidFill>
                  <a:srgbClr val="C00000"/>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en-US" sz="2000" b="1" dirty="0">
              <a:solidFill>
                <a:srgbClr val="00206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 name="TextBox 4"/>
          <p:cNvSpPr txBox="1"/>
          <p:nvPr/>
        </p:nvSpPr>
        <p:spPr>
          <a:xfrm>
            <a:off x="179512" y="2571750"/>
            <a:ext cx="4322044" cy="1754326"/>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sz="1800" b="1" dirty="0">
                <a:solidFill>
                  <a:srgbClr val="116797"/>
                </a:solidFill>
                <a:latin typeface="微软雅黑" panose="020B0503020204020204" pitchFamily="34" charset="-122"/>
                <a:ea typeface="微软雅黑" panose="020B0503020204020204" pitchFamily="34" charset="-122"/>
              </a:rPr>
              <a:t>专任教师偏少，外聘教师偏多</a:t>
            </a:r>
            <a:endParaRPr lang="zh-CN" altLang="en-US" sz="1800" b="1" dirty="0">
              <a:solidFill>
                <a:srgbClr val="116797"/>
              </a:solidFill>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sz="1800" b="1" dirty="0">
                <a:solidFill>
                  <a:srgbClr val="116797"/>
                </a:solidFill>
                <a:latin typeface="微软雅黑" panose="020B0503020204020204" pitchFamily="34" charset="-122"/>
                <a:ea typeface="微软雅黑" panose="020B0503020204020204" pitchFamily="34" charset="-122"/>
              </a:rPr>
              <a:t>高学位教师偏少，无学位教师偏多</a:t>
            </a:r>
            <a:endParaRPr lang="zh-CN" altLang="en-US" sz="1800" b="1" dirty="0">
              <a:solidFill>
                <a:srgbClr val="116797"/>
              </a:solidFill>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sz="1800" b="1" dirty="0">
                <a:solidFill>
                  <a:srgbClr val="116797"/>
                </a:solidFill>
                <a:latin typeface="微软雅黑" panose="020B0503020204020204" pitchFamily="34" charset="-122"/>
                <a:ea typeface="微软雅黑" panose="020B0503020204020204" pitchFamily="34" charset="-122"/>
              </a:rPr>
              <a:t>高职称教师偏少，无职称教师偏多</a:t>
            </a:r>
            <a:endParaRPr lang="zh-CN" altLang="en-US" sz="1800" b="1" dirty="0">
              <a:solidFill>
                <a:srgbClr val="116797"/>
              </a:solidFill>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sz="1800" b="1" dirty="0">
                <a:solidFill>
                  <a:srgbClr val="116797"/>
                </a:solidFill>
                <a:latin typeface="微软雅黑" panose="020B0503020204020204" pitchFamily="34" charset="-122"/>
                <a:ea typeface="微软雅黑" panose="020B0503020204020204" pitchFamily="34" charset="-122"/>
              </a:rPr>
              <a:t>中年骨干教师偏少，青年教师偏多</a:t>
            </a:r>
            <a:endParaRPr lang="zh-CN" altLang="en-US" sz="1800" b="1" dirty="0">
              <a:solidFill>
                <a:srgbClr val="116797"/>
              </a:solidFill>
              <a:latin typeface="微软雅黑" panose="020B0503020204020204" pitchFamily="34" charset="-122"/>
              <a:ea typeface="微软雅黑" panose="020B0503020204020204" pitchFamily="34" charset="-122"/>
            </a:endParaRPr>
          </a:p>
        </p:txBody>
      </p:sp>
      <p:sp>
        <p:nvSpPr>
          <p:cNvPr id="6" name="矩形 5"/>
          <p:cNvSpPr/>
          <p:nvPr/>
        </p:nvSpPr>
        <p:spPr>
          <a:xfrm>
            <a:off x="4427984" y="1861955"/>
            <a:ext cx="4716016" cy="400110"/>
          </a:xfrm>
          <a:prstGeom prst="rect">
            <a:avLst/>
          </a:prstGeom>
        </p:spPr>
        <p:txBody>
          <a:bodyPr wrap="square">
            <a:spAutoFit/>
          </a:bodyPr>
          <a:lstStyle/>
          <a:p>
            <a:r>
              <a:rPr lang="zh-CN" altLang="en-US" sz="2000" b="1" dirty="0">
                <a:solidFill>
                  <a:srgbClr val="116797"/>
                </a:solidFill>
                <a:latin typeface="微软雅黑" panose="020B0503020204020204" pitchFamily="34" charset="-122"/>
                <a:ea typeface="微软雅黑" panose="020B0503020204020204" pitchFamily="34" charset="-122"/>
                <a:sym typeface="宋体" panose="02010600030101010101" pitchFamily="2" charset="-122"/>
              </a:rPr>
              <a:t>质量保障体系建设</a:t>
            </a:r>
            <a:r>
              <a:rPr lang="zh-CN" altLang="en-US" sz="2000" b="1" dirty="0" smtClean="0">
                <a:solidFill>
                  <a:srgbClr val="116797"/>
                </a:solidFill>
                <a:latin typeface="微软雅黑" panose="020B0503020204020204" pitchFamily="34" charset="-122"/>
                <a:ea typeface="微软雅黑" panose="020B0503020204020204" pitchFamily="34" charset="-122"/>
                <a:sym typeface="宋体" panose="02010600030101010101" pitchFamily="2" charset="-122"/>
              </a:rPr>
              <a:t>方面</a:t>
            </a:r>
            <a:r>
              <a:rPr lang="zh-CN" altLang="en-US" sz="2000" b="1" dirty="0" smtClean="0">
                <a:solidFill>
                  <a:srgbClr val="C00000"/>
                </a:solidFill>
                <a:latin typeface="微软雅黑" panose="020B0503020204020204" pitchFamily="34" charset="-122"/>
                <a:ea typeface="微软雅黑" panose="020B0503020204020204" pitchFamily="34" charset="-122"/>
                <a:sym typeface="宋体" panose="02010600030101010101" pitchFamily="2" charset="-122"/>
              </a:rPr>
              <a:t>“四个不到位”</a:t>
            </a:r>
            <a:endParaRPr lang="zh-CN" altLang="en-US" sz="2000" b="1" dirty="0">
              <a:solidFill>
                <a:srgbClr val="00206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TextBox 6"/>
          <p:cNvSpPr txBox="1"/>
          <p:nvPr/>
        </p:nvSpPr>
        <p:spPr>
          <a:xfrm>
            <a:off x="5004048" y="2427734"/>
            <a:ext cx="3168352" cy="1754326"/>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sz="1800" b="1" dirty="0">
                <a:solidFill>
                  <a:srgbClr val="116797"/>
                </a:solidFill>
                <a:latin typeface="微软雅黑" panose="020B0503020204020204" pitchFamily="34" charset="-122"/>
                <a:ea typeface="微软雅黑" panose="020B0503020204020204" pitchFamily="34" charset="-122"/>
              </a:rPr>
              <a:t>质量保障机构建设不到位</a:t>
            </a:r>
            <a:endParaRPr lang="zh-CN" altLang="en-US" sz="1800" b="1" dirty="0">
              <a:solidFill>
                <a:srgbClr val="116797"/>
              </a:solidFill>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sz="1800" b="1" dirty="0">
                <a:solidFill>
                  <a:srgbClr val="116797"/>
                </a:solidFill>
                <a:latin typeface="微软雅黑" panose="020B0503020204020204" pitchFamily="34" charset="-122"/>
                <a:ea typeface="微软雅黑" panose="020B0503020204020204" pitchFamily="34" charset="-122"/>
              </a:rPr>
              <a:t>质量保障人员配备不到位</a:t>
            </a:r>
            <a:endParaRPr lang="zh-CN" altLang="en-US" sz="1800" b="1" dirty="0">
              <a:solidFill>
                <a:srgbClr val="116797"/>
              </a:solidFill>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sz="1800" b="1" dirty="0">
                <a:solidFill>
                  <a:srgbClr val="116797"/>
                </a:solidFill>
                <a:latin typeface="微软雅黑" panose="020B0503020204020204" pitchFamily="34" charset="-122"/>
                <a:ea typeface="微软雅黑" panose="020B0503020204020204" pitchFamily="34" charset="-122"/>
              </a:rPr>
              <a:t>质量保障监管措施不到位</a:t>
            </a:r>
            <a:endParaRPr lang="zh-CN" altLang="en-US" sz="1800" b="1" dirty="0">
              <a:solidFill>
                <a:srgbClr val="116797"/>
              </a:solidFill>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sz="1800" b="1" dirty="0">
                <a:solidFill>
                  <a:srgbClr val="116797"/>
                </a:solidFill>
                <a:latin typeface="微软雅黑" panose="020B0503020204020204" pitchFamily="34" charset="-122"/>
                <a:ea typeface="微软雅黑" panose="020B0503020204020204" pitchFamily="34" charset="-122"/>
              </a:rPr>
              <a:t>持续改进机制落实不到位</a:t>
            </a:r>
            <a:endParaRPr lang="zh-CN" altLang="en-US" sz="1800" b="1" dirty="0">
              <a:solidFill>
                <a:srgbClr val="116797"/>
              </a:solidFill>
              <a:latin typeface="微软雅黑" panose="020B0503020204020204" pitchFamily="34" charset="-122"/>
              <a:ea typeface="微软雅黑" panose="020B0503020204020204" pitchFamily="34" charset="-122"/>
            </a:endParaRPr>
          </a:p>
        </p:txBody>
      </p:sp>
      <p:sp>
        <p:nvSpPr>
          <p:cNvPr id="8" name="圆角矩形 7"/>
          <p:cNvSpPr/>
          <p:nvPr/>
        </p:nvSpPr>
        <p:spPr>
          <a:xfrm>
            <a:off x="179512" y="1779662"/>
            <a:ext cx="4032448" cy="252028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427984" y="1707654"/>
            <a:ext cx="4392488" cy="259228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9"/>
          <p:cNvSpPr txBox="1"/>
          <p:nvPr/>
        </p:nvSpPr>
        <p:spPr>
          <a:xfrm>
            <a:off x="971600" y="123478"/>
            <a:ext cx="6491473" cy="523220"/>
          </a:xfrm>
          <a:prstGeom prst="rect">
            <a:avLst/>
          </a:prstGeom>
          <a:noFill/>
        </p:spPr>
        <p:txBody>
          <a:bodyPr wrap="square" rtlCol="0">
            <a:spAutoFit/>
          </a:bodyPr>
          <a:lstStyle/>
          <a:p>
            <a:r>
              <a:rPr lang="en-US" altLang="zh-CN" sz="2800" b="1" dirty="0" smtClean="0">
                <a:solidFill>
                  <a:srgbClr val="116797"/>
                </a:solidFill>
                <a:latin typeface="Arial" panose="020B0604020202020204"/>
                <a:ea typeface="微软雅黑" panose="020B0503020204020204" pitchFamily="34" charset="-122"/>
              </a:rPr>
              <a:t>8.</a:t>
            </a:r>
            <a:r>
              <a:rPr lang="zh-CN" altLang="en-US" sz="2800" b="1" dirty="0" smtClean="0">
                <a:solidFill>
                  <a:srgbClr val="116797"/>
                </a:solidFill>
                <a:latin typeface="Arial" panose="020B0604020202020204"/>
                <a:ea typeface="微软雅黑" panose="020B0503020204020204" pitchFamily="34" charset="-122"/>
              </a:rPr>
              <a:t>合格评估评建要求</a:t>
            </a:r>
            <a:endParaRPr lang="zh-CN" altLang="en-US" sz="2800" b="1" dirty="0" smtClean="0">
              <a:solidFill>
                <a:srgbClr val="116797"/>
              </a:solidFill>
              <a:latin typeface="Arial" panose="020B0604020202020204"/>
              <a:ea typeface="微软雅黑" panose="020B0503020204020204" pitchFamily="34" charset="-122"/>
            </a:endParaRPr>
          </a:p>
        </p:txBody>
      </p:sp>
      <p:grpSp>
        <p:nvGrpSpPr>
          <p:cNvPr id="3" name="组合 2"/>
          <p:cNvGrpSpPr/>
          <p:nvPr/>
        </p:nvGrpSpPr>
        <p:grpSpPr>
          <a:xfrm>
            <a:off x="179512" y="1419622"/>
            <a:ext cx="8892480" cy="3241761"/>
            <a:chOff x="179512" y="1491630"/>
            <a:chExt cx="9904742" cy="3817825"/>
          </a:xfrm>
        </p:grpSpPr>
        <p:sp>
          <p:nvSpPr>
            <p:cNvPr id="4" name="矩形 6"/>
            <p:cNvSpPr>
              <a:spLocks noChangeArrowheads="1"/>
            </p:cNvSpPr>
            <p:nvPr/>
          </p:nvSpPr>
          <p:spPr bwMode="auto">
            <a:xfrm>
              <a:off x="179512" y="1491630"/>
              <a:ext cx="1840382" cy="3815086"/>
            </a:xfrm>
            <a:prstGeom prst="rect">
              <a:avLst/>
            </a:prstGeom>
            <a:blipFill>
              <a:blip r:embed="rId1" cstate="print"/>
              <a:tile tx="0" ty="0" sx="100000" sy="100000" flip="none" algn="tl"/>
            </a:blipFill>
            <a:ln>
              <a:noFill/>
            </a:ln>
          </p:spPr>
          <p:txBody>
            <a:bodyPr lIns="86694" tIns="43347" rIns="86694" bIns="43347"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en-US" altLang="zh-CN" sz="2000" b="1" i="0" u="none" strike="noStrike" kern="1200" cap="none" spc="47" normalizeH="0" baseline="0" noProof="0" dirty="0">
                  <a:ln w="11430"/>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7</a:t>
              </a:r>
              <a:r>
                <a:rPr kumimoji="0" lang="zh-CN" altLang="en-US" sz="2000" b="1" i="0" u="none" strike="noStrike" kern="1200" cap="none" spc="47" normalizeH="0" baseline="0" noProof="0" dirty="0">
                  <a:ln w="11430"/>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个一级</a:t>
              </a:r>
              <a:r>
                <a:rPr kumimoji="0" lang="zh-CN" altLang="en-US" sz="2000" b="1" i="0" u="none" strike="noStrike" kern="1200" cap="none" spc="47" normalizeH="0" baseline="0" noProof="0" dirty="0" smtClean="0">
                  <a:ln w="11430"/>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指标</a:t>
              </a:r>
              <a:endParaRPr kumimoji="0" lang="en-US" altLang="zh-CN" sz="2000" b="1" i="0" u="none" strike="noStrike" kern="1200" cap="none" spc="47" normalizeH="0" baseline="0" noProof="0" dirty="0" smtClean="0">
                <a:ln w="11430"/>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ctr"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en-US" altLang="zh-CN" sz="2000" b="1" i="0" u="none" strike="noStrike" kern="1200" cap="none" spc="47" normalizeH="0" baseline="0" noProof="0" dirty="0" smtClean="0">
                  <a:ln w="11430"/>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20</a:t>
              </a:r>
              <a:r>
                <a:rPr kumimoji="0" lang="zh-CN" altLang="en-US" sz="2000" b="1" i="0" u="none" strike="noStrike" kern="1200" cap="none" spc="47" normalizeH="0" baseline="0" noProof="0" dirty="0">
                  <a:ln w="11430"/>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个二级</a:t>
              </a:r>
              <a:r>
                <a:rPr kumimoji="0" lang="zh-CN" altLang="en-US" sz="2000" b="1" i="0" u="none" strike="noStrike" kern="1200" cap="none" spc="47" normalizeH="0" baseline="0" noProof="0" dirty="0" smtClean="0">
                  <a:ln w="11430"/>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指标</a:t>
              </a:r>
              <a:endParaRPr kumimoji="0" lang="en-US" altLang="zh-CN" sz="2000" b="1" i="0" u="none" strike="noStrike" kern="1200" cap="none" spc="47" normalizeH="0" baseline="0" noProof="0" dirty="0" smtClean="0">
                <a:ln w="11430"/>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ctr"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en-US" altLang="zh-CN" sz="2000" b="1" i="0" u="none" strike="noStrike" kern="1200" cap="none" spc="47" normalizeH="0" baseline="0" noProof="0" dirty="0" smtClean="0">
                  <a:ln w="11430"/>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39</a:t>
              </a:r>
              <a:r>
                <a:rPr kumimoji="0" lang="zh-CN" altLang="en-US" sz="2000" b="1" i="0" u="none" strike="noStrike" kern="1200" cap="none" spc="47" normalizeH="0" baseline="0" noProof="0" dirty="0">
                  <a:ln w="11430"/>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个</a:t>
              </a:r>
              <a:r>
                <a:rPr kumimoji="0" lang="zh-CN" altLang="en-US" sz="2000" b="1" i="0" u="none" strike="noStrike" kern="1200" cap="none" spc="47" normalizeH="0" baseline="0" noProof="0" dirty="0" smtClean="0">
                  <a:ln w="11430"/>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观测点</a:t>
              </a:r>
              <a:endParaRPr kumimoji="0" lang="en-US" altLang="zh-CN" sz="2000" b="1" i="0" u="none" strike="noStrike" kern="1200" cap="none" spc="47" normalizeH="0" baseline="0" noProof="0" dirty="0" smtClean="0">
                <a:ln w="11430"/>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ctr"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1600" b="1" i="0" u="none" strike="noStrike" kern="1200" cap="none" spc="47" normalizeH="0" baseline="0" noProof="0" dirty="0" smtClean="0">
                  <a:ln w="11430"/>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sz="1600" b="1" i="0" u="none" strike="noStrike" kern="1200" cap="none" spc="47" normalizeH="0" baseline="0" noProof="0" dirty="0">
                  <a:ln w="11430"/>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民办院校</a:t>
              </a:r>
              <a:r>
                <a:rPr kumimoji="0" lang="en-US" altLang="zh-CN" sz="1600" b="1" i="0" u="none" strike="noStrike" kern="1200" cap="none" spc="47" normalizeH="0" baseline="0" noProof="0" dirty="0">
                  <a:ln w="11430"/>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40</a:t>
              </a:r>
              <a:r>
                <a:rPr kumimoji="0" lang="zh-CN" altLang="en-US" sz="1600" b="1" i="0" u="none" strike="noStrike" kern="1200" cap="none" spc="47" normalizeH="0" baseline="0" noProof="0" dirty="0">
                  <a:ln w="11430"/>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个）</a:t>
              </a:r>
              <a:endParaRPr kumimoji="0" lang="zh-CN" altLang="en-US" sz="1600" b="1" i="0" u="none" strike="noStrike" kern="1200" cap="none" spc="47" normalizeH="0" baseline="0" noProof="0" dirty="0">
                <a:ln w="11430"/>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5" name="Rectangle 6"/>
            <p:cNvSpPr>
              <a:spLocks noChangeArrowheads="1"/>
            </p:cNvSpPr>
            <p:nvPr/>
          </p:nvSpPr>
          <p:spPr bwMode="auto">
            <a:xfrm>
              <a:off x="3832018" y="1503718"/>
              <a:ext cx="1986031" cy="875367"/>
            </a:xfrm>
            <a:prstGeom prst="rect">
              <a:avLst/>
            </a:prstGeom>
            <a:noFill/>
            <a:ln w="31750" cmpd="dbl">
              <a:solidFill>
                <a:srgbClr val="1B2153"/>
              </a:solidFill>
              <a:miter lim="800000"/>
            </a:ln>
          </p:spPr>
          <p:txBody>
            <a:bodyPr lIns="86694" tIns="43347" rIns="86694" bIns="43347"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ts val="0"/>
                </a:spcBef>
                <a:spcAft>
                  <a:spcPts val="0"/>
                </a:spcAft>
                <a:buClr>
                  <a:srgbClr val="0F6FC6"/>
                </a:buClr>
                <a:buSzPct val="80000"/>
                <a:buFontTx/>
                <a:buNone/>
                <a:tabLst>
                  <a:tab pos="1024255" algn="l"/>
                </a:tabLst>
                <a:defRPr/>
              </a:pPr>
              <a:r>
                <a:rPr kumimoji="0" lang="en-US" altLang="ja-JP" sz="1500" b="1" i="0" u="none" strike="noStrike" kern="1200" cap="none" spc="47" normalizeH="0" baseline="0" noProof="0" dirty="0" smtClean="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1.1 </a:t>
              </a:r>
              <a:r>
                <a:rPr kumimoji="0" lang="zh-CN" altLang="en-US" sz="1500" b="1" i="0" u="none" strike="noStrike" kern="1200" cap="none" spc="47" normalizeH="0" baseline="0" noProof="0" dirty="0" smtClean="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学校定位</a:t>
              </a:r>
              <a:endParaRPr kumimoji="0" lang="en-US" altLang="zh-CN" sz="1500" b="1" i="0" u="none" strike="noStrike" kern="1200" cap="none" spc="47" normalizeH="0" baseline="0" noProof="0" dirty="0" smtClean="0">
                <a:ln w="11430"/>
                <a:solidFill>
                  <a:srgbClr val="116797"/>
                </a:solidFill>
                <a:effectLst/>
                <a:uLnTx/>
                <a:uFillTx/>
                <a:latin typeface="Calibri" panose="020F0502020204030204"/>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F6FC6"/>
                </a:buClr>
                <a:buSzPct val="80000"/>
                <a:buFontTx/>
                <a:buNone/>
                <a:tabLst>
                  <a:tab pos="1024255" algn="l"/>
                </a:tabLst>
                <a:defRPr/>
              </a:pPr>
              <a:r>
                <a:rPr kumimoji="0" lang="en-US" altLang="ja-JP" sz="1500" b="1" i="0" u="none" strike="noStrike" kern="1200" cap="none" spc="47" normalizeH="0" baseline="0" noProof="0" dirty="0" smtClean="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1.2 </a:t>
              </a:r>
              <a:r>
                <a:rPr kumimoji="0" lang="zh-CN" altLang="en-US" sz="1500" b="1" i="0" u="none" strike="noStrike" kern="1200" cap="none" spc="47" normalizeH="0" baseline="0" noProof="0" dirty="0" smtClean="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领导作用</a:t>
              </a:r>
              <a:endParaRPr kumimoji="0" lang="en-US" altLang="zh-CN" sz="1500" b="1" i="0" u="none" strike="noStrike" kern="1200" cap="none" spc="47" normalizeH="0" baseline="0" noProof="0" dirty="0" smtClean="0">
                <a:ln w="11430"/>
                <a:solidFill>
                  <a:srgbClr val="116797"/>
                </a:solidFill>
                <a:effectLst/>
                <a:uLnTx/>
                <a:uFillTx/>
                <a:latin typeface="Calibri" panose="020F0502020204030204"/>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F6FC6"/>
                </a:buClr>
                <a:buSzPct val="80000"/>
                <a:buFontTx/>
                <a:buNone/>
                <a:tabLst>
                  <a:tab pos="1024255" algn="l"/>
                </a:tabLst>
                <a:defRPr/>
              </a:pPr>
              <a:r>
                <a:rPr kumimoji="0" lang="en-US" altLang="ja-JP" sz="1500" b="1" i="0" u="none" strike="noStrike" kern="1200" cap="none" spc="47" normalizeH="0" baseline="0" noProof="0" dirty="0" smtClean="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1.3 </a:t>
              </a:r>
              <a:r>
                <a:rPr kumimoji="0" lang="zh-CN" altLang="en-US" sz="1500" b="1" i="0" u="none" strike="noStrike" kern="1200" cap="none" spc="47" normalizeH="0" baseline="0" noProof="0" dirty="0" smtClean="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人才培养模式</a:t>
              </a:r>
              <a:endParaRPr kumimoji="0" lang="en-US" altLang="ja-JP"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endParaRPr>
            </a:p>
          </p:txBody>
        </p:sp>
        <p:sp>
          <p:nvSpPr>
            <p:cNvPr id="6" name="Rectangle 6"/>
            <p:cNvSpPr>
              <a:spLocks noChangeArrowheads="1"/>
            </p:cNvSpPr>
            <p:nvPr/>
          </p:nvSpPr>
          <p:spPr bwMode="auto">
            <a:xfrm>
              <a:off x="3803806" y="2482695"/>
              <a:ext cx="1994401" cy="946629"/>
            </a:xfrm>
            <a:prstGeom prst="rect">
              <a:avLst/>
            </a:prstGeom>
            <a:noFill/>
            <a:ln w="31750" cmpd="dbl">
              <a:solidFill>
                <a:srgbClr val="1B2153"/>
              </a:solidFill>
              <a:miter lim="800000"/>
            </a:ln>
          </p:spPr>
          <p:txBody>
            <a:bodyPr lIns="86694" tIns="43347" rIns="86694" bIns="43347"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ts val="0"/>
                </a:spcBef>
                <a:spcAft>
                  <a:spcPts val="0"/>
                </a:spcAft>
                <a:buClr>
                  <a:srgbClr val="0F6FC6"/>
                </a:buClr>
                <a:buSzPct val="80000"/>
                <a:buFontTx/>
                <a:buNone/>
                <a:tabLst>
                  <a:tab pos="1024255" algn="l"/>
                </a:tabLst>
                <a:defRPr/>
              </a:pPr>
              <a:r>
                <a:rPr kumimoji="0" lang="en-US" altLang="ja-JP"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2.1 </a:t>
              </a:r>
              <a:r>
                <a:rPr kumimoji="0" lang="zh-CN" altLang="en-US"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数量与结构</a:t>
              </a:r>
              <a:endParaRPr kumimoji="0" lang="en-US" altLang="zh-CN"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F6FC6"/>
                </a:buClr>
                <a:buSzPct val="80000"/>
                <a:buFontTx/>
                <a:buNone/>
                <a:tabLst>
                  <a:tab pos="1024255" algn="l"/>
                </a:tabLst>
                <a:defRPr/>
              </a:pPr>
              <a:r>
                <a:rPr kumimoji="0" lang="en-US" altLang="ja-JP"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2.2 </a:t>
              </a:r>
              <a:r>
                <a:rPr kumimoji="0" lang="zh-CN" altLang="en-US"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教育教学水平</a:t>
              </a:r>
              <a:endParaRPr kumimoji="0" lang="en-US" altLang="zh-CN"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F6FC6"/>
                </a:buClr>
                <a:buSzPct val="80000"/>
                <a:buFontTx/>
                <a:buNone/>
                <a:tabLst>
                  <a:tab pos="1024255" algn="l"/>
                </a:tabLst>
                <a:defRPr/>
              </a:pPr>
              <a:r>
                <a:rPr kumimoji="0" lang="en-US" altLang="ja-JP"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2.3 </a:t>
              </a:r>
              <a:r>
                <a:rPr kumimoji="0" lang="zh-CN" altLang="en-US" sz="1500" b="1" i="0" u="none" strike="noStrike" kern="1200" cap="none" spc="47" normalizeH="0" baseline="0" noProof="0" dirty="0" smtClean="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培养培训</a:t>
              </a:r>
              <a:endParaRPr kumimoji="0" lang="en-US" altLang="zh-CN"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endParaRPr>
            </a:p>
          </p:txBody>
        </p:sp>
        <p:sp>
          <p:nvSpPr>
            <p:cNvPr id="7" name="Rectangle 6"/>
            <p:cNvSpPr>
              <a:spLocks noChangeArrowheads="1"/>
            </p:cNvSpPr>
            <p:nvPr/>
          </p:nvSpPr>
          <p:spPr bwMode="auto">
            <a:xfrm>
              <a:off x="3803808" y="3529285"/>
              <a:ext cx="1994400" cy="838734"/>
            </a:xfrm>
            <a:prstGeom prst="rect">
              <a:avLst/>
            </a:prstGeom>
            <a:noFill/>
            <a:ln w="31750" cmpd="dbl">
              <a:solidFill>
                <a:srgbClr val="1B2153"/>
              </a:solidFill>
              <a:miter lim="800000"/>
            </a:ln>
          </p:spPr>
          <p:txBody>
            <a:bodyPr lIns="86694" tIns="43347" rIns="86694" bIns="43347"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ts val="1515"/>
                </a:lnSpc>
                <a:spcBef>
                  <a:spcPts val="0"/>
                </a:spcBef>
                <a:spcAft>
                  <a:spcPts val="0"/>
                </a:spcAft>
                <a:buClr>
                  <a:srgbClr val="0F6FC6"/>
                </a:buClr>
                <a:buSzPct val="80000"/>
                <a:buFontTx/>
                <a:buNone/>
                <a:tabLst>
                  <a:tab pos="1024255" algn="l"/>
                </a:tabLst>
                <a:defRPr/>
              </a:pPr>
              <a:r>
                <a:rPr kumimoji="0" lang="en-US" altLang="ja-JP"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3.1 </a:t>
              </a:r>
              <a:r>
                <a:rPr kumimoji="0" lang="zh-CN" altLang="en-US" sz="1500" b="1" i="0" u="none" strike="noStrike" kern="1200" cap="none" spc="47" normalizeH="0" baseline="0" noProof="0" dirty="0" smtClean="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教学基本设施</a:t>
              </a:r>
              <a:endParaRPr kumimoji="0" lang="en-US" altLang="zh-CN"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ts val="1515"/>
                </a:lnSpc>
                <a:spcBef>
                  <a:spcPts val="0"/>
                </a:spcBef>
                <a:spcAft>
                  <a:spcPts val="0"/>
                </a:spcAft>
                <a:buClr>
                  <a:srgbClr val="0F6FC6"/>
                </a:buClr>
                <a:buSzPct val="80000"/>
                <a:buFontTx/>
                <a:buNone/>
                <a:tabLst>
                  <a:tab pos="1024255" algn="l"/>
                </a:tabLst>
                <a:defRPr/>
              </a:pPr>
              <a:r>
                <a:rPr kumimoji="0" lang="en-US" altLang="zh-CN"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3.2 </a:t>
              </a:r>
              <a:r>
                <a:rPr kumimoji="0" lang="zh-CN" altLang="en-US" sz="1500" b="1" i="0" u="none" strike="noStrike" kern="1200" cap="none" spc="47" normalizeH="0" baseline="0" noProof="0" dirty="0" smtClean="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经费投入</a:t>
              </a:r>
              <a:endParaRPr kumimoji="0" lang="en-US" altLang="ja-JP"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endParaRPr>
            </a:p>
          </p:txBody>
        </p:sp>
        <p:sp>
          <p:nvSpPr>
            <p:cNvPr id="8" name="Rectangle 6"/>
            <p:cNvSpPr>
              <a:spLocks noChangeArrowheads="1"/>
            </p:cNvSpPr>
            <p:nvPr/>
          </p:nvSpPr>
          <p:spPr bwMode="auto">
            <a:xfrm>
              <a:off x="3832018" y="4506794"/>
              <a:ext cx="1966189" cy="799922"/>
            </a:xfrm>
            <a:prstGeom prst="rect">
              <a:avLst/>
            </a:prstGeom>
            <a:noFill/>
            <a:ln w="31750" cmpd="dbl">
              <a:solidFill>
                <a:srgbClr val="1B2153"/>
              </a:solidFill>
              <a:miter lim="800000"/>
            </a:ln>
          </p:spPr>
          <p:txBody>
            <a:bodyPr lIns="86694" tIns="43347" rIns="86694" bIns="43347" anchor="ctr" anchorCtr="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ts val="1515"/>
                </a:lnSpc>
                <a:spcBef>
                  <a:spcPts val="0"/>
                </a:spcBef>
                <a:spcAft>
                  <a:spcPts val="0"/>
                </a:spcAft>
                <a:buClr>
                  <a:srgbClr val="0F6FC6"/>
                </a:buClr>
                <a:buSzPct val="80000"/>
                <a:buFontTx/>
                <a:buNone/>
                <a:tabLst>
                  <a:tab pos="1024255" algn="l"/>
                </a:tabLst>
                <a:defRPr/>
              </a:pPr>
              <a:r>
                <a:rPr kumimoji="0" lang="en-US" altLang="ja-JP"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4.1 </a:t>
              </a:r>
              <a:r>
                <a:rPr kumimoji="0" lang="zh-CN" altLang="en-US" sz="1500" b="1" i="0" u="none" strike="noStrike" kern="1200" cap="none" spc="47" normalizeH="0" baseline="0" noProof="0" dirty="0" smtClean="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专业建设</a:t>
              </a:r>
              <a:endParaRPr kumimoji="0" lang="en-US" altLang="ja-JP"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ts val="1515"/>
                </a:lnSpc>
                <a:spcBef>
                  <a:spcPts val="0"/>
                </a:spcBef>
                <a:spcAft>
                  <a:spcPts val="0"/>
                </a:spcAft>
                <a:buClr>
                  <a:srgbClr val="0F6FC6"/>
                </a:buClr>
                <a:buSzPct val="80000"/>
                <a:buFontTx/>
                <a:buNone/>
                <a:tabLst>
                  <a:tab pos="1024255" algn="l"/>
                </a:tabLst>
                <a:defRPr/>
              </a:pPr>
              <a:r>
                <a:rPr kumimoji="0" lang="en-US" altLang="ja-JP"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4.2 </a:t>
              </a:r>
              <a:r>
                <a:rPr kumimoji="0" lang="zh-CN" altLang="en-US" sz="1500" b="1" i="0" u="none" strike="noStrike" kern="1200" cap="none" spc="47" normalizeH="0" baseline="0" noProof="0" dirty="0" smtClean="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课程与教学</a:t>
              </a:r>
              <a:endParaRPr kumimoji="0" lang="en-US" altLang="zh-CN"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ts val="1515"/>
                </a:lnSpc>
                <a:spcBef>
                  <a:spcPts val="0"/>
                </a:spcBef>
                <a:spcAft>
                  <a:spcPts val="0"/>
                </a:spcAft>
                <a:buClr>
                  <a:srgbClr val="0F6FC6"/>
                </a:buClr>
                <a:buSzPct val="80000"/>
                <a:buFontTx/>
                <a:buNone/>
                <a:tabLst>
                  <a:tab pos="1024255" algn="l"/>
                </a:tabLst>
                <a:defRPr/>
              </a:pPr>
              <a:r>
                <a:rPr kumimoji="0" lang="en-US" altLang="zh-CN"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4.3 </a:t>
              </a:r>
              <a:r>
                <a:rPr kumimoji="0" lang="zh-CN" altLang="en-US" sz="1500" b="1" i="0" u="none" strike="noStrike" kern="1200" cap="none" spc="47" normalizeH="0" baseline="0" noProof="0" dirty="0" smtClean="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实践教学</a:t>
              </a:r>
              <a:endParaRPr kumimoji="0" lang="en-US" altLang="zh-CN"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endParaRPr>
            </a:p>
          </p:txBody>
        </p:sp>
        <p:sp>
          <p:nvSpPr>
            <p:cNvPr id="9" name="Rectangle 6"/>
            <p:cNvSpPr>
              <a:spLocks noChangeArrowheads="1"/>
            </p:cNvSpPr>
            <p:nvPr/>
          </p:nvSpPr>
          <p:spPr bwMode="auto">
            <a:xfrm>
              <a:off x="7986869" y="1491631"/>
              <a:ext cx="2097385" cy="1038810"/>
            </a:xfrm>
            <a:prstGeom prst="rect">
              <a:avLst/>
            </a:prstGeom>
            <a:noFill/>
            <a:ln w="31750" cmpd="dbl">
              <a:solidFill>
                <a:srgbClr val="1B2153"/>
              </a:solidFill>
              <a:miter lim="800000"/>
            </a:ln>
          </p:spPr>
          <p:txBody>
            <a:bodyPr lIns="86694" tIns="43347" rIns="86694" bIns="43347"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ts val="0"/>
                </a:spcBef>
                <a:spcAft>
                  <a:spcPts val="0"/>
                </a:spcAft>
                <a:buClr>
                  <a:srgbClr val="0F6FC6"/>
                </a:buClr>
                <a:buSzPct val="80000"/>
                <a:buFontTx/>
                <a:buNone/>
                <a:tabLst>
                  <a:tab pos="1024255" algn="l"/>
                </a:tabLst>
                <a:defRPr/>
              </a:pPr>
              <a:r>
                <a:rPr kumimoji="0" lang="en-US" altLang="ja-JP"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5.1 </a:t>
              </a:r>
              <a:r>
                <a:rPr kumimoji="0" lang="zh-CN" altLang="en-US" sz="1500" b="1" i="0" u="none" strike="noStrike" kern="1200" cap="none" spc="47" normalizeH="0" baseline="0" noProof="0" dirty="0" smtClean="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教学管理队伍</a:t>
              </a:r>
              <a:endParaRPr kumimoji="0" lang="en-US" altLang="zh-CN"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F6FC6"/>
                </a:buClr>
                <a:buSzPct val="80000"/>
                <a:buFontTx/>
                <a:buNone/>
                <a:tabLst>
                  <a:tab pos="1024255" algn="l"/>
                </a:tabLst>
                <a:defRPr/>
              </a:pPr>
              <a:r>
                <a:rPr kumimoji="0" lang="en-US" altLang="ja-JP"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5.2 </a:t>
              </a:r>
              <a:r>
                <a:rPr kumimoji="0" lang="zh-CN" altLang="en-US" sz="1500" b="1" i="0" u="none" strike="noStrike" kern="1200" cap="none" spc="47" normalizeH="0" baseline="0" noProof="0" dirty="0" smtClean="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质量监控</a:t>
              </a:r>
              <a:endParaRPr kumimoji="0" lang="en-US" altLang="zh-CN"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endParaRPr>
            </a:p>
          </p:txBody>
        </p:sp>
        <p:sp>
          <p:nvSpPr>
            <p:cNvPr id="10" name="Rectangle 6"/>
            <p:cNvSpPr>
              <a:spLocks noChangeArrowheads="1"/>
            </p:cNvSpPr>
            <p:nvPr/>
          </p:nvSpPr>
          <p:spPr bwMode="auto">
            <a:xfrm>
              <a:off x="7986870" y="2671054"/>
              <a:ext cx="2097384" cy="1125647"/>
            </a:xfrm>
            <a:prstGeom prst="rect">
              <a:avLst/>
            </a:prstGeom>
            <a:noFill/>
            <a:ln w="31750" cmpd="dbl">
              <a:solidFill>
                <a:srgbClr val="1B2153"/>
              </a:solidFill>
              <a:miter lim="800000"/>
            </a:ln>
          </p:spPr>
          <p:txBody>
            <a:bodyPr lIns="86694" tIns="43347" rIns="86694" bIns="43347"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ts val="0"/>
                </a:spcBef>
                <a:spcAft>
                  <a:spcPts val="0"/>
                </a:spcAft>
                <a:buClr>
                  <a:srgbClr val="0F6FC6"/>
                </a:buClr>
                <a:buSzPct val="80000"/>
                <a:buFontTx/>
                <a:buNone/>
                <a:tabLst>
                  <a:tab pos="1024255" algn="l"/>
                </a:tabLst>
                <a:defRPr/>
              </a:pPr>
              <a:r>
                <a:rPr kumimoji="0" lang="en-US" altLang="ja-JP" sz="1500" b="1" i="0" u="none" strike="noStrike" kern="1200" cap="none" spc="47" normalizeH="0" baseline="0" noProof="0" dirty="0" smtClean="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6.1 </a:t>
              </a:r>
              <a:r>
                <a:rPr kumimoji="0" lang="zh-CN" altLang="en-US" sz="1500" b="1" i="0" u="none" strike="noStrike" kern="1200" cap="none" spc="47" normalizeH="0" baseline="0" noProof="0" dirty="0" smtClean="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学风建设</a:t>
              </a:r>
              <a:endParaRPr kumimoji="0" lang="en-US" altLang="ja-JP"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F6FC6"/>
                </a:buClr>
                <a:buSzPct val="80000"/>
                <a:buFontTx/>
                <a:buNone/>
                <a:tabLst>
                  <a:tab pos="1024255" algn="l"/>
                </a:tabLst>
                <a:defRPr/>
              </a:pPr>
              <a:r>
                <a:rPr kumimoji="0" lang="en-US" altLang="ja-JP"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6.2 </a:t>
              </a:r>
              <a:r>
                <a:rPr kumimoji="0" lang="zh-CN" altLang="en-US" sz="1500" b="1" i="0" u="none" strike="noStrike" kern="1200" cap="none" spc="47" normalizeH="0" baseline="0" noProof="0" dirty="0" smtClean="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指导与服务</a:t>
              </a:r>
              <a:endParaRPr kumimoji="0" lang="en-US" altLang="zh-CN"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endParaRPr>
            </a:p>
          </p:txBody>
        </p:sp>
        <p:sp>
          <p:nvSpPr>
            <p:cNvPr id="11" name="Rectangle 6"/>
            <p:cNvSpPr>
              <a:spLocks noChangeArrowheads="1"/>
            </p:cNvSpPr>
            <p:nvPr/>
          </p:nvSpPr>
          <p:spPr bwMode="auto">
            <a:xfrm>
              <a:off x="7986869" y="3911733"/>
              <a:ext cx="2097385" cy="1373158"/>
            </a:xfrm>
            <a:prstGeom prst="rect">
              <a:avLst/>
            </a:prstGeom>
            <a:noFill/>
            <a:ln w="31750" cmpd="dbl">
              <a:solidFill>
                <a:srgbClr val="1B2153"/>
              </a:solidFill>
              <a:miter lim="800000"/>
            </a:ln>
          </p:spPr>
          <p:txBody>
            <a:bodyPr lIns="86694" tIns="43347" rIns="86694" bIns="43347"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ts val="0"/>
                </a:spcBef>
                <a:spcAft>
                  <a:spcPts val="0"/>
                </a:spcAft>
                <a:buClr>
                  <a:srgbClr val="0F6FC6"/>
                </a:buClr>
                <a:buSzPct val="80000"/>
                <a:buFontTx/>
                <a:buNone/>
                <a:tabLst>
                  <a:tab pos="1024255" algn="l"/>
                </a:tabLst>
                <a:defRPr/>
              </a:pPr>
              <a:r>
                <a:rPr kumimoji="0" lang="en-US" altLang="ja-JP"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7</a:t>
              </a:r>
              <a:r>
                <a:rPr kumimoji="0" lang="en-US" altLang="ja-JP" sz="1500" b="1" i="0" u="none" strike="noStrike" kern="1200" cap="none" spc="47" normalizeH="0" baseline="0" noProof="0" dirty="0" smtClean="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.1 </a:t>
              </a:r>
              <a:r>
                <a:rPr kumimoji="0" lang="zh-CN" altLang="en-US" sz="1500" b="1" i="0" u="none" strike="noStrike" kern="1200" cap="none" spc="47" normalizeH="0" baseline="0" noProof="0" dirty="0" smtClean="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德育</a:t>
              </a:r>
              <a:endParaRPr kumimoji="0" lang="en-US" altLang="ja-JP"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F6FC6"/>
                </a:buClr>
                <a:buSzPct val="80000"/>
                <a:buFontTx/>
                <a:buNone/>
                <a:tabLst>
                  <a:tab pos="1024255" algn="l"/>
                </a:tabLst>
                <a:defRPr/>
              </a:pPr>
              <a:r>
                <a:rPr kumimoji="0" lang="en-US" altLang="ja-JP"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7</a:t>
              </a:r>
              <a:r>
                <a:rPr kumimoji="0" lang="en-US" altLang="ja-JP" sz="1500" b="1" i="0" u="none" strike="noStrike" kern="1200" cap="none" spc="47" normalizeH="0" baseline="0" noProof="0" dirty="0" smtClean="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.2 </a:t>
              </a:r>
              <a:r>
                <a:rPr kumimoji="0" lang="zh-CN" altLang="en-US" sz="1500" b="1" i="0" u="none" strike="noStrike" kern="1200" cap="none" spc="47" normalizeH="0" baseline="0" noProof="0" dirty="0" smtClean="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专业知识和能力</a:t>
              </a:r>
              <a:endParaRPr kumimoji="0" lang="en-US" altLang="zh-CN"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F6FC6"/>
                </a:buClr>
                <a:buSzPct val="80000"/>
                <a:buFontTx/>
                <a:buNone/>
                <a:tabLst>
                  <a:tab pos="1024255" algn="l"/>
                </a:tabLst>
                <a:defRPr/>
              </a:pPr>
              <a:r>
                <a:rPr kumimoji="0" lang="en-US" altLang="zh-CN"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7</a:t>
              </a:r>
              <a:r>
                <a:rPr kumimoji="0" lang="en-US" altLang="zh-CN" sz="1500" b="1" i="0" u="none" strike="noStrike" kern="1200" cap="none" spc="47" normalizeH="0" baseline="0" noProof="0" dirty="0" smtClean="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.3 </a:t>
              </a:r>
              <a:r>
                <a:rPr kumimoji="0" lang="zh-CN" altLang="en-US" sz="1500" b="1" i="0" u="none" strike="noStrike" kern="1200" cap="none" spc="47" normalizeH="0" baseline="0" noProof="0" dirty="0" smtClean="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体育美育</a:t>
              </a:r>
              <a:endParaRPr kumimoji="0" lang="en-US" altLang="zh-CN"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F6FC6"/>
                </a:buClr>
                <a:buSzPct val="80000"/>
                <a:buFontTx/>
                <a:buNone/>
                <a:tabLst>
                  <a:tab pos="1024255" algn="l"/>
                </a:tabLst>
                <a:defRPr/>
              </a:pPr>
              <a:r>
                <a:rPr kumimoji="0" lang="en-US" altLang="zh-CN"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7</a:t>
              </a:r>
              <a:r>
                <a:rPr kumimoji="0" lang="en-US" altLang="zh-CN" sz="1500" b="1" i="0" u="none" strike="noStrike" kern="1200" cap="none" spc="47" normalizeH="0" baseline="0" noProof="0" dirty="0" smtClean="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.4 </a:t>
              </a:r>
              <a:r>
                <a:rPr kumimoji="0" lang="zh-CN" altLang="en-US" sz="1500" b="1" i="0" u="none" strike="noStrike" kern="1200" cap="none" spc="47" normalizeH="0" baseline="0" noProof="0" dirty="0" smtClean="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校内外评价</a:t>
              </a:r>
              <a:endParaRPr kumimoji="0" lang="en-US" altLang="zh-CN" sz="1500" b="1" i="0" u="none" strike="noStrike" kern="1200" cap="none" spc="47" normalizeH="0" baseline="0" noProof="0" dirty="0" smtClean="0">
                <a:ln w="11430"/>
                <a:solidFill>
                  <a:srgbClr val="116797"/>
                </a:solidFill>
                <a:effectLst/>
                <a:uLnTx/>
                <a:uFillTx/>
                <a:latin typeface="Calibri" panose="020F0502020204030204"/>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F6FC6"/>
                </a:buClr>
                <a:buSzPct val="80000"/>
                <a:buFontTx/>
                <a:buNone/>
                <a:tabLst>
                  <a:tab pos="1024255" algn="l"/>
                </a:tabLst>
                <a:defRPr/>
              </a:pPr>
              <a:r>
                <a:rPr kumimoji="0" lang="en-US" altLang="zh-CN" sz="1500" b="1" i="0" u="none" strike="noStrike" kern="1200" cap="none" spc="47" normalizeH="0" baseline="0" noProof="0" dirty="0" smtClean="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7.5 </a:t>
              </a:r>
              <a:r>
                <a:rPr kumimoji="0" lang="zh-CN" altLang="en-US" sz="1500" b="1" i="0" u="none" strike="noStrike" kern="1200" cap="none" spc="47" normalizeH="0" baseline="0" noProof="0" dirty="0" smtClean="0">
                  <a:ln w="11430"/>
                  <a:solidFill>
                    <a:srgbClr val="116797"/>
                  </a:solidFill>
                  <a:effectLst/>
                  <a:uLnTx/>
                  <a:uFillTx/>
                  <a:latin typeface="Calibri" panose="020F0502020204030204"/>
                  <a:ea typeface="微软雅黑" panose="020B0503020204020204" pitchFamily="34" charset="-122"/>
                  <a:cs typeface="Arial" panose="020B0604020202020204" pitchFamily="34" charset="0"/>
                </a:rPr>
                <a:t>就业</a:t>
              </a:r>
              <a:endParaRPr kumimoji="0" lang="en-US" altLang="zh-CN" sz="1500" b="1" i="0" u="none" strike="noStrike" kern="1200" cap="none" spc="47" normalizeH="0" baseline="0" noProof="0" dirty="0">
                <a:ln w="11430"/>
                <a:solidFill>
                  <a:srgbClr val="116797"/>
                </a:solidFill>
                <a:effectLst/>
                <a:uLnTx/>
                <a:uFillTx/>
                <a:latin typeface="Calibri" panose="020F0502020204030204"/>
                <a:ea typeface="微软雅黑" panose="020B0503020204020204" pitchFamily="34" charset="-122"/>
                <a:cs typeface="Arial" panose="020B0604020202020204" pitchFamily="34" charset="0"/>
              </a:endParaRPr>
            </a:p>
          </p:txBody>
        </p:sp>
        <p:sp>
          <p:nvSpPr>
            <p:cNvPr id="12" name="矩形 6"/>
            <p:cNvSpPr>
              <a:spLocks noChangeArrowheads="1"/>
            </p:cNvSpPr>
            <p:nvPr/>
          </p:nvSpPr>
          <p:spPr bwMode="auto">
            <a:xfrm>
              <a:off x="2202440" y="1492657"/>
              <a:ext cx="1573154" cy="864836"/>
            </a:xfrm>
            <a:prstGeom prst="rect">
              <a:avLst/>
            </a:prstGeom>
            <a:solidFill>
              <a:srgbClr val="1688C8"/>
            </a:solidFill>
            <a:ln>
              <a:noFill/>
            </a:ln>
          </p:spPr>
          <p:txBody>
            <a:bodyPr lIns="86694" tIns="43347" rIns="86694" bIns="43347"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50000"/>
                </a:lnSpc>
                <a:spcBef>
                  <a:spcPct val="0"/>
                </a:spcBef>
                <a:spcAft>
                  <a:spcPts val="0"/>
                </a:spcAft>
                <a:buClrTx/>
                <a:buSzTx/>
                <a:buFont typeface="Arial" panose="020B0604020202020204" pitchFamily="34" charset="0"/>
                <a:buNone/>
                <a:defRPr/>
              </a:pPr>
              <a:r>
                <a:rPr kumimoji="0" lang="en-US" altLang="zh-CN"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1.</a:t>
              </a:r>
              <a:r>
                <a:rPr kumimoji="0" lang="zh-CN" altLang="en-US"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办学思路</a:t>
              </a:r>
              <a:endParaRPr kumimoji="0" lang="en-US" altLang="zh-CN"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ctr" defTabSz="914400" rtl="0" eaLnBrk="1" fontAlgn="auto" latinLnBrk="0" hangingPunct="1">
                <a:lnSpc>
                  <a:spcPct val="150000"/>
                </a:lnSpc>
                <a:spcBef>
                  <a:spcPct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与领导作用</a:t>
              </a:r>
              <a:endPar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3" name="矩形 6"/>
            <p:cNvSpPr>
              <a:spLocks noChangeArrowheads="1"/>
            </p:cNvSpPr>
            <p:nvPr/>
          </p:nvSpPr>
          <p:spPr bwMode="auto">
            <a:xfrm>
              <a:off x="2202440" y="2473854"/>
              <a:ext cx="1573154" cy="955470"/>
            </a:xfrm>
            <a:prstGeom prst="rect">
              <a:avLst/>
            </a:prstGeom>
            <a:solidFill>
              <a:srgbClr val="1688C8"/>
            </a:solidFill>
            <a:ln>
              <a:noFill/>
            </a:ln>
          </p:spPr>
          <p:txBody>
            <a:bodyPr lIns="86694" tIns="43347" rIns="86694" bIns="43347"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50000"/>
                </a:lnSpc>
                <a:spcBef>
                  <a:spcPct val="0"/>
                </a:spcBef>
                <a:spcAft>
                  <a:spcPts val="0"/>
                </a:spcAft>
                <a:buClrTx/>
                <a:buSzTx/>
                <a:buFont typeface="Arial" panose="020B0604020202020204" pitchFamily="34" charset="0"/>
                <a:buNone/>
                <a:defRPr/>
              </a:pPr>
              <a:r>
                <a:rPr kumimoji="0" lang="en-US" altLang="zh-CN"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2.</a:t>
              </a:r>
              <a:r>
                <a:rPr kumimoji="0" lang="zh-CN" altLang="en-US"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教师队伍</a:t>
              </a:r>
              <a:endPar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4" name="矩形 6"/>
            <p:cNvSpPr>
              <a:spLocks noChangeArrowheads="1"/>
            </p:cNvSpPr>
            <p:nvPr/>
          </p:nvSpPr>
          <p:spPr bwMode="auto">
            <a:xfrm>
              <a:off x="2202440" y="3521065"/>
              <a:ext cx="1573155" cy="875734"/>
            </a:xfrm>
            <a:prstGeom prst="rect">
              <a:avLst/>
            </a:prstGeom>
            <a:solidFill>
              <a:srgbClr val="1688C8"/>
            </a:solidFill>
            <a:ln>
              <a:noFill/>
            </a:ln>
          </p:spPr>
          <p:txBody>
            <a:bodyPr lIns="86694" tIns="43347" rIns="86694" bIns="43347"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50000"/>
                </a:lnSpc>
                <a:spcBef>
                  <a:spcPct val="0"/>
                </a:spcBef>
                <a:spcAft>
                  <a:spcPts val="0"/>
                </a:spcAft>
                <a:buClrTx/>
                <a:buSzTx/>
                <a:buFont typeface="Arial" panose="020B0604020202020204" pitchFamily="34" charset="0"/>
                <a:buNone/>
                <a:defRPr/>
              </a:pPr>
              <a:r>
                <a:rPr kumimoji="0" lang="en-US" altLang="zh-CN"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3.</a:t>
              </a:r>
              <a:r>
                <a:rPr kumimoji="0" lang="zh-CN" altLang="en-US"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教学条件与利用</a:t>
              </a:r>
              <a:endPar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5" name="矩形 6"/>
            <p:cNvSpPr>
              <a:spLocks noChangeArrowheads="1"/>
            </p:cNvSpPr>
            <p:nvPr/>
          </p:nvSpPr>
          <p:spPr bwMode="auto">
            <a:xfrm>
              <a:off x="2202440" y="4498962"/>
              <a:ext cx="1601367" cy="810493"/>
            </a:xfrm>
            <a:prstGeom prst="rect">
              <a:avLst/>
            </a:prstGeom>
            <a:solidFill>
              <a:srgbClr val="1688C8"/>
            </a:solidFill>
            <a:ln>
              <a:noFill/>
            </a:ln>
          </p:spPr>
          <p:txBody>
            <a:bodyPr lIns="86694" tIns="43347" rIns="86694" bIns="43347"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50000"/>
                </a:lnSpc>
                <a:spcBef>
                  <a:spcPct val="0"/>
                </a:spcBef>
                <a:spcAft>
                  <a:spcPts val="0"/>
                </a:spcAft>
                <a:buClrTx/>
                <a:buSzTx/>
                <a:buFont typeface="Arial" panose="020B0604020202020204" pitchFamily="34" charset="0"/>
                <a:buNone/>
                <a:defRPr/>
              </a:pPr>
              <a:r>
                <a:rPr kumimoji="0" lang="en-US" altLang="zh-CN"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4.</a:t>
              </a:r>
              <a:r>
                <a:rPr kumimoji="0" lang="zh-CN" altLang="en-US"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专业与课程</a:t>
              </a:r>
              <a:endParaRPr kumimoji="0" lang="en-US" altLang="zh-CN"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ctr" defTabSz="914400" rtl="0" eaLnBrk="1" fontAlgn="auto" latinLnBrk="0" hangingPunct="1">
                <a:lnSpc>
                  <a:spcPct val="150000"/>
                </a:lnSpc>
                <a:spcBef>
                  <a:spcPct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建设</a:t>
              </a:r>
              <a:endPar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6" name="矩形 6"/>
            <p:cNvSpPr>
              <a:spLocks noChangeArrowheads="1"/>
            </p:cNvSpPr>
            <p:nvPr/>
          </p:nvSpPr>
          <p:spPr bwMode="auto">
            <a:xfrm>
              <a:off x="6028649" y="1491630"/>
              <a:ext cx="1922502" cy="1038811"/>
            </a:xfrm>
            <a:prstGeom prst="rect">
              <a:avLst/>
            </a:prstGeom>
            <a:solidFill>
              <a:srgbClr val="1688C8"/>
            </a:solidFill>
            <a:ln>
              <a:noFill/>
            </a:ln>
          </p:spPr>
          <p:txBody>
            <a:bodyPr lIns="86694" tIns="43347" rIns="86694" bIns="43347"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50000"/>
                </a:lnSpc>
                <a:spcBef>
                  <a:spcPct val="0"/>
                </a:spcBef>
                <a:spcAft>
                  <a:spcPts val="0"/>
                </a:spcAft>
                <a:buClrTx/>
                <a:buSzTx/>
                <a:buFont typeface="Arial" panose="020B0604020202020204" pitchFamily="34" charset="0"/>
                <a:buNone/>
                <a:defRPr/>
              </a:pPr>
              <a:r>
                <a:rPr kumimoji="0" lang="en-US" altLang="zh-CN"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5.</a:t>
              </a:r>
              <a:r>
                <a:rPr kumimoji="0" lang="zh-CN" altLang="en-US"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质量管理</a:t>
              </a:r>
              <a:endPar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7" name="矩形 6"/>
            <p:cNvSpPr>
              <a:spLocks noChangeArrowheads="1"/>
            </p:cNvSpPr>
            <p:nvPr/>
          </p:nvSpPr>
          <p:spPr bwMode="auto">
            <a:xfrm>
              <a:off x="6028649" y="2633647"/>
              <a:ext cx="1886785" cy="1163053"/>
            </a:xfrm>
            <a:prstGeom prst="rect">
              <a:avLst/>
            </a:prstGeom>
            <a:solidFill>
              <a:srgbClr val="1688C8"/>
            </a:solidFill>
            <a:ln>
              <a:noFill/>
            </a:ln>
          </p:spPr>
          <p:txBody>
            <a:bodyPr lIns="86694" tIns="43347" rIns="86694" bIns="43347"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50000"/>
                </a:lnSpc>
                <a:spcBef>
                  <a:spcPct val="0"/>
                </a:spcBef>
                <a:spcAft>
                  <a:spcPts val="0"/>
                </a:spcAft>
                <a:buClrTx/>
                <a:buSzTx/>
                <a:buFont typeface="Arial" panose="020B0604020202020204" pitchFamily="34" charset="0"/>
                <a:buNone/>
                <a:defRPr/>
              </a:pPr>
              <a:r>
                <a:rPr kumimoji="0" lang="en-US" altLang="zh-CN"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6.</a:t>
              </a:r>
              <a:r>
                <a:rPr kumimoji="0" lang="zh-CN" altLang="en-US"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学风建设</a:t>
              </a:r>
              <a:endParaRPr kumimoji="0" lang="en-US" altLang="zh-CN"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ctr" defTabSz="914400" rtl="0" eaLnBrk="1" fontAlgn="auto" latinLnBrk="0" hangingPunct="1">
                <a:lnSpc>
                  <a:spcPct val="150000"/>
                </a:lnSpc>
                <a:spcBef>
                  <a:spcPct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与学生管理</a:t>
              </a:r>
              <a:endPar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8" name="矩形 6"/>
            <p:cNvSpPr>
              <a:spLocks noChangeArrowheads="1"/>
            </p:cNvSpPr>
            <p:nvPr/>
          </p:nvSpPr>
          <p:spPr bwMode="auto">
            <a:xfrm>
              <a:off x="6033877" y="3917436"/>
              <a:ext cx="1886785" cy="1367455"/>
            </a:xfrm>
            <a:prstGeom prst="rect">
              <a:avLst/>
            </a:prstGeom>
            <a:solidFill>
              <a:srgbClr val="1688C8"/>
            </a:solidFill>
            <a:ln>
              <a:noFill/>
            </a:ln>
          </p:spPr>
          <p:txBody>
            <a:bodyPr lIns="86694" tIns="43347" rIns="86694" bIns="43347"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50000"/>
                </a:lnSpc>
                <a:spcBef>
                  <a:spcPct val="0"/>
                </a:spcBef>
                <a:spcAft>
                  <a:spcPts val="0"/>
                </a:spcAft>
                <a:buClrTx/>
                <a:buSzTx/>
                <a:buFont typeface="Arial" panose="020B0604020202020204" pitchFamily="34" charset="0"/>
                <a:buNone/>
                <a:defRPr/>
              </a:pPr>
              <a:r>
                <a:rPr kumimoji="0" lang="en-US" altLang="zh-CN"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7.</a:t>
              </a:r>
              <a:r>
                <a:rPr kumimoji="0" lang="zh-CN" altLang="en-US" sz="16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教学质量</a:t>
              </a:r>
              <a:endPar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grpSp>
      <p:sp>
        <p:nvSpPr>
          <p:cNvPr id="19" name="矩形 18"/>
          <p:cNvSpPr/>
          <p:nvPr/>
        </p:nvSpPr>
        <p:spPr>
          <a:xfrm>
            <a:off x="323528" y="771550"/>
            <a:ext cx="5426998" cy="461665"/>
          </a:xfrm>
          <a:prstGeom prst="rect">
            <a:avLst/>
          </a:prstGeom>
        </p:spPr>
        <p:txBody>
          <a:bodyPr wrap="none">
            <a:spAutoFit/>
          </a:bodyPr>
          <a:lstStyle/>
          <a:p>
            <a:pPr>
              <a:defRPr/>
            </a:pPr>
            <a:r>
              <a:rPr kumimoji="1" lang="en-US" altLang="zh-CN" sz="2400" b="1" spc="37" dirty="0" smtClean="0">
                <a:ln w="11430"/>
                <a:solidFill>
                  <a:srgbClr val="C00000"/>
                </a:solidFill>
                <a:latin typeface="微软雅黑" panose="020B0503020204020204" pitchFamily="34" charset="-122"/>
                <a:ea typeface="微软雅黑" panose="020B0503020204020204" pitchFamily="34" charset="-122"/>
              </a:rPr>
              <a:t>（1）</a:t>
            </a:r>
            <a:r>
              <a:rPr kumimoji="1" lang="zh-CN" altLang="en-US" sz="2400" b="1" spc="37" dirty="0" smtClean="0">
                <a:ln w="11430"/>
                <a:solidFill>
                  <a:srgbClr val="C00000"/>
                </a:solidFill>
                <a:latin typeface="微软雅黑" panose="020B0503020204020204" pitchFamily="34" charset="-122"/>
                <a:ea typeface="微软雅黑" panose="020B0503020204020204" pitchFamily="34" charset="-122"/>
              </a:rPr>
              <a:t>吃透方案</a:t>
            </a:r>
            <a:r>
              <a:rPr kumimoji="1" lang="en-US" altLang="zh-CN" sz="2400" b="1" spc="37" dirty="0" smtClean="0">
                <a:ln w="11430"/>
                <a:solidFill>
                  <a:srgbClr val="C00000"/>
                </a:solidFill>
                <a:latin typeface="微软雅黑" panose="020B0503020204020204" pitchFamily="34" charset="-122"/>
                <a:ea typeface="微软雅黑" panose="020B0503020204020204" pitchFamily="34" charset="-122"/>
              </a:rPr>
              <a:t>——</a:t>
            </a:r>
            <a:r>
              <a:rPr kumimoji="1" lang="zh-CN" altLang="en-US" sz="2400" b="1" spc="37" dirty="0" smtClean="0">
                <a:ln w="11430"/>
                <a:solidFill>
                  <a:srgbClr val="C00000"/>
                </a:solidFill>
                <a:latin typeface="微软雅黑" panose="020B0503020204020204" pitchFamily="34" charset="-122"/>
                <a:ea typeface="微软雅黑" panose="020B0503020204020204" pitchFamily="34" charset="-122"/>
              </a:rPr>
              <a:t>合格评估指标体系</a:t>
            </a:r>
            <a:endParaRPr kumimoji="1" lang="zh-CN" altLang="en-US" sz="1200" b="1" spc="37" dirty="0">
              <a:ln w="11430"/>
              <a:solidFill>
                <a:srgbClr val="C00000"/>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9"/>
          <p:cNvSpPr txBox="1"/>
          <p:nvPr/>
        </p:nvSpPr>
        <p:spPr>
          <a:xfrm>
            <a:off x="971600" y="135091"/>
            <a:ext cx="6491473" cy="523220"/>
          </a:xfrm>
          <a:prstGeom prst="rect">
            <a:avLst/>
          </a:prstGeom>
          <a:noFill/>
        </p:spPr>
        <p:txBody>
          <a:bodyPr wrap="square" rtlCol="0">
            <a:spAutoFit/>
          </a:bodyPr>
          <a:lstStyle/>
          <a:p>
            <a:r>
              <a:rPr lang="en-US" altLang="zh-CN" sz="2800" b="1" dirty="0" smtClean="0">
                <a:solidFill>
                  <a:srgbClr val="116797"/>
                </a:solidFill>
                <a:latin typeface="Arial" panose="020B0604020202020204"/>
                <a:ea typeface="微软雅黑" panose="020B0503020204020204" pitchFamily="34" charset="-122"/>
              </a:rPr>
              <a:t>8.</a:t>
            </a:r>
            <a:r>
              <a:rPr lang="zh-CN" altLang="en-US" sz="2800" b="1" dirty="0" smtClean="0">
                <a:solidFill>
                  <a:srgbClr val="116797"/>
                </a:solidFill>
                <a:latin typeface="Arial" panose="020B0604020202020204"/>
                <a:ea typeface="微软雅黑" panose="020B0503020204020204" pitchFamily="34" charset="-122"/>
              </a:rPr>
              <a:t>合格评估评建要求</a:t>
            </a:r>
            <a:endParaRPr lang="zh-CN" altLang="en-US" sz="2800" b="1" dirty="0" smtClean="0">
              <a:solidFill>
                <a:srgbClr val="116797"/>
              </a:solidFill>
              <a:latin typeface="Arial" panose="020B0604020202020204"/>
              <a:ea typeface="微软雅黑" panose="020B0503020204020204" pitchFamily="34" charset="-122"/>
            </a:endParaRPr>
          </a:p>
        </p:txBody>
      </p:sp>
      <p:sp>
        <p:nvSpPr>
          <p:cNvPr id="3" name="矩形 2"/>
          <p:cNvSpPr/>
          <p:nvPr/>
        </p:nvSpPr>
        <p:spPr>
          <a:xfrm>
            <a:off x="323528" y="813941"/>
            <a:ext cx="4114460" cy="492443"/>
          </a:xfrm>
          <a:prstGeom prst="rect">
            <a:avLst/>
          </a:prstGeom>
        </p:spPr>
        <p:txBody>
          <a:bodyPr wrap="none">
            <a:spAutoFit/>
          </a:bodyPr>
          <a:lstStyle/>
          <a:p>
            <a:pPr>
              <a:defRPr/>
            </a:pPr>
            <a:r>
              <a:rPr kumimoji="1" lang="en-US" altLang="zh-CN" sz="2600" b="1" spc="37" dirty="0" smtClean="0">
                <a:ln w="11430"/>
                <a:solidFill>
                  <a:srgbClr val="C00000"/>
                </a:solidFill>
                <a:latin typeface="微软雅黑" panose="020B0503020204020204" pitchFamily="34" charset="-122"/>
                <a:ea typeface="微软雅黑" panose="020B0503020204020204" pitchFamily="34" charset="-122"/>
              </a:rPr>
              <a:t>（2）</a:t>
            </a:r>
            <a:r>
              <a:rPr kumimoji="1" lang="zh-CN" altLang="en-US" sz="2600" b="1" spc="37" dirty="0" smtClean="0">
                <a:ln w="11430"/>
                <a:solidFill>
                  <a:srgbClr val="C00000"/>
                </a:solidFill>
                <a:latin typeface="微软雅黑" panose="020B0503020204020204" pitchFamily="34" charset="-122"/>
                <a:ea typeface="微软雅黑" panose="020B0503020204020204" pitchFamily="34" charset="-122"/>
              </a:rPr>
              <a:t>三个阶段、三项要求</a:t>
            </a:r>
            <a:endParaRPr kumimoji="1" lang="zh-CN" altLang="en-US" sz="2600" b="1" spc="37" dirty="0">
              <a:ln w="11430"/>
              <a:solidFill>
                <a:srgbClr val="C00000"/>
              </a:solidFill>
              <a:latin typeface="楷体" panose="02010609060101010101" pitchFamily="49" charset="-122"/>
              <a:ea typeface="楷体" panose="02010609060101010101" pitchFamily="49" charset="-122"/>
            </a:endParaRPr>
          </a:p>
        </p:txBody>
      </p:sp>
      <p:sp>
        <p:nvSpPr>
          <p:cNvPr id="4" name="TextBox 3"/>
          <p:cNvSpPr txBox="1"/>
          <p:nvPr/>
        </p:nvSpPr>
        <p:spPr>
          <a:xfrm>
            <a:off x="251520" y="1563638"/>
            <a:ext cx="8712968" cy="546112"/>
          </a:xfrm>
          <a:prstGeom prst="rect">
            <a:avLst/>
          </a:prstGeom>
          <a:noFill/>
          <a:ln>
            <a:solidFill>
              <a:srgbClr val="C00000"/>
            </a:solidFill>
          </a:ln>
        </p:spPr>
        <p:txBody>
          <a:bodyPr wrap="square" rtlCol="0">
            <a:spAutoFit/>
          </a:bodyPr>
          <a:lstStyle/>
          <a:p>
            <a:pPr eaLnBrk="0" hangingPunct="0">
              <a:lnSpc>
                <a:spcPct val="150000"/>
              </a:lnSpc>
            </a:pPr>
            <a:r>
              <a:rPr lang="zh-CN" altLang="en-US" sz="2200" b="1" dirty="0" smtClean="0">
                <a:ln w="11430"/>
                <a:solidFill>
                  <a:srgbClr val="C00000"/>
                </a:solidFill>
                <a:ea typeface="微软雅黑" panose="020B0503020204020204" pitchFamily="34" charset="-122"/>
              </a:rPr>
              <a:t>自评自建阶段：</a:t>
            </a:r>
            <a:r>
              <a:rPr lang="zh-CN" altLang="en-US" sz="2200" b="1" dirty="0" smtClean="0">
                <a:ln w="11430"/>
                <a:solidFill>
                  <a:srgbClr val="116797"/>
                </a:solidFill>
                <a:ea typeface="微软雅黑" panose="020B0503020204020204" pitchFamily="34" charset="-122"/>
              </a:rPr>
              <a:t>对标指标，查找问题，总结成绩，摸清家底</a:t>
            </a:r>
            <a:endParaRPr lang="en-US" altLang="zh-CN" sz="2200" b="1" dirty="0" smtClean="0">
              <a:ln w="11430"/>
              <a:solidFill>
                <a:srgbClr val="116797"/>
              </a:solidFill>
              <a:ea typeface="微软雅黑" panose="020B0503020204020204" pitchFamily="34" charset="-122"/>
            </a:endParaRPr>
          </a:p>
        </p:txBody>
      </p:sp>
      <p:sp>
        <p:nvSpPr>
          <p:cNvPr id="5" name="TextBox 4"/>
          <p:cNvSpPr txBox="1"/>
          <p:nvPr/>
        </p:nvSpPr>
        <p:spPr>
          <a:xfrm>
            <a:off x="251520" y="2355726"/>
            <a:ext cx="8712968" cy="1431161"/>
          </a:xfrm>
          <a:prstGeom prst="rect">
            <a:avLst/>
          </a:prstGeom>
          <a:noFill/>
          <a:ln>
            <a:solidFill>
              <a:srgbClr val="C00000"/>
            </a:solidFill>
          </a:ln>
        </p:spPr>
        <p:txBody>
          <a:bodyPr wrap="square" rtlCol="0">
            <a:spAutoFit/>
          </a:bodyPr>
          <a:lstStyle/>
          <a:p>
            <a:pPr eaLnBrk="0" hangingPunct="0">
              <a:lnSpc>
                <a:spcPct val="150000"/>
              </a:lnSpc>
            </a:pPr>
            <a:r>
              <a:rPr lang="zh-CN" altLang="en-US" sz="2200" b="1" dirty="0" smtClean="0">
                <a:ln w="11430"/>
                <a:solidFill>
                  <a:srgbClr val="C00000"/>
                </a:solidFill>
                <a:ea typeface="微软雅黑" panose="020B0503020204020204" pitchFamily="34" charset="-122"/>
              </a:rPr>
              <a:t>进校考察阶段：</a:t>
            </a:r>
            <a:r>
              <a:rPr lang="zh-CN" altLang="en-US" sz="2200" b="1" dirty="0" smtClean="0">
                <a:ln w="11430"/>
                <a:solidFill>
                  <a:srgbClr val="116797"/>
                </a:solidFill>
                <a:ea typeface="微软雅黑" panose="020B0503020204020204" pitchFamily="34" charset="-122"/>
              </a:rPr>
              <a:t>平常心、正常态、学习心、开放态</a:t>
            </a:r>
            <a:endParaRPr lang="en-US" altLang="zh-CN" sz="2200" b="1" dirty="0" smtClean="0">
              <a:ln w="11430"/>
              <a:solidFill>
                <a:srgbClr val="116797"/>
              </a:solidFill>
              <a:ea typeface="微软雅黑" panose="020B0503020204020204" pitchFamily="34" charset="-122"/>
            </a:endParaRPr>
          </a:p>
          <a:p>
            <a:pPr eaLnBrk="0" hangingPunct="0">
              <a:lnSpc>
                <a:spcPct val="150000"/>
              </a:lnSpc>
            </a:pPr>
            <a:r>
              <a:rPr lang="zh-CN" altLang="en-US" b="1" dirty="0" smtClean="0">
                <a:ln w="11430"/>
                <a:solidFill>
                  <a:srgbClr val="116797"/>
                </a:solidFill>
                <a:latin typeface="楷体" panose="02010609060101010101" pitchFamily="49" charset="-122"/>
                <a:ea typeface="楷体" panose="02010609060101010101" pitchFamily="49" charset="-122"/>
              </a:rPr>
              <a:t>（注意：</a:t>
            </a:r>
            <a:r>
              <a:rPr lang="en-US" altLang="zh-CN" b="1" dirty="0" smtClean="0">
                <a:ln w="11430"/>
                <a:solidFill>
                  <a:srgbClr val="116797"/>
                </a:solidFill>
                <a:latin typeface="楷体" panose="02010609060101010101" pitchFamily="49" charset="-122"/>
                <a:ea typeface="楷体" panose="02010609060101010101" pitchFamily="49" charset="-122"/>
              </a:rPr>
              <a:t>“</a:t>
            </a:r>
            <a:r>
              <a:rPr lang="zh-CN" altLang="en-US" b="1" dirty="0" smtClean="0">
                <a:ln w="11430"/>
                <a:solidFill>
                  <a:srgbClr val="116797"/>
                </a:solidFill>
                <a:latin typeface="楷体" panose="02010609060101010101" pitchFamily="49" charset="-122"/>
                <a:ea typeface="楷体" panose="02010609060101010101" pitchFamily="49" charset="-122"/>
              </a:rPr>
              <a:t>平常心</a:t>
            </a:r>
            <a:r>
              <a:rPr lang="en-US" altLang="zh-CN" b="1" dirty="0" smtClean="0">
                <a:ln w="11430"/>
                <a:solidFill>
                  <a:srgbClr val="116797"/>
                </a:solidFill>
                <a:latin typeface="楷体" panose="02010609060101010101" pitchFamily="49" charset="-122"/>
                <a:ea typeface="楷体" panose="02010609060101010101" pitchFamily="49" charset="-122"/>
              </a:rPr>
              <a:t>”</a:t>
            </a:r>
            <a:r>
              <a:rPr lang="zh-CN" altLang="en-US" b="1" dirty="0" smtClean="0">
                <a:ln w="11430"/>
                <a:solidFill>
                  <a:srgbClr val="116797"/>
                </a:solidFill>
                <a:latin typeface="楷体" panose="02010609060101010101" pitchFamily="49" charset="-122"/>
                <a:ea typeface="楷体" panose="02010609060101010101" pitchFamily="49" charset="-122"/>
              </a:rPr>
              <a:t>不是</a:t>
            </a:r>
            <a:r>
              <a:rPr lang="en-US" altLang="zh-CN" b="1" dirty="0" smtClean="0">
                <a:ln w="11430"/>
                <a:solidFill>
                  <a:srgbClr val="116797"/>
                </a:solidFill>
                <a:latin typeface="楷体" panose="02010609060101010101" pitchFamily="49" charset="-122"/>
                <a:ea typeface="楷体" panose="02010609060101010101" pitchFamily="49" charset="-122"/>
              </a:rPr>
              <a:t>“</a:t>
            </a:r>
            <a:r>
              <a:rPr lang="zh-CN" altLang="en-US" b="1" dirty="0" smtClean="0">
                <a:ln w="11430"/>
                <a:solidFill>
                  <a:srgbClr val="116797"/>
                </a:solidFill>
                <a:latin typeface="楷体" panose="02010609060101010101" pitchFamily="49" charset="-122"/>
                <a:ea typeface="楷体" panose="02010609060101010101" pitchFamily="49" charset="-122"/>
              </a:rPr>
              <a:t>功利心</a:t>
            </a:r>
            <a:r>
              <a:rPr lang="en-US" altLang="zh-CN" b="1" dirty="0" smtClean="0">
                <a:ln w="11430"/>
                <a:solidFill>
                  <a:srgbClr val="116797"/>
                </a:solidFill>
                <a:latin typeface="楷体" panose="02010609060101010101" pitchFamily="49" charset="-122"/>
                <a:ea typeface="楷体" panose="02010609060101010101" pitchFamily="49" charset="-122"/>
              </a:rPr>
              <a:t>”</a:t>
            </a:r>
            <a:r>
              <a:rPr lang="zh-CN" altLang="en-US" b="1" dirty="0" smtClean="0">
                <a:ln w="11430"/>
                <a:solidFill>
                  <a:srgbClr val="116797"/>
                </a:solidFill>
                <a:latin typeface="楷体" panose="02010609060101010101" pitchFamily="49" charset="-122"/>
                <a:ea typeface="楷体" panose="02010609060101010101" pitchFamily="49" charset="-122"/>
              </a:rPr>
              <a:t>也不是</a:t>
            </a:r>
            <a:r>
              <a:rPr lang="en-US" altLang="zh-CN" b="1" dirty="0" smtClean="0">
                <a:ln w="11430"/>
                <a:solidFill>
                  <a:srgbClr val="116797"/>
                </a:solidFill>
                <a:latin typeface="楷体" panose="02010609060101010101" pitchFamily="49" charset="-122"/>
                <a:ea typeface="楷体" panose="02010609060101010101" pitchFamily="49" charset="-122"/>
              </a:rPr>
              <a:t>“</a:t>
            </a:r>
            <a:r>
              <a:rPr lang="zh-CN" altLang="en-US" b="1" dirty="0" smtClean="0">
                <a:ln w="11430"/>
                <a:solidFill>
                  <a:srgbClr val="116797"/>
                </a:solidFill>
                <a:latin typeface="楷体" panose="02010609060101010101" pitchFamily="49" charset="-122"/>
                <a:ea typeface="楷体" panose="02010609060101010101" pitchFamily="49" charset="-122"/>
              </a:rPr>
              <a:t>漠不关心</a:t>
            </a:r>
            <a:r>
              <a:rPr lang="en-US" altLang="zh-CN" b="1" dirty="0" smtClean="0">
                <a:ln w="11430"/>
                <a:solidFill>
                  <a:srgbClr val="116797"/>
                </a:solidFill>
                <a:latin typeface="楷体" panose="02010609060101010101" pitchFamily="49" charset="-122"/>
                <a:ea typeface="楷体" panose="02010609060101010101" pitchFamily="49" charset="-122"/>
              </a:rPr>
              <a:t>”，</a:t>
            </a:r>
            <a:r>
              <a:rPr lang="zh-CN" altLang="en-US" b="1" dirty="0" smtClean="0">
                <a:ln w="11430"/>
                <a:solidFill>
                  <a:srgbClr val="116797"/>
                </a:solidFill>
                <a:latin typeface="楷体" panose="02010609060101010101" pitchFamily="49" charset="-122"/>
                <a:ea typeface="楷体" panose="02010609060101010101" pitchFamily="49" charset="-122"/>
              </a:rPr>
              <a:t>正常态不是</a:t>
            </a:r>
            <a:r>
              <a:rPr lang="en-US" altLang="zh-CN" b="1" dirty="0" smtClean="0">
                <a:ln w="11430"/>
                <a:solidFill>
                  <a:srgbClr val="116797"/>
                </a:solidFill>
                <a:latin typeface="楷体" panose="02010609060101010101" pitchFamily="49" charset="-122"/>
                <a:ea typeface="楷体" panose="02010609060101010101" pitchFamily="49" charset="-122"/>
              </a:rPr>
              <a:t>“</a:t>
            </a:r>
            <a:r>
              <a:rPr lang="zh-CN" altLang="en-US" b="1" dirty="0" smtClean="0">
                <a:ln w="11430"/>
                <a:solidFill>
                  <a:srgbClr val="116797"/>
                </a:solidFill>
                <a:latin typeface="楷体" panose="02010609060101010101" pitchFamily="49" charset="-122"/>
                <a:ea typeface="楷体" panose="02010609060101010101" pitchFamily="49" charset="-122"/>
              </a:rPr>
              <a:t>非常态</a:t>
            </a:r>
            <a:r>
              <a:rPr lang="en-US" altLang="zh-CN" b="1" dirty="0" smtClean="0">
                <a:ln w="11430"/>
                <a:solidFill>
                  <a:srgbClr val="116797"/>
                </a:solidFill>
                <a:latin typeface="楷体" panose="02010609060101010101" pitchFamily="49" charset="-122"/>
                <a:ea typeface="楷体" panose="02010609060101010101" pitchFamily="49" charset="-122"/>
              </a:rPr>
              <a:t>”</a:t>
            </a:r>
            <a:r>
              <a:rPr lang="zh-CN" altLang="en-US" b="1" dirty="0" smtClean="0">
                <a:ln w="11430"/>
                <a:solidFill>
                  <a:srgbClr val="116797"/>
                </a:solidFill>
                <a:latin typeface="楷体" panose="02010609060101010101" pitchFamily="49" charset="-122"/>
                <a:ea typeface="楷体" panose="02010609060101010101" pitchFamily="49" charset="-122"/>
              </a:rPr>
              <a:t>也不是</a:t>
            </a:r>
            <a:r>
              <a:rPr lang="en-US" altLang="zh-CN" b="1" dirty="0" smtClean="0">
                <a:ln w="11430"/>
                <a:solidFill>
                  <a:srgbClr val="116797"/>
                </a:solidFill>
                <a:latin typeface="楷体" panose="02010609060101010101" pitchFamily="49" charset="-122"/>
                <a:ea typeface="楷体" panose="02010609060101010101" pitchFamily="49" charset="-122"/>
              </a:rPr>
              <a:t>“</a:t>
            </a:r>
            <a:r>
              <a:rPr lang="zh-CN" altLang="en-US" b="1" dirty="0" smtClean="0">
                <a:ln w="11430"/>
                <a:solidFill>
                  <a:srgbClr val="116797"/>
                </a:solidFill>
                <a:latin typeface="楷体" panose="02010609060101010101" pitchFamily="49" charset="-122"/>
                <a:ea typeface="楷体" panose="02010609060101010101" pitchFamily="49" charset="-122"/>
              </a:rPr>
              <a:t>不在状态</a:t>
            </a:r>
            <a:r>
              <a:rPr lang="en-US" altLang="zh-CN" b="1" dirty="0" smtClean="0">
                <a:ln w="11430"/>
                <a:solidFill>
                  <a:srgbClr val="116797"/>
                </a:solidFill>
                <a:latin typeface="楷体" panose="02010609060101010101" pitchFamily="49" charset="-122"/>
                <a:ea typeface="楷体" panose="02010609060101010101" pitchFamily="49" charset="-122"/>
              </a:rPr>
              <a:t>”</a:t>
            </a:r>
            <a:r>
              <a:rPr lang="zh-CN" altLang="en-US" b="1" dirty="0" smtClean="0">
                <a:ln w="11430"/>
                <a:solidFill>
                  <a:srgbClr val="116797"/>
                </a:solidFill>
                <a:latin typeface="楷体" panose="02010609060101010101" pitchFamily="49" charset="-122"/>
                <a:ea typeface="楷体" panose="02010609060101010101" pitchFamily="49" charset="-122"/>
              </a:rPr>
              <a:t>）</a:t>
            </a:r>
            <a:endParaRPr lang="en-US" altLang="zh-CN" b="1" dirty="0" smtClean="0">
              <a:ln w="11430"/>
              <a:solidFill>
                <a:srgbClr val="116797"/>
              </a:solidFill>
              <a:latin typeface="楷体" panose="02010609060101010101" pitchFamily="49" charset="-122"/>
              <a:ea typeface="楷体" panose="02010609060101010101" pitchFamily="49" charset="-122"/>
            </a:endParaRPr>
          </a:p>
        </p:txBody>
      </p:sp>
      <p:sp>
        <p:nvSpPr>
          <p:cNvPr id="6" name="TextBox 5"/>
          <p:cNvSpPr txBox="1"/>
          <p:nvPr/>
        </p:nvSpPr>
        <p:spPr>
          <a:xfrm>
            <a:off x="251520" y="3939902"/>
            <a:ext cx="8712968" cy="1107996"/>
          </a:xfrm>
          <a:prstGeom prst="rect">
            <a:avLst/>
          </a:prstGeom>
          <a:noFill/>
          <a:ln>
            <a:solidFill>
              <a:srgbClr val="C00000"/>
            </a:solidFill>
          </a:ln>
        </p:spPr>
        <p:txBody>
          <a:bodyPr wrap="square" rtlCol="0">
            <a:spAutoFit/>
          </a:bodyPr>
          <a:lstStyle/>
          <a:p>
            <a:pPr eaLnBrk="0" hangingPunct="0">
              <a:lnSpc>
                <a:spcPct val="150000"/>
              </a:lnSpc>
            </a:pPr>
            <a:r>
              <a:rPr lang="zh-CN" altLang="en-US" sz="2200" b="1" dirty="0" smtClean="0">
                <a:ln w="11430"/>
                <a:solidFill>
                  <a:srgbClr val="C00000"/>
                </a:solidFill>
                <a:ea typeface="微软雅黑" panose="020B0503020204020204" pitchFamily="34" charset="-122"/>
              </a:rPr>
              <a:t>整改提高阶段：</a:t>
            </a:r>
            <a:r>
              <a:rPr lang="zh-CN" altLang="en-US" sz="2200" b="1" dirty="0" smtClean="0">
                <a:ln w="11430"/>
                <a:solidFill>
                  <a:srgbClr val="116797"/>
                </a:solidFill>
                <a:ea typeface="微软雅黑" panose="020B0503020204020204" pitchFamily="34" charset="-122"/>
              </a:rPr>
              <a:t>善研究、真整改，认真研究</a:t>
            </a:r>
            <a:r>
              <a:rPr lang="en-US" altLang="zh-CN" sz="2200" b="1" dirty="0" smtClean="0">
                <a:ln w="11430"/>
                <a:solidFill>
                  <a:srgbClr val="116797"/>
                </a:solidFill>
                <a:ea typeface="微软雅黑" panose="020B0503020204020204" pitchFamily="34" charset="-122"/>
              </a:rPr>
              <a:t>《</a:t>
            </a:r>
            <a:r>
              <a:rPr lang="zh-CN" altLang="en-US" sz="2200" b="1" dirty="0" smtClean="0">
                <a:ln w="11430"/>
                <a:solidFill>
                  <a:srgbClr val="116797"/>
                </a:solidFill>
                <a:ea typeface="微软雅黑" panose="020B0503020204020204" pitchFamily="34" charset="-122"/>
              </a:rPr>
              <a:t>专家组考察报告</a:t>
            </a:r>
            <a:r>
              <a:rPr lang="en-US" altLang="zh-CN" sz="2200" b="1" dirty="0" smtClean="0">
                <a:ln w="11430"/>
                <a:solidFill>
                  <a:srgbClr val="116797"/>
                </a:solidFill>
                <a:ea typeface="微软雅黑" panose="020B0503020204020204" pitchFamily="34" charset="-122"/>
              </a:rPr>
              <a:t>》</a:t>
            </a:r>
            <a:r>
              <a:rPr lang="zh-CN" altLang="en-US" sz="2200" b="1" dirty="0" smtClean="0">
                <a:ln w="11430"/>
                <a:solidFill>
                  <a:srgbClr val="116797"/>
                </a:solidFill>
                <a:ea typeface="微软雅黑" panose="020B0503020204020204" pitchFamily="34" charset="-122"/>
              </a:rPr>
              <a:t>提出</a:t>
            </a:r>
            <a:endParaRPr lang="en-US" altLang="zh-CN" sz="2200" b="1" dirty="0" smtClean="0">
              <a:ln w="11430"/>
              <a:solidFill>
                <a:srgbClr val="116797"/>
              </a:solidFill>
              <a:ea typeface="微软雅黑" panose="020B0503020204020204" pitchFamily="34" charset="-122"/>
            </a:endParaRPr>
          </a:p>
          <a:p>
            <a:pPr eaLnBrk="0" hangingPunct="0">
              <a:lnSpc>
                <a:spcPct val="150000"/>
              </a:lnSpc>
            </a:pPr>
            <a:r>
              <a:rPr lang="en-US" altLang="zh-CN" sz="2200" b="1" dirty="0" smtClean="0">
                <a:ln w="11430"/>
                <a:solidFill>
                  <a:srgbClr val="116797"/>
                </a:solidFill>
                <a:ea typeface="微软雅黑" panose="020B0503020204020204" pitchFamily="34" charset="-122"/>
              </a:rPr>
              <a:t>                               </a:t>
            </a:r>
            <a:r>
              <a:rPr lang="zh-CN" altLang="en-US" sz="2200" b="1" dirty="0" smtClean="0">
                <a:ln w="11430"/>
                <a:solidFill>
                  <a:srgbClr val="116797"/>
                </a:solidFill>
                <a:ea typeface="微软雅黑" panose="020B0503020204020204" pitchFamily="34" charset="-122"/>
              </a:rPr>
              <a:t>的问题，真正落实整改要求，固化评建成果</a:t>
            </a:r>
            <a:endParaRPr lang="en-US" altLang="zh-CN" sz="2200" b="1" dirty="0" smtClean="0">
              <a:ln w="11430"/>
              <a:solidFill>
                <a:srgbClr val="116797"/>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855171"/>
            <a:ext cx="4790799" cy="492443"/>
          </a:xfrm>
          <a:prstGeom prst="rect">
            <a:avLst/>
          </a:prstGeom>
        </p:spPr>
        <p:txBody>
          <a:bodyPr wrap="none">
            <a:spAutoFit/>
          </a:bodyPr>
          <a:lstStyle/>
          <a:p>
            <a:pPr>
              <a:defRPr/>
            </a:pPr>
            <a:r>
              <a:rPr kumimoji="1" lang="zh-CN" altLang="en-US" sz="2600" b="1" spc="37" dirty="0" smtClean="0">
                <a:ln w="11430"/>
                <a:solidFill>
                  <a:srgbClr val="C00000"/>
                </a:solidFill>
                <a:latin typeface="微软雅黑" panose="020B0503020204020204" pitchFamily="34" charset="-122"/>
                <a:ea typeface="微软雅黑" panose="020B0503020204020204" pitchFamily="34" charset="-122"/>
              </a:rPr>
              <a:t>（</a:t>
            </a:r>
            <a:r>
              <a:rPr kumimoji="1" lang="en-US" altLang="zh-CN" sz="2600" b="1" spc="37" dirty="0" smtClean="0">
                <a:ln w="11430"/>
                <a:solidFill>
                  <a:srgbClr val="C00000"/>
                </a:solidFill>
                <a:latin typeface="微软雅黑" panose="020B0503020204020204" pitchFamily="34" charset="-122"/>
                <a:ea typeface="微软雅黑" panose="020B0503020204020204" pitchFamily="34" charset="-122"/>
              </a:rPr>
              <a:t>3</a:t>
            </a:r>
            <a:r>
              <a:rPr kumimoji="1" lang="zh-CN" altLang="en-US" sz="2600" b="1" spc="37" dirty="0" smtClean="0">
                <a:ln w="11430"/>
                <a:solidFill>
                  <a:srgbClr val="C00000"/>
                </a:solidFill>
                <a:latin typeface="微软雅黑" panose="020B0503020204020204" pitchFamily="34" charset="-122"/>
                <a:ea typeface="微软雅黑" panose="020B0503020204020204" pitchFamily="34" charset="-122"/>
              </a:rPr>
              <a:t>）严守“十不准”评估纪律</a:t>
            </a:r>
            <a:endParaRPr kumimoji="1" lang="zh-CN" altLang="en-US" sz="2600" b="1" spc="37" dirty="0">
              <a:ln w="11430"/>
              <a:solidFill>
                <a:srgbClr val="C00000"/>
              </a:solidFill>
              <a:latin typeface="楷体" panose="02010609060101010101" pitchFamily="49" charset="-122"/>
              <a:ea typeface="楷体" panose="02010609060101010101" pitchFamily="49" charset="-122"/>
            </a:endParaRPr>
          </a:p>
        </p:txBody>
      </p:sp>
      <p:graphicFrame>
        <p:nvGraphicFramePr>
          <p:cNvPr id="19" name="图示 18"/>
          <p:cNvGraphicFramePr/>
          <p:nvPr/>
        </p:nvGraphicFramePr>
        <p:xfrm>
          <a:off x="395536" y="1635646"/>
          <a:ext cx="4006880" cy="51604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20" name="图示 19"/>
          <p:cNvGraphicFramePr/>
          <p:nvPr/>
        </p:nvGraphicFramePr>
        <p:xfrm>
          <a:off x="395536" y="2194617"/>
          <a:ext cx="4006880" cy="51604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21" name="图示 20"/>
          <p:cNvGraphicFramePr/>
          <p:nvPr/>
        </p:nvGraphicFramePr>
        <p:xfrm>
          <a:off x="395536" y="2710663"/>
          <a:ext cx="4006880" cy="51604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22" name="图示 21"/>
          <p:cNvGraphicFramePr/>
          <p:nvPr/>
        </p:nvGraphicFramePr>
        <p:xfrm>
          <a:off x="395536" y="3879109"/>
          <a:ext cx="4006880" cy="89289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23" name="图示 22"/>
          <p:cNvGraphicFramePr/>
          <p:nvPr/>
        </p:nvGraphicFramePr>
        <p:xfrm>
          <a:off x="395536" y="3269634"/>
          <a:ext cx="4006880" cy="516046"/>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graphicFrame>
        <p:nvGraphicFramePr>
          <p:cNvPr id="24" name="图示 23"/>
          <p:cNvGraphicFramePr/>
          <p:nvPr/>
        </p:nvGraphicFramePr>
        <p:xfrm>
          <a:off x="4922245" y="1635646"/>
          <a:ext cx="3826219" cy="516046"/>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graphicFrame>
        <p:nvGraphicFramePr>
          <p:cNvPr id="25" name="图示 24"/>
          <p:cNvGraphicFramePr/>
          <p:nvPr/>
        </p:nvGraphicFramePr>
        <p:xfrm>
          <a:off x="4922245" y="2151692"/>
          <a:ext cx="3826219" cy="516046"/>
        </p:xfrm>
        <a:graphic>
          <a:graphicData uri="http://schemas.openxmlformats.org/drawingml/2006/diagram">
            <dgm:relIds xmlns:dgm="http://schemas.openxmlformats.org/drawingml/2006/diagram" xmlns:r="http://schemas.openxmlformats.org/officeDocument/2006/relationships" r:dm="rId31" r:lo="rId32" r:qs="rId33" r:cs="rId34"/>
          </a:graphicData>
        </a:graphic>
      </p:graphicFrame>
      <p:graphicFrame>
        <p:nvGraphicFramePr>
          <p:cNvPr id="26" name="图示 25"/>
          <p:cNvGraphicFramePr/>
          <p:nvPr/>
        </p:nvGraphicFramePr>
        <p:xfrm>
          <a:off x="4922245" y="2710663"/>
          <a:ext cx="3826219" cy="516046"/>
        </p:xfrm>
        <a:graphic>
          <a:graphicData uri="http://schemas.openxmlformats.org/drawingml/2006/diagram">
            <dgm:relIds xmlns:dgm="http://schemas.openxmlformats.org/drawingml/2006/diagram" xmlns:r="http://schemas.openxmlformats.org/officeDocument/2006/relationships" r:dm="rId36" r:lo="rId37" r:qs="rId38" r:cs="rId39"/>
          </a:graphicData>
        </a:graphic>
      </p:graphicFrame>
      <p:graphicFrame>
        <p:nvGraphicFramePr>
          <p:cNvPr id="27" name="图示 26"/>
          <p:cNvGraphicFramePr/>
          <p:nvPr/>
        </p:nvGraphicFramePr>
        <p:xfrm>
          <a:off x="4922245" y="3269634"/>
          <a:ext cx="3826219" cy="516046"/>
        </p:xfrm>
        <a:graphic>
          <a:graphicData uri="http://schemas.openxmlformats.org/drawingml/2006/diagram">
            <dgm:relIds xmlns:dgm="http://schemas.openxmlformats.org/drawingml/2006/diagram" xmlns:r="http://schemas.openxmlformats.org/officeDocument/2006/relationships" r:dm="rId41" r:lo="rId42" r:qs="rId43" r:cs="rId44"/>
          </a:graphicData>
        </a:graphic>
      </p:graphicFrame>
      <p:graphicFrame>
        <p:nvGraphicFramePr>
          <p:cNvPr id="28" name="图示 27"/>
          <p:cNvGraphicFramePr/>
          <p:nvPr/>
        </p:nvGraphicFramePr>
        <p:xfrm>
          <a:off x="4922245" y="3828605"/>
          <a:ext cx="3826219" cy="1170894"/>
        </p:xfrm>
        <a:graphic>
          <a:graphicData uri="http://schemas.openxmlformats.org/drawingml/2006/diagram">
            <dgm:relIds xmlns:dgm="http://schemas.openxmlformats.org/drawingml/2006/diagram" xmlns:r="http://schemas.openxmlformats.org/officeDocument/2006/relationships" r:dm="rId46" r:lo="rId47" r:qs="rId48" r:cs="rId49"/>
          </a:graphicData>
        </a:graphic>
      </p:graphicFrame>
      <p:sp>
        <p:nvSpPr>
          <p:cNvPr id="15" name="文本框 39"/>
          <p:cNvSpPr txBox="1"/>
          <p:nvPr/>
        </p:nvSpPr>
        <p:spPr>
          <a:xfrm>
            <a:off x="971600" y="123478"/>
            <a:ext cx="6491473" cy="523220"/>
          </a:xfrm>
          <a:prstGeom prst="rect">
            <a:avLst/>
          </a:prstGeom>
          <a:noFill/>
        </p:spPr>
        <p:txBody>
          <a:bodyPr wrap="square" rtlCol="0">
            <a:spAutoFit/>
          </a:bodyPr>
          <a:lstStyle/>
          <a:p>
            <a:r>
              <a:rPr lang="en-US" altLang="zh-CN" sz="2800" b="1" dirty="0" smtClean="0">
                <a:solidFill>
                  <a:srgbClr val="116797"/>
                </a:solidFill>
                <a:latin typeface="Arial" panose="020B0604020202020204"/>
                <a:ea typeface="微软雅黑" panose="020B0503020204020204" pitchFamily="34" charset="-122"/>
              </a:rPr>
              <a:t>8.</a:t>
            </a:r>
            <a:r>
              <a:rPr lang="zh-CN" altLang="en-US" sz="2800" b="1" dirty="0" smtClean="0">
                <a:solidFill>
                  <a:srgbClr val="116797"/>
                </a:solidFill>
                <a:latin typeface="Arial" panose="020B0604020202020204"/>
                <a:ea typeface="微软雅黑" panose="020B0503020204020204" pitchFamily="34" charset="-122"/>
              </a:rPr>
              <a:t>合格评估评建要求</a:t>
            </a:r>
            <a:endParaRPr lang="zh-CN" altLang="en-US" sz="2800" b="1" dirty="0" smtClean="0">
              <a:solidFill>
                <a:srgbClr val="116797"/>
              </a:solidFill>
              <a:latin typeface="Arial" panose="020B0604020202020204"/>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2"/>
          <p:cNvSpPr txBox="1"/>
          <p:nvPr/>
        </p:nvSpPr>
        <p:spPr>
          <a:xfrm>
            <a:off x="395536" y="987574"/>
            <a:ext cx="8496944" cy="367240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ts val="3000"/>
              </a:lnSpc>
            </a:pPr>
            <a:r>
              <a:rPr lang="zh-CN" altLang="zh-CN" sz="1700" b="1" dirty="0" smtClean="0">
                <a:solidFill>
                  <a:srgbClr val="C00000"/>
                </a:solidFill>
                <a:latin typeface="微软雅黑" panose="020B0503020204020204" pitchFamily="34" charset="-122"/>
                <a:ea typeface="微软雅黑" panose="020B0503020204020204" pitchFamily="34" charset="-122"/>
              </a:rPr>
              <a:t>一、抓</a:t>
            </a:r>
            <a:r>
              <a:rPr lang="zh-CN" altLang="en-US" sz="1700" b="1" dirty="0" smtClean="0">
                <a:solidFill>
                  <a:srgbClr val="C00000"/>
                </a:solidFill>
                <a:latin typeface="微软雅黑" panose="020B0503020204020204" pitchFamily="34" charset="-122"/>
                <a:ea typeface="微软雅黑" panose="020B0503020204020204" pitchFamily="34" charset="-122"/>
              </a:rPr>
              <a:t>好</a:t>
            </a:r>
            <a:r>
              <a:rPr lang="zh-CN" altLang="zh-CN" sz="1700" b="1" dirty="0" smtClean="0">
                <a:solidFill>
                  <a:srgbClr val="C00000"/>
                </a:solidFill>
                <a:latin typeface="微软雅黑" panose="020B0503020204020204" pitchFamily="34" charset="-122"/>
                <a:ea typeface="微软雅黑" panose="020B0503020204020204" pitchFamily="34" charset="-122"/>
              </a:rPr>
              <a:t>办学理念。</a:t>
            </a:r>
            <a:r>
              <a:rPr lang="zh-CN" altLang="zh-CN" sz="1700" b="1" dirty="0" smtClean="0">
                <a:solidFill>
                  <a:srgbClr val="116797"/>
                </a:solidFill>
                <a:latin typeface="微软雅黑" panose="020B0503020204020204" pitchFamily="34" charset="-122"/>
                <a:ea typeface="微软雅黑" panose="020B0503020204020204" pitchFamily="34" charset="-122"/>
              </a:rPr>
              <a:t>以培养应用型人才为目标的地方高校要办出特色，</a:t>
            </a:r>
            <a:r>
              <a:rPr lang="zh-CN" altLang="en-US" sz="1700" b="1" dirty="0" smtClean="0">
                <a:solidFill>
                  <a:srgbClr val="116797"/>
                </a:solidFill>
                <a:latin typeface="微软雅黑" panose="020B0503020204020204" pitchFamily="34" charset="-122"/>
                <a:ea typeface="微软雅黑" panose="020B0503020204020204" pitchFamily="34" charset="-122"/>
              </a:rPr>
              <a:t>必须</a:t>
            </a:r>
            <a:r>
              <a:rPr lang="zh-CN" altLang="zh-CN" sz="1700" b="1" dirty="0" smtClean="0">
                <a:solidFill>
                  <a:srgbClr val="116797"/>
                </a:solidFill>
                <a:latin typeface="微软雅黑" panose="020B0503020204020204" pitchFamily="34" charset="-122"/>
                <a:ea typeface="微软雅黑" panose="020B0503020204020204" pitchFamily="34" charset="-122"/>
              </a:rPr>
              <a:t>要强化依托地方、服务地方意识，坚持服务区域经济社会的办学定位。要深刻认识应用型人才的基本内涵，规格标准，把握应用型人才培养的基本规律、实现路径。</a:t>
            </a:r>
            <a:endParaRPr lang="zh-CN" altLang="zh-CN" sz="1700" b="1" dirty="0" smtClean="0">
              <a:solidFill>
                <a:srgbClr val="116797"/>
              </a:solidFill>
              <a:latin typeface="微软雅黑" panose="020B0503020204020204" pitchFamily="34" charset="-122"/>
              <a:ea typeface="微软雅黑" panose="020B0503020204020204" pitchFamily="34" charset="-122"/>
            </a:endParaRPr>
          </a:p>
          <a:p>
            <a:pPr>
              <a:lnSpc>
                <a:spcPts val="3000"/>
              </a:lnSpc>
            </a:pPr>
            <a:r>
              <a:rPr lang="zh-CN" altLang="zh-CN" sz="1700" b="1" dirty="0" smtClean="0">
                <a:solidFill>
                  <a:srgbClr val="C00000"/>
                </a:solidFill>
                <a:latin typeface="微软雅黑" panose="020B0503020204020204" pitchFamily="34" charset="-122"/>
                <a:ea typeface="微软雅黑" panose="020B0503020204020204" pitchFamily="34" charset="-122"/>
              </a:rPr>
              <a:t>二、抓</a:t>
            </a:r>
            <a:r>
              <a:rPr lang="zh-CN" altLang="en-US" sz="1700" b="1" dirty="0" smtClean="0">
                <a:solidFill>
                  <a:srgbClr val="C00000"/>
                </a:solidFill>
                <a:latin typeface="微软雅黑" panose="020B0503020204020204" pitchFamily="34" charset="-122"/>
                <a:ea typeface="微软雅黑" panose="020B0503020204020204" pitchFamily="34" charset="-122"/>
              </a:rPr>
              <a:t>好</a:t>
            </a:r>
            <a:r>
              <a:rPr lang="zh-CN" altLang="zh-CN" sz="1700" b="1" dirty="0" smtClean="0">
                <a:solidFill>
                  <a:srgbClr val="C00000"/>
                </a:solidFill>
                <a:latin typeface="微软雅黑" panose="020B0503020204020204" pitchFamily="34" charset="-122"/>
                <a:ea typeface="微软雅黑" panose="020B0503020204020204" pitchFamily="34" charset="-122"/>
              </a:rPr>
              <a:t>专业设置。</a:t>
            </a:r>
            <a:r>
              <a:rPr lang="zh-CN" altLang="zh-CN" sz="1700" b="1" dirty="0" smtClean="0">
                <a:solidFill>
                  <a:srgbClr val="116797"/>
                </a:solidFill>
                <a:latin typeface="微软雅黑" panose="020B0503020204020204" pitchFamily="34" charset="-122"/>
                <a:ea typeface="微软雅黑" panose="020B0503020204020204" pitchFamily="34" charset="-122"/>
              </a:rPr>
              <a:t>要面向区域办学，专业设置要突出需求导向，以地方区域产业结构调整、经济社会发展需求为基础，加强专业结构调整，逐步建立与地方经济社会发展联动共生的特色专业结构，实现“以服务求支持、以贡献求发展”。</a:t>
            </a:r>
            <a:endParaRPr lang="zh-CN" altLang="zh-CN" sz="1700" b="1" dirty="0" smtClean="0">
              <a:solidFill>
                <a:srgbClr val="116797"/>
              </a:solidFill>
              <a:latin typeface="微软雅黑" panose="020B0503020204020204" pitchFamily="34" charset="-122"/>
              <a:ea typeface="微软雅黑" panose="020B0503020204020204" pitchFamily="34" charset="-122"/>
            </a:endParaRPr>
          </a:p>
          <a:p>
            <a:pPr>
              <a:lnSpc>
                <a:spcPts val="3000"/>
              </a:lnSpc>
            </a:pPr>
            <a:r>
              <a:rPr lang="zh-CN" altLang="zh-CN" sz="1700" b="1" dirty="0" smtClean="0">
                <a:solidFill>
                  <a:srgbClr val="C00000"/>
                </a:solidFill>
                <a:latin typeface="微软雅黑" panose="020B0503020204020204" pitchFamily="34" charset="-122"/>
                <a:ea typeface="微软雅黑" panose="020B0503020204020204" pitchFamily="34" charset="-122"/>
              </a:rPr>
              <a:t>三、抓</a:t>
            </a:r>
            <a:r>
              <a:rPr lang="zh-CN" altLang="en-US" sz="1700" b="1" dirty="0" smtClean="0">
                <a:solidFill>
                  <a:srgbClr val="C00000"/>
                </a:solidFill>
                <a:latin typeface="微软雅黑" panose="020B0503020204020204" pitchFamily="34" charset="-122"/>
                <a:ea typeface="微软雅黑" panose="020B0503020204020204" pitchFamily="34" charset="-122"/>
              </a:rPr>
              <a:t>好</a:t>
            </a:r>
            <a:r>
              <a:rPr lang="zh-CN" altLang="zh-CN" sz="1700" b="1" dirty="0" smtClean="0">
                <a:solidFill>
                  <a:srgbClr val="C00000"/>
                </a:solidFill>
                <a:latin typeface="微软雅黑" panose="020B0503020204020204" pitchFamily="34" charset="-122"/>
                <a:ea typeface="微软雅黑" panose="020B0503020204020204" pitchFamily="34" charset="-122"/>
              </a:rPr>
              <a:t>培养方案。</a:t>
            </a:r>
            <a:r>
              <a:rPr lang="zh-CN" altLang="zh-CN" sz="1700" b="1" dirty="0" smtClean="0">
                <a:solidFill>
                  <a:srgbClr val="116797"/>
                </a:solidFill>
                <a:latin typeface="微软雅黑" panose="020B0503020204020204" pitchFamily="34" charset="-122"/>
                <a:ea typeface="微软雅黑" panose="020B0503020204020204" pitchFamily="34" charset="-122"/>
              </a:rPr>
              <a:t>要面向企业需求和岗位群需求，与企业共同分析确定培养目标、毕业要求，共同研究制定培养方案。进一步强化以应用能力培养为核心，调整课时比例，深化课程改革、强化实践教学、建立质量保障与评价体系以及资源保障机制。</a:t>
            </a:r>
            <a:endParaRPr lang="zh-CN" altLang="en-US" sz="1700" b="1" dirty="0">
              <a:solidFill>
                <a:srgbClr val="116797"/>
              </a:solidFill>
              <a:latin typeface="微软雅黑" panose="020B0503020204020204" pitchFamily="34" charset="-122"/>
              <a:ea typeface="微软雅黑" panose="020B0503020204020204" pitchFamily="34" charset="-122"/>
            </a:endParaRPr>
          </a:p>
        </p:txBody>
      </p:sp>
      <p:sp>
        <p:nvSpPr>
          <p:cNvPr id="5" name="文本框 39"/>
          <p:cNvSpPr txBox="1"/>
          <p:nvPr/>
        </p:nvSpPr>
        <p:spPr>
          <a:xfrm>
            <a:off x="971600" y="123478"/>
            <a:ext cx="6491473" cy="523220"/>
          </a:xfrm>
          <a:prstGeom prst="rect">
            <a:avLst/>
          </a:prstGeom>
          <a:noFill/>
        </p:spPr>
        <p:txBody>
          <a:bodyPr wrap="square" rtlCol="0">
            <a:spAutoFit/>
          </a:bodyPr>
          <a:lstStyle/>
          <a:p>
            <a:r>
              <a:rPr lang="en-US" altLang="zh-CN" sz="2800" b="1" dirty="0" smtClean="0">
                <a:solidFill>
                  <a:srgbClr val="116797"/>
                </a:solidFill>
                <a:latin typeface="Arial" panose="020B0604020202020204"/>
                <a:ea typeface="微软雅黑" panose="020B0503020204020204" pitchFamily="34" charset="-122"/>
              </a:rPr>
              <a:t>9.</a:t>
            </a:r>
            <a:r>
              <a:rPr lang="zh-CN" altLang="en-US" sz="2800" b="1" dirty="0" smtClean="0">
                <a:solidFill>
                  <a:srgbClr val="116797"/>
                </a:solidFill>
                <a:latin typeface="Arial" panose="020B0604020202020204"/>
                <a:ea typeface="微软雅黑" panose="020B0503020204020204" pitchFamily="34" charset="-122"/>
              </a:rPr>
              <a:t>建好建强新建院校十点体会</a:t>
            </a:r>
            <a:endParaRPr lang="zh-CN" altLang="en-US" sz="2800" b="1" dirty="0" smtClean="0">
              <a:solidFill>
                <a:srgbClr val="116797"/>
              </a:solidFill>
              <a:latin typeface="Arial" panose="020B0604020202020204"/>
              <a:ea typeface="微软雅黑" panose="020B0503020204020204" pitchFamily="34" charset="-122"/>
            </a:endParaRPr>
          </a:p>
        </p:txBody>
      </p:sp>
      <p:sp>
        <p:nvSpPr>
          <p:cNvPr id="6" name="圆角矩形 5"/>
          <p:cNvSpPr/>
          <p:nvPr/>
        </p:nvSpPr>
        <p:spPr>
          <a:xfrm>
            <a:off x="107504" y="915566"/>
            <a:ext cx="8784976" cy="3888432"/>
          </a:xfrm>
          <a:prstGeom prst="roundRect">
            <a:avLst/>
          </a:prstGeom>
          <a:noFill/>
          <a:ln w="3492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2"/>
          <p:cNvSpPr txBox="1"/>
          <p:nvPr/>
        </p:nvSpPr>
        <p:spPr>
          <a:xfrm>
            <a:off x="323528" y="843558"/>
            <a:ext cx="8568952" cy="417646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ts val="3000"/>
              </a:lnSpc>
            </a:pPr>
            <a:r>
              <a:rPr lang="zh-CN" altLang="zh-CN" sz="1600" b="1" dirty="0" smtClean="0">
                <a:solidFill>
                  <a:srgbClr val="C00000"/>
                </a:solidFill>
                <a:latin typeface="微软雅黑" panose="020B0503020204020204" pitchFamily="34" charset="-122"/>
                <a:ea typeface="微软雅黑" panose="020B0503020204020204" pitchFamily="34" charset="-122"/>
              </a:rPr>
              <a:t>四、抓</a:t>
            </a:r>
            <a:r>
              <a:rPr lang="zh-CN" altLang="en-US" sz="1600" b="1" dirty="0" smtClean="0">
                <a:solidFill>
                  <a:srgbClr val="C00000"/>
                </a:solidFill>
                <a:latin typeface="微软雅黑" panose="020B0503020204020204" pitchFamily="34" charset="-122"/>
                <a:ea typeface="微软雅黑" panose="020B0503020204020204" pitchFamily="34" charset="-122"/>
              </a:rPr>
              <a:t>好</a:t>
            </a:r>
            <a:r>
              <a:rPr lang="zh-CN" altLang="zh-CN" sz="1600" b="1" dirty="0" smtClean="0">
                <a:solidFill>
                  <a:srgbClr val="C00000"/>
                </a:solidFill>
                <a:latin typeface="微软雅黑" panose="020B0503020204020204" pitchFamily="34" charset="-122"/>
                <a:ea typeface="微软雅黑" panose="020B0503020204020204" pitchFamily="34" charset="-122"/>
              </a:rPr>
              <a:t>培养模式。</a:t>
            </a:r>
            <a:r>
              <a:rPr lang="zh-CN" altLang="zh-CN" sz="1600" b="1" dirty="0" smtClean="0">
                <a:solidFill>
                  <a:srgbClr val="116797"/>
                </a:solidFill>
                <a:latin typeface="微软雅黑" panose="020B0503020204020204" pitchFamily="34" charset="-122"/>
                <a:ea typeface="微软雅黑" panose="020B0503020204020204" pitchFamily="34" charset="-122"/>
              </a:rPr>
              <a:t>应用型人才培养必须实现产教深度融合；要通过系统的市场调研和专业分析，确定各专业人才培养的目标和规格，突出能力培养的主线，针对应用型人才培养设计人才培养模式。</a:t>
            </a:r>
            <a:endParaRPr lang="zh-CN" altLang="zh-CN" sz="1600" b="1" dirty="0" smtClean="0">
              <a:solidFill>
                <a:srgbClr val="116797"/>
              </a:solidFill>
              <a:latin typeface="微软雅黑" panose="020B0503020204020204" pitchFamily="34" charset="-122"/>
              <a:ea typeface="微软雅黑" panose="020B0503020204020204" pitchFamily="34" charset="-122"/>
            </a:endParaRPr>
          </a:p>
          <a:p>
            <a:pPr>
              <a:lnSpc>
                <a:spcPts val="3000"/>
              </a:lnSpc>
            </a:pPr>
            <a:r>
              <a:rPr lang="zh-CN" altLang="zh-CN" sz="1600" b="1" dirty="0" smtClean="0">
                <a:solidFill>
                  <a:srgbClr val="C00000"/>
                </a:solidFill>
                <a:latin typeface="微软雅黑" panose="020B0503020204020204" pitchFamily="34" charset="-122"/>
                <a:ea typeface="微软雅黑" panose="020B0503020204020204" pitchFamily="34" charset="-122"/>
              </a:rPr>
              <a:t>五、抓</a:t>
            </a:r>
            <a:r>
              <a:rPr lang="zh-CN" altLang="en-US" sz="1600" b="1" dirty="0" smtClean="0">
                <a:solidFill>
                  <a:srgbClr val="C00000"/>
                </a:solidFill>
                <a:latin typeface="微软雅黑" panose="020B0503020204020204" pitchFamily="34" charset="-122"/>
                <a:ea typeface="微软雅黑" panose="020B0503020204020204" pitchFamily="34" charset="-122"/>
              </a:rPr>
              <a:t>好</a:t>
            </a:r>
            <a:r>
              <a:rPr lang="zh-CN" altLang="zh-CN" sz="1600" b="1" dirty="0" smtClean="0">
                <a:solidFill>
                  <a:srgbClr val="C00000"/>
                </a:solidFill>
                <a:latin typeface="微软雅黑" panose="020B0503020204020204" pitchFamily="34" charset="-122"/>
                <a:ea typeface="微软雅黑" panose="020B0503020204020204" pitchFamily="34" charset="-122"/>
              </a:rPr>
              <a:t>课程体系。</a:t>
            </a:r>
            <a:r>
              <a:rPr lang="zh-CN" altLang="zh-CN" sz="1600" b="1" dirty="0" smtClean="0">
                <a:solidFill>
                  <a:srgbClr val="116797"/>
                </a:solidFill>
                <a:latin typeface="微软雅黑" panose="020B0503020204020204" pitchFamily="34" charset="-122"/>
                <a:ea typeface="微软雅黑" panose="020B0503020204020204" pitchFamily="34" charset="-122"/>
              </a:rPr>
              <a:t>要建立能力导向的模块化课程体系，积极开发反映社会需求和学科专业发展需要的教学内容，不断将行业与产业发展形成的新知识、新成果、新科技引入教学内容。课程内容要与行业标准、职业标准对接。积极与行业企业合作开发能力本位的校企合作课程、慕课、在线开放课程、教学案例、项目库等，建立课程资源共享联盟。</a:t>
            </a:r>
            <a:endParaRPr lang="zh-CN" altLang="zh-CN" sz="1600" b="1" dirty="0" smtClean="0">
              <a:solidFill>
                <a:srgbClr val="116797"/>
              </a:solidFill>
              <a:latin typeface="微软雅黑" panose="020B0503020204020204" pitchFamily="34" charset="-122"/>
              <a:ea typeface="微软雅黑" panose="020B0503020204020204" pitchFamily="34" charset="-122"/>
            </a:endParaRPr>
          </a:p>
          <a:p>
            <a:pPr>
              <a:lnSpc>
                <a:spcPts val="3000"/>
              </a:lnSpc>
            </a:pPr>
            <a:r>
              <a:rPr lang="zh-CN" altLang="zh-CN" sz="1600" b="1" dirty="0" smtClean="0">
                <a:solidFill>
                  <a:srgbClr val="C00000"/>
                </a:solidFill>
                <a:latin typeface="微软雅黑" panose="020B0503020204020204" pitchFamily="34" charset="-122"/>
                <a:ea typeface="微软雅黑" panose="020B0503020204020204" pitchFamily="34" charset="-122"/>
              </a:rPr>
              <a:t>六、抓</a:t>
            </a:r>
            <a:r>
              <a:rPr lang="zh-CN" altLang="en-US" sz="1600" b="1" dirty="0" smtClean="0">
                <a:solidFill>
                  <a:srgbClr val="C00000"/>
                </a:solidFill>
                <a:latin typeface="微软雅黑" panose="020B0503020204020204" pitchFamily="34" charset="-122"/>
                <a:ea typeface="微软雅黑" panose="020B0503020204020204" pitchFamily="34" charset="-122"/>
              </a:rPr>
              <a:t>好</a:t>
            </a:r>
            <a:r>
              <a:rPr lang="zh-CN" altLang="zh-CN" sz="1600" b="1" dirty="0" smtClean="0">
                <a:solidFill>
                  <a:srgbClr val="C00000"/>
                </a:solidFill>
                <a:latin typeface="微软雅黑" panose="020B0503020204020204" pitchFamily="34" charset="-122"/>
                <a:ea typeface="微软雅黑" panose="020B0503020204020204" pitchFamily="34" charset="-122"/>
              </a:rPr>
              <a:t>教学过程。</a:t>
            </a:r>
            <a:r>
              <a:rPr lang="zh-CN" altLang="zh-CN" sz="1600" b="1" dirty="0" smtClean="0">
                <a:solidFill>
                  <a:srgbClr val="116797"/>
                </a:solidFill>
                <a:latin typeface="微软雅黑" panose="020B0503020204020204" pitchFamily="34" charset="-122"/>
                <a:ea typeface="微软雅黑" panose="020B0503020204020204" pitchFamily="34" charset="-122"/>
              </a:rPr>
              <a:t>要建立“以学为中心”的学习过程，并不断加强对教学内容、教学方法、考核考试方法等方面的改革，实现两个转变：由“学科导向”向“专业导向”转变 ，“知识传授”向“能力培养”转变，强化对学生的能力培养。</a:t>
            </a:r>
            <a:endParaRPr lang="zh-CN" altLang="zh-CN" sz="1600" b="1" dirty="0" smtClean="0">
              <a:solidFill>
                <a:srgbClr val="116797"/>
              </a:solidFill>
              <a:latin typeface="微软雅黑" panose="020B0503020204020204" pitchFamily="34" charset="-122"/>
              <a:ea typeface="微软雅黑" panose="020B0503020204020204" pitchFamily="34" charset="-122"/>
            </a:endParaRPr>
          </a:p>
        </p:txBody>
      </p:sp>
      <p:sp>
        <p:nvSpPr>
          <p:cNvPr id="5" name="文本框 39"/>
          <p:cNvSpPr txBox="1"/>
          <p:nvPr/>
        </p:nvSpPr>
        <p:spPr>
          <a:xfrm>
            <a:off x="971600" y="123478"/>
            <a:ext cx="6491473" cy="523220"/>
          </a:xfrm>
          <a:prstGeom prst="rect">
            <a:avLst/>
          </a:prstGeom>
          <a:noFill/>
        </p:spPr>
        <p:txBody>
          <a:bodyPr wrap="square" rtlCol="0">
            <a:spAutoFit/>
          </a:bodyPr>
          <a:lstStyle/>
          <a:p>
            <a:r>
              <a:rPr lang="en-US" altLang="zh-CN" sz="2800" b="1" dirty="0" smtClean="0">
                <a:solidFill>
                  <a:srgbClr val="116797"/>
                </a:solidFill>
                <a:latin typeface="Arial" panose="020B0604020202020204"/>
                <a:ea typeface="微软雅黑" panose="020B0503020204020204" pitchFamily="34" charset="-122"/>
              </a:rPr>
              <a:t>9.</a:t>
            </a:r>
            <a:r>
              <a:rPr lang="zh-CN" altLang="en-US" sz="2800" b="1" dirty="0" smtClean="0">
                <a:solidFill>
                  <a:srgbClr val="116797"/>
                </a:solidFill>
                <a:latin typeface="Arial" panose="020B0604020202020204"/>
                <a:ea typeface="微软雅黑" panose="020B0503020204020204" pitchFamily="34" charset="-122"/>
              </a:rPr>
              <a:t>建好建强新建院校十点体会</a:t>
            </a:r>
            <a:endParaRPr lang="zh-CN" altLang="en-US" sz="2800" b="1" dirty="0" smtClean="0">
              <a:solidFill>
                <a:srgbClr val="116797"/>
              </a:solidFill>
              <a:latin typeface="Arial" panose="020B0604020202020204"/>
              <a:ea typeface="微软雅黑" panose="020B0503020204020204" pitchFamily="34" charset="-122"/>
            </a:endParaRPr>
          </a:p>
        </p:txBody>
      </p:sp>
      <p:sp>
        <p:nvSpPr>
          <p:cNvPr id="6" name="圆角矩形 5"/>
          <p:cNvSpPr/>
          <p:nvPr/>
        </p:nvSpPr>
        <p:spPr>
          <a:xfrm>
            <a:off x="107504" y="915566"/>
            <a:ext cx="8784976" cy="3888432"/>
          </a:xfrm>
          <a:prstGeom prst="roundRect">
            <a:avLst/>
          </a:prstGeom>
          <a:noFill/>
          <a:ln w="3492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3000" b="-3000"/>
          </a:stretch>
        </a:blipFill>
        <a:effectLst/>
      </p:bgPr>
    </p:bg>
    <p:spTree>
      <p:nvGrpSpPr>
        <p:cNvPr id="1" name=""/>
        <p:cNvGrpSpPr/>
        <p:nvPr/>
      </p:nvGrpSpPr>
      <p:grpSpPr>
        <a:xfrm>
          <a:off x="0" y="0"/>
          <a:ext cx="0" cy="0"/>
          <a:chOff x="0" y="0"/>
          <a:chExt cx="0" cy="0"/>
        </a:xfrm>
      </p:grpSpPr>
      <p:sp>
        <p:nvSpPr>
          <p:cNvPr id="4" name="文本占位符 2"/>
          <p:cNvSpPr txBox="1"/>
          <p:nvPr/>
        </p:nvSpPr>
        <p:spPr>
          <a:xfrm>
            <a:off x="539552" y="771551"/>
            <a:ext cx="8229600" cy="417646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ts val="2800"/>
              </a:lnSpc>
            </a:pPr>
            <a:r>
              <a:rPr lang="zh-CN" altLang="zh-CN" sz="1400" b="1" dirty="0" smtClean="0">
                <a:solidFill>
                  <a:srgbClr val="C00000"/>
                </a:solidFill>
                <a:latin typeface="微软雅黑" panose="020B0503020204020204" pitchFamily="34" charset="-122"/>
                <a:ea typeface="微软雅黑" panose="020B0503020204020204" pitchFamily="34" charset="-122"/>
              </a:rPr>
              <a:t>七、抓</a:t>
            </a:r>
            <a:r>
              <a:rPr lang="zh-CN" altLang="en-US" sz="1400" b="1" dirty="0" smtClean="0">
                <a:solidFill>
                  <a:srgbClr val="C00000"/>
                </a:solidFill>
                <a:latin typeface="微软雅黑" panose="020B0503020204020204" pitchFamily="34" charset="-122"/>
                <a:ea typeface="微软雅黑" panose="020B0503020204020204" pitchFamily="34" charset="-122"/>
              </a:rPr>
              <a:t>好</a:t>
            </a:r>
            <a:r>
              <a:rPr lang="zh-CN" altLang="zh-CN" sz="1400" b="1" dirty="0" smtClean="0">
                <a:solidFill>
                  <a:srgbClr val="C00000"/>
                </a:solidFill>
                <a:latin typeface="微软雅黑" panose="020B0503020204020204" pitchFamily="34" charset="-122"/>
                <a:ea typeface="微软雅黑" panose="020B0503020204020204" pitchFamily="34" charset="-122"/>
              </a:rPr>
              <a:t>实践教学。</a:t>
            </a:r>
            <a:r>
              <a:rPr lang="zh-CN" altLang="zh-CN" sz="1400" b="1" dirty="0" smtClean="0">
                <a:solidFill>
                  <a:srgbClr val="116797"/>
                </a:solidFill>
                <a:latin typeface="微软雅黑" panose="020B0503020204020204" pitchFamily="34" charset="-122"/>
                <a:ea typeface="微软雅黑" panose="020B0503020204020204" pitchFamily="34" charset="-122"/>
              </a:rPr>
              <a:t>以培养学生的应用能力和实践创新能力为重点，构建实验教学和实践教学体系；加强实验室建设、整合实验教学资源，建立综合型、探究性应用型人才培养实验教学平台；积极推进校企、校地、校际联合共建实习实训教学基地，拓宽实践教学渠道。</a:t>
            </a:r>
            <a:endParaRPr lang="zh-CN" altLang="zh-CN" sz="1400" b="1" dirty="0" smtClean="0">
              <a:solidFill>
                <a:srgbClr val="116797"/>
              </a:solidFill>
              <a:latin typeface="微软雅黑" panose="020B0503020204020204" pitchFamily="34" charset="-122"/>
              <a:ea typeface="微软雅黑" panose="020B0503020204020204" pitchFamily="34" charset="-122"/>
            </a:endParaRPr>
          </a:p>
          <a:p>
            <a:pPr>
              <a:lnSpc>
                <a:spcPts val="2800"/>
              </a:lnSpc>
            </a:pPr>
            <a:r>
              <a:rPr lang="zh-CN" altLang="zh-CN" sz="1400" b="1" dirty="0" smtClean="0">
                <a:solidFill>
                  <a:srgbClr val="C00000"/>
                </a:solidFill>
                <a:latin typeface="微软雅黑" panose="020B0503020204020204" pitchFamily="34" charset="-122"/>
                <a:ea typeface="微软雅黑" panose="020B0503020204020204" pitchFamily="34" charset="-122"/>
              </a:rPr>
              <a:t>八、抓</a:t>
            </a:r>
            <a:r>
              <a:rPr lang="zh-CN" altLang="en-US" sz="1400" b="1" dirty="0" smtClean="0">
                <a:solidFill>
                  <a:srgbClr val="C00000"/>
                </a:solidFill>
                <a:latin typeface="微软雅黑" panose="020B0503020204020204" pitchFamily="34" charset="-122"/>
                <a:ea typeface="微软雅黑" panose="020B0503020204020204" pitchFamily="34" charset="-122"/>
              </a:rPr>
              <a:t>好</a:t>
            </a:r>
            <a:r>
              <a:rPr lang="zh-CN" altLang="zh-CN" sz="1400" b="1" dirty="0" smtClean="0">
                <a:solidFill>
                  <a:srgbClr val="C00000"/>
                </a:solidFill>
                <a:latin typeface="微软雅黑" panose="020B0503020204020204" pitchFamily="34" charset="-122"/>
                <a:ea typeface="微软雅黑" panose="020B0503020204020204" pitchFamily="34" charset="-122"/>
              </a:rPr>
              <a:t>师资队伍。</a:t>
            </a:r>
            <a:r>
              <a:rPr lang="zh-CN" altLang="zh-CN" sz="1400" b="1" dirty="0" smtClean="0">
                <a:solidFill>
                  <a:srgbClr val="116797"/>
                </a:solidFill>
                <a:latin typeface="微软雅黑" panose="020B0503020204020204" pitchFamily="34" charset="-122"/>
                <a:ea typeface="微软雅黑" panose="020B0503020204020204" pitchFamily="34" charset="-122"/>
              </a:rPr>
              <a:t>建设“双师双能型”队伍，应用型人才的特征决定着应用型师资的特殊性。应用型院校要特别强调以教师实践能力提高为重点的队伍建设。要通过选派教师到用人单位挂职锻炼、开展科研合作等方式增加实践知识、实践经验；要选聘社会各界优秀人员到学校兼职授课，努力构建“双师双能型”教师队伍。</a:t>
            </a:r>
            <a:endParaRPr lang="zh-CN" altLang="zh-CN" sz="1400" b="1" dirty="0" smtClean="0">
              <a:solidFill>
                <a:srgbClr val="116797"/>
              </a:solidFill>
              <a:latin typeface="微软雅黑" panose="020B0503020204020204" pitchFamily="34" charset="-122"/>
              <a:ea typeface="微软雅黑" panose="020B0503020204020204" pitchFamily="34" charset="-122"/>
            </a:endParaRPr>
          </a:p>
          <a:p>
            <a:pPr>
              <a:lnSpc>
                <a:spcPts val="2800"/>
              </a:lnSpc>
            </a:pPr>
            <a:r>
              <a:rPr lang="zh-CN" altLang="zh-CN" sz="1400" b="1" dirty="0" smtClean="0">
                <a:solidFill>
                  <a:srgbClr val="C00000"/>
                </a:solidFill>
                <a:latin typeface="微软雅黑" panose="020B0503020204020204" pitchFamily="34" charset="-122"/>
                <a:ea typeface="微软雅黑" panose="020B0503020204020204" pitchFamily="34" charset="-122"/>
              </a:rPr>
              <a:t>九、抓</a:t>
            </a:r>
            <a:r>
              <a:rPr lang="zh-CN" altLang="en-US" sz="1400" b="1" dirty="0" smtClean="0">
                <a:solidFill>
                  <a:srgbClr val="C00000"/>
                </a:solidFill>
                <a:latin typeface="微软雅黑" panose="020B0503020204020204" pitchFamily="34" charset="-122"/>
                <a:ea typeface="微软雅黑" panose="020B0503020204020204" pitchFamily="34" charset="-122"/>
              </a:rPr>
              <a:t>好</a:t>
            </a:r>
            <a:r>
              <a:rPr lang="zh-CN" altLang="zh-CN" sz="1400" b="1" dirty="0" smtClean="0">
                <a:solidFill>
                  <a:srgbClr val="C00000"/>
                </a:solidFill>
                <a:latin typeface="微软雅黑" panose="020B0503020204020204" pitchFamily="34" charset="-122"/>
                <a:ea typeface="微软雅黑" panose="020B0503020204020204" pitchFamily="34" charset="-122"/>
              </a:rPr>
              <a:t>资源平台。</a:t>
            </a:r>
            <a:r>
              <a:rPr lang="zh-CN" altLang="zh-CN" sz="1400" b="1" dirty="0" smtClean="0">
                <a:solidFill>
                  <a:srgbClr val="116797"/>
                </a:solidFill>
                <a:latin typeface="微软雅黑" panose="020B0503020204020204" pitchFamily="34" charset="-122"/>
                <a:ea typeface="微软雅黑" panose="020B0503020204020204" pitchFamily="34" charset="-122"/>
              </a:rPr>
              <a:t>要大力开展校企合作，坚持面向产业、面向行业、面向企事业等用人单位，开展积极的合作，构建互动、互惠、互利的双赢或多赢办学模式。要不断推进校企、校地、校际之间的合作，构建多渠道、多模式的办学平台，取长补短，实现资源共享。</a:t>
            </a:r>
            <a:endParaRPr lang="zh-CN" altLang="zh-CN" sz="1400" b="1" dirty="0" smtClean="0">
              <a:solidFill>
                <a:srgbClr val="116797"/>
              </a:solidFill>
              <a:latin typeface="微软雅黑" panose="020B0503020204020204" pitchFamily="34" charset="-122"/>
              <a:ea typeface="微软雅黑" panose="020B0503020204020204" pitchFamily="34" charset="-122"/>
            </a:endParaRPr>
          </a:p>
          <a:p>
            <a:pPr>
              <a:lnSpc>
                <a:spcPts val="2800"/>
              </a:lnSpc>
            </a:pPr>
            <a:r>
              <a:rPr lang="zh-CN" altLang="zh-CN" sz="1400" b="1" dirty="0" smtClean="0">
                <a:solidFill>
                  <a:srgbClr val="C00000"/>
                </a:solidFill>
                <a:latin typeface="微软雅黑" panose="020B0503020204020204" pitchFamily="34" charset="-122"/>
                <a:ea typeface="微软雅黑" panose="020B0503020204020204" pitchFamily="34" charset="-122"/>
              </a:rPr>
              <a:t>十、抓</a:t>
            </a:r>
            <a:r>
              <a:rPr lang="zh-CN" altLang="en-US" sz="1400" b="1" dirty="0" smtClean="0">
                <a:solidFill>
                  <a:srgbClr val="C00000"/>
                </a:solidFill>
                <a:latin typeface="微软雅黑" panose="020B0503020204020204" pitchFamily="34" charset="-122"/>
                <a:ea typeface="微软雅黑" panose="020B0503020204020204" pitchFamily="34" charset="-122"/>
              </a:rPr>
              <a:t>好</a:t>
            </a:r>
            <a:r>
              <a:rPr lang="zh-CN" altLang="zh-CN" sz="1400" b="1" dirty="0" smtClean="0">
                <a:solidFill>
                  <a:srgbClr val="C00000"/>
                </a:solidFill>
                <a:latin typeface="微软雅黑" panose="020B0503020204020204" pitchFamily="34" charset="-122"/>
                <a:ea typeface="微软雅黑" panose="020B0503020204020204" pitchFamily="34" charset="-122"/>
              </a:rPr>
              <a:t>评价机制。</a:t>
            </a:r>
            <a:r>
              <a:rPr lang="zh-CN" altLang="zh-CN" sz="1400" b="1" dirty="0" smtClean="0">
                <a:solidFill>
                  <a:srgbClr val="116797"/>
                </a:solidFill>
                <a:latin typeface="微软雅黑" panose="020B0503020204020204" pitchFamily="34" charset="-122"/>
                <a:ea typeface="微软雅黑" panose="020B0503020204020204" pitchFamily="34" charset="-122"/>
              </a:rPr>
              <a:t>应用型人才培养的成效要靠市场的检验，要达到学生和用人单位两个满意。</a:t>
            </a:r>
            <a:endParaRPr lang="zh-CN" altLang="en-US" sz="1400" b="1" dirty="0">
              <a:solidFill>
                <a:srgbClr val="116797"/>
              </a:solidFill>
              <a:latin typeface="微软雅黑" panose="020B0503020204020204" pitchFamily="34" charset="-122"/>
              <a:ea typeface="微软雅黑" panose="020B0503020204020204" pitchFamily="34" charset="-122"/>
            </a:endParaRPr>
          </a:p>
        </p:txBody>
      </p:sp>
      <p:sp>
        <p:nvSpPr>
          <p:cNvPr id="5" name="文本框 39"/>
          <p:cNvSpPr txBox="1"/>
          <p:nvPr/>
        </p:nvSpPr>
        <p:spPr>
          <a:xfrm>
            <a:off x="971600" y="123478"/>
            <a:ext cx="6491473" cy="523220"/>
          </a:xfrm>
          <a:prstGeom prst="rect">
            <a:avLst/>
          </a:prstGeom>
          <a:noFill/>
        </p:spPr>
        <p:txBody>
          <a:bodyPr wrap="square" rtlCol="0">
            <a:spAutoFit/>
          </a:bodyPr>
          <a:lstStyle/>
          <a:p>
            <a:r>
              <a:rPr lang="en-US" altLang="zh-CN" sz="2800" b="1" dirty="0" smtClean="0">
                <a:solidFill>
                  <a:srgbClr val="116797"/>
                </a:solidFill>
                <a:latin typeface="Arial" panose="020B0604020202020204"/>
                <a:ea typeface="微软雅黑" panose="020B0503020204020204" pitchFamily="34" charset="-122"/>
              </a:rPr>
              <a:t>9.</a:t>
            </a:r>
            <a:r>
              <a:rPr lang="zh-CN" altLang="en-US" sz="2800" b="1" dirty="0" smtClean="0">
                <a:solidFill>
                  <a:srgbClr val="116797"/>
                </a:solidFill>
                <a:latin typeface="Arial" panose="020B0604020202020204"/>
                <a:ea typeface="微软雅黑" panose="020B0503020204020204" pitchFamily="34" charset="-122"/>
              </a:rPr>
              <a:t>建好建强新建院校十点体会</a:t>
            </a:r>
            <a:endParaRPr lang="zh-CN" altLang="en-US" sz="2800" b="1" dirty="0" smtClean="0">
              <a:solidFill>
                <a:srgbClr val="116797"/>
              </a:solidFill>
              <a:latin typeface="Arial" panose="020B0604020202020204"/>
              <a:ea typeface="微软雅黑" panose="020B0503020204020204" pitchFamily="34" charset="-122"/>
            </a:endParaRPr>
          </a:p>
        </p:txBody>
      </p:sp>
      <p:sp>
        <p:nvSpPr>
          <p:cNvPr id="6" name="圆角矩形 5"/>
          <p:cNvSpPr/>
          <p:nvPr/>
        </p:nvSpPr>
        <p:spPr>
          <a:xfrm>
            <a:off x="107504" y="843558"/>
            <a:ext cx="8784976" cy="4032448"/>
          </a:xfrm>
          <a:prstGeom prst="roundRect">
            <a:avLst/>
          </a:prstGeom>
          <a:noFill/>
          <a:ln w="3492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39"/>
          <p:cNvSpPr txBox="1"/>
          <p:nvPr/>
        </p:nvSpPr>
        <p:spPr>
          <a:xfrm>
            <a:off x="971600" y="135091"/>
            <a:ext cx="7704856" cy="523220"/>
          </a:xfrm>
          <a:prstGeom prst="rect">
            <a:avLst/>
          </a:prstGeom>
          <a:noFill/>
        </p:spPr>
        <p:txBody>
          <a:bodyPr wrap="square" rtlCol="0">
            <a:spAutoFit/>
          </a:bodyPr>
          <a:lstStyle/>
          <a:p>
            <a:r>
              <a:rPr kumimoji="0" lang="zh-CN" altLang="en-US" sz="2800" b="1" i="0" u="none" strike="noStrike" kern="1200" cap="none" spc="0" normalizeH="0" baseline="0" noProof="0" dirty="0" smtClean="0">
                <a:ln>
                  <a:noFill/>
                </a:ln>
                <a:solidFill>
                  <a:srgbClr val="116797"/>
                </a:solidFill>
                <a:effectLst/>
                <a:uLnTx/>
                <a:uFillTx/>
                <a:latin typeface="Arial" panose="020B0604020202020204"/>
                <a:ea typeface="微软雅黑" panose="020B0503020204020204" pitchFamily="34" charset="-122"/>
                <a:cs typeface="+mn-cs"/>
              </a:rPr>
              <a:t>一、</a:t>
            </a:r>
            <a:r>
              <a:rPr lang="zh-CN" altLang="en-US" sz="2800" b="1" dirty="0">
                <a:solidFill>
                  <a:srgbClr val="116797"/>
                </a:solidFill>
                <a:latin typeface="微软雅黑" panose="020B0503020204020204" pitchFamily="34" charset="-122"/>
                <a:ea typeface="微软雅黑" panose="020B0503020204020204" pitchFamily="34" charset="-122"/>
              </a:rPr>
              <a:t>新时期我国高等教育新部署</a:t>
            </a:r>
            <a:endParaRPr lang="zh-CN" altLang="en-US" sz="2800" b="1" dirty="0">
              <a:solidFill>
                <a:srgbClr val="116797"/>
              </a:solidFill>
              <a:latin typeface="微软雅黑" panose="020B0503020204020204" pitchFamily="34" charset="-122"/>
              <a:ea typeface="微软雅黑" panose="020B0503020204020204" pitchFamily="34" charset="-122"/>
            </a:endParaRPr>
          </a:p>
        </p:txBody>
      </p:sp>
      <p:sp>
        <p:nvSpPr>
          <p:cNvPr id="12" name="任意多边形 11"/>
          <p:cNvSpPr/>
          <p:nvPr/>
        </p:nvSpPr>
        <p:spPr bwMode="auto">
          <a:xfrm>
            <a:off x="2339803" y="771550"/>
            <a:ext cx="2551682" cy="343163"/>
          </a:xfrm>
          <a:custGeom>
            <a:avLst/>
            <a:gdLst>
              <a:gd name="connsiteX0" fmla="*/ 0 w 6127880"/>
              <a:gd name="connsiteY0" fmla="*/ 0 h 361339"/>
              <a:gd name="connsiteX1" fmla="*/ 6127880 w 6127880"/>
              <a:gd name="connsiteY1" fmla="*/ 0 h 361339"/>
              <a:gd name="connsiteX2" fmla="*/ 6127880 w 6127880"/>
              <a:gd name="connsiteY2" fmla="*/ 361339 h 361339"/>
              <a:gd name="connsiteX3" fmla="*/ 0 w 6127880"/>
              <a:gd name="connsiteY3" fmla="*/ 361339 h 361339"/>
              <a:gd name="connsiteX4" fmla="*/ 0 w 6127880"/>
              <a:gd name="connsiteY4" fmla="*/ 0 h 361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7880" h="361339">
                <a:moveTo>
                  <a:pt x="0" y="0"/>
                </a:moveTo>
                <a:lnTo>
                  <a:pt x="6127880" y="0"/>
                </a:lnTo>
                <a:lnTo>
                  <a:pt x="6127880" y="361339"/>
                </a:lnTo>
                <a:lnTo>
                  <a:pt x="0" y="3613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0480" tIns="30480" rIns="30480" bIns="30480" spcCol="1270" anchor="b"/>
          <a:lstStyle/>
          <a:p>
            <a:pPr defTabSz="1264285">
              <a:lnSpc>
                <a:spcPct val="90000"/>
              </a:lnSpc>
              <a:spcAft>
                <a:spcPct val="35000"/>
              </a:spcAft>
              <a:defRPr/>
            </a:pPr>
            <a:endParaRPr lang="en-US" altLang="zh-CN" sz="2800" dirty="0">
              <a:latin typeface="华文楷体" panose="02010600040101010101" pitchFamily="2" charset="-122"/>
              <a:ea typeface="华文楷体" panose="02010600040101010101" pitchFamily="2" charset="-122"/>
            </a:endParaRPr>
          </a:p>
          <a:p>
            <a:pPr defTabSz="1264285">
              <a:lnSpc>
                <a:spcPct val="90000"/>
              </a:lnSpc>
              <a:spcAft>
                <a:spcPct val="35000"/>
              </a:spcAft>
              <a:defRPr/>
            </a:pPr>
            <a:endParaRPr lang="zh-CN" altLang="en-US" sz="2800" dirty="0">
              <a:latin typeface="华文楷体" panose="02010600040101010101" pitchFamily="2" charset="-122"/>
              <a:ea typeface="华文楷体" panose="02010600040101010101" pitchFamily="2" charset="-122"/>
            </a:endParaRPr>
          </a:p>
        </p:txBody>
      </p:sp>
      <p:sp>
        <p:nvSpPr>
          <p:cNvPr id="13" name="任意多边形 12"/>
          <p:cNvSpPr/>
          <p:nvPr/>
        </p:nvSpPr>
        <p:spPr bwMode="auto">
          <a:xfrm>
            <a:off x="2200844" y="771550"/>
            <a:ext cx="5395491" cy="564200"/>
          </a:xfrm>
          <a:custGeom>
            <a:avLst/>
            <a:gdLst>
              <a:gd name="connsiteX0" fmla="*/ 77909 w 2265169"/>
              <a:gd name="connsiteY0" fmla="*/ 0 h 467360"/>
              <a:gd name="connsiteX1" fmla="*/ 2187260 w 2265169"/>
              <a:gd name="connsiteY1" fmla="*/ 0 h 467360"/>
              <a:gd name="connsiteX2" fmla="*/ 2265169 w 2265169"/>
              <a:gd name="connsiteY2" fmla="*/ 77909 h 467360"/>
              <a:gd name="connsiteX3" fmla="*/ 2265169 w 2265169"/>
              <a:gd name="connsiteY3" fmla="*/ 467360 h 467360"/>
              <a:gd name="connsiteX4" fmla="*/ 2265169 w 2265169"/>
              <a:gd name="connsiteY4" fmla="*/ 467360 h 467360"/>
              <a:gd name="connsiteX5" fmla="*/ 0 w 2265169"/>
              <a:gd name="connsiteY5" fmla="*/ 467360 h 467360"/>
              <a:gd name="connsiteX6" fmla="*/ 0 w 2265169"/>
              <a:gd name="connsiteY6" fmla="*/ 467360 h 467360"/>
              <a:gd name="connsiteX7" fmla="*/ 0 w 2265169"/>
              <a:gd name="connsiteY7" fmla="*/ 77909 h 467360"/>
              <a:gd name="connsiteX8" fmla="*/ 77909 w 2265169"/>
              <a:gd name="connsiteY8" fmla="*/ 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5169" h="467360">
                <a:moveTo>
                  <a:pt x="77909" y="0"/>
                </a:moveTo>
                <a:lnTo>
                  <a:pt x="2187260" y="0"/>
                </a:lnTo>
                <a:cubicBezTo>
                  <a:pt x="2230288" y="0"/>
                  <a:pt x="2265169" y="34881"/>
                  <a:pt x="2265169" y="77909"/>
                </a:cubicBezTo>
                <a:lnTo>
                  <a:pt x="2265169" y="467360"/>
                </a:lnTo>
                <a:lnTo>
                  <a:pt x="2265169" y="467360"/>
                </a:lnTo>
                <a:lnTo>
                  <a:pt x="0" y="467360"/>
                </a:lnTo>
                <a:lnTo>
                  <a:pt x="0" y="467360"/>
                </a:lnTo>
                <a:lnTo>
                  <a:pt x="0" y="77909"/>
                </a:lnTo>
                <a:cubicBezTo>
                  <a:pt x="0" y="34881"/>
                  <a:pt x="34881" y="0"/>
                  <a:pt x="77909" y="0"/>
                </a:cubicBezTo>
                <a:close/>
              </a:path>
            </a:pathLst>
          </a:custGeom>
          <a:noFill/>
        </p:spPr>
        <p:style>
          <a:lnRef idx="0">
            <a:schemeClr val="accent1"/>
          </a:lnRef>
          <a:fillRef idx="3">
            <a:schemeClr val="accent1"/>
          </a:fillRef>
          <a:effectRef idx="3">
            <a:schemeClr val="accent1"/>
          </a:effectRef>
          <a:fontRef idx="minor">
            <a:schemeClr val="lt1"/>
          </a:fontRef>
        </p:style>
        <p:txBody>
          <a:bodyPr lIns="83779" tIns="83779" rIns="83779" bIns="60960" spcCol="1270" anchor="ctr"/>
          <a:lstStyle/>
          <a:p>
            <a:pPr algn="ctr" defTabSz="2528570">
              <a:lnSpc>
                <a:spcPct val="90000"/>
              </a:lnSpc>
              <a:spcAft>
                <a:spcPct val="35000"/>
              </a:spcAft>
              <a:defRPr/>
            </a:pPr>
            <a:r>
              <a:rPr lang="zh-CN" altLang="en-US" sz="2800" b="1" dirty="0" smtClean="0">
                <a:solidFill>
                  <a:srgbClr val="C00000"/>
                </a:solidFill>
                <a:latin typeface="微软雅黑" panose="020B0503020204020204" pitchFamily="34" charset="-122"/>
                <a:ea typeface="微软雅黑" panose="020B0503020204020204" pitchFamily="34" charset="-122"/>
              </a:rPr>
              <a:t>总体判断：高等教育</a:t>
            </a:r>
            <a:r>
              <a:rPr lang="zh-CN" altLang="en-US" sz="2800" b="1" dirty="0">
                <a:solidFill>
                  <a:srgbClr val="C00000"/>
                </a:solidFill>
                <a:latin typeface="微软雅黑" panose="020B0503020204020204" pitchFamily="34" charset="-122"/>
                <a:ea typeface="微软雅黑" panose="020B0503020204020204" pitchFamily="34" charset="-122"/>
              </a:rPr>
              <a:t>四个变化</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15" name="AutoShape 25"/>
          <p:cNvSpPr>
            <a:spLocks noChangeArrowheads="1"/>
          </p:cNvSpPr>
          <p:nvPr/>
        </p:nvSpPr>
        <p:spPr bwMode="auto">
          <a:xfrm>
            <a:off x="945324" y="1491630"/>
            <a:ext cx="1466436" cy="705817"/>
          </a:xfrm>
          <a:prstGeom prst="roundRect">
            <a:avLst>
              <a:gd name="adj" fmla="val 16667"/>
            </a:avLst>
          </a:prstGeom>
        </p:spPr>
        <p:style>
          <a:lnRef idx="1">
            <a:schemeClr val="accent1"/>
          </a:lnRef>
          <a:fillRef idx="3">
            <a:schemeClr val="accent1"/>
          </a:fillRef>
          <a:effectRef idx="2">
            <a:schemeClr val="accent1"/>
          </a:effectRef>
          <a:fontRef idx="minor">
            <a:schemeClr val="lt1"/>
          </a:fontRef>
        </p:style>
        <p:txBody>
          <a:bodyPr wrap="none" lIns="91436" tIns="45718" rIns="91436" bIns="45718" anchor="ctr"/>
          <a:lstStyle/>
          <a:p>
            <a:pPr algn="ctr"/>
            <a:r>
              <a:rPr lang="zh-CN" altLang="en-US" sz="2000" b="1" dirty="0">
                <a:latin typeface="微软雅黑" panose="020B0503020204020204" pitchFamily="34" charset="-122"/>
                <a:ea typeface="微软雅黑" panose="020B0503020204020204" pitchFamily="34" charset="-122"/>
              </a:rPr>
              <a:t>地位</a:t>
            </a:r>
            <a:endParaRPr lang="en-US" altLang="zh-CN" sz="2000" b="1" dirty="0">
              <a:latin typeface="微软雅黑" panose="020B0503020204020204" pitchFamily="34" charset="-122"/>
              <a:ea typeface="微软雅黑" panose="020B0503020204020204" pitchFamily="34" charset="-122"/>
            </a:endParaRPr>
          </a:p>
          <a:p>
            <a:pPr algn="ctr"/>
            <a:r>
              <a:rPr lang="zh-CN" altLang="en-US" sz="2000" b="1" dirty="0">
                <a:latin typeface="微软雅黑" panose="020B0503020204020204" pitchFamily="34" charset="-122"/>
                <a:ea typeface="微软雅黑" panose="020B0503020204020204" pitchFamily="34" charset="-122"/>
              </a:rPr>
              <a:t>作用</a:t>
            </a:r>
            <a:endParaRPr lang="zh-CN" altLang="zh-CN" sz="2000" dirty="0">
              <a:solidFill>
                <a:srgbClr val="000000"/>
              </a:solidFill>
              <a:latin typeface="Arial" panose="020B0604020202020204" pitchFamily="34" charset="0"/>
            </a:endParaRPr>
          </a:p>
        </p:txBody>
      </p:sp>
      <p:sp>
        <p:nvSpPr>
          <p:cNvPr id="16" name="AutoShape 25"/>
          <p:cNvSpPr>
            <a:spLocks noChangeArrowheads="1"/>
          </p:cNvSpPr>
          <p:nvPr/>
        </p:nvSpPr>
        <p:spPr bwMode="auto">
          <a:xfrm>
            <a:off x="945324" y="2391403"/>
            <a:ext cx="1466436" cy="757502"/>
          </a:xfrm>
          <a:prstGeom prst="roundRect">
            <a:avLst>
              <a:gd name="adj" fmla="val 16667"/>
            </a:avLst>
          </a:prstGeom>
        </p:spPr>
        <p:style>
          <a:lnRef idx="1">
            <a:schemeClr val="accent1"/>
          </a:lnRef>
          <a:fillRef idx="3">
            <a:schemeClr val="accent1"/>
          </a:fillRef>
          <a:effectRef idx="2">
            <a:schemeClr val="accent1"/>
          </a:effectRef>
          <a:fontRef idx="minor">
            <a:schemeClr val="lt1"/>
          </a:fontRef>
        </p:style>
        <p:txBody>
          <a:bodyPr wrap="none" lIns="91436" tIns="45718" rIns="91436" bIns="45718" anchor="ctr"/>
          <a:lstStyle/>
          <a:p>
            <a:pPr algn="ctr"/>
            <a:r>
              <a:rPr lang="zh-CN" altLang="en-US" sz="2000" b="1" dirty="0">
                <a:latin typeface="微软雅黑" panose="020B0503020204020204" pitchFamily="34" charset="-122"/>
                <a:ea typeface="微软雅黑" panose="020B0503020204020204" pitchFamily="34" charset="-122"/>
              </a:rPr>
              <a:t>发展</a:t>
            </a:r>
            <a:endParaRPr lang="en-US" altLang="zh-CN" sz="2000" b="1" dirty="0">
              <a:latin typeface="微软雅黑" panose="020B0503020204020204" pitchFamily="34" charset="-122"/>
              <a:ea typeface="微软雅黑" panose="020B0503020204020204" pitchFamily="34" charset="-122"/>
            </a:endParaRPr>
          </a:p>
          <a:p>
            <a:pPr algn="ctr"/>
            <a:r>
              <a:rPr lang="zh-CN" altLang="en-US" sz="2000" b="1" dirty="0">
                <a:latin typeface="微软雅黑" panose="020B0503020204020204" pitchFamily="34" charset="-122"/>
                <a:ea typeface="微软雅黑" panose="020B0503020204020204" pitchFamily="34" charset="-122"/>
              </a:rPr>
              <a:t>阶段</a:t>
            </a:r>
            <a:endParaRPr lang="zh-CN" altLang="zh-CN" sz="2000" b="1" dirty="0">
              <a:latin typeface="微软雅黑" panose="020B0503020204020204" pitchFamily="34" charset="-122"/>
              <a:ea typeface="微软雅黑" panose="020B0503020204020204" pitchFamily="34" charset="-122"/>
            </a:endParaRPr>
          </a:p>
        </p:txBody>
      </p:sp>
      <p:sp>
        <p:nvSpPr>
          <p:cNvPr id="17" name="AutoShape 25"/>
          <p:cNvSpPr>
            <a:spLocks noChangeArrowheads="1"/>
          </p:cNvSpPr>
          <p:nvPr/>
        </p:nvSpPr>
        <p:spPr bwMode="auto">
          <a:xfrm>
            <a:off x="945324" y="3327507"/>
            <a:ext cx="1466436" cy="757502"/>
          </a:xfrm>
          <a:prstGeom prst="roundRect">
            <a:avLst>
              <a:gd name="adj" fmla="val 16667"/>
            </a:avLst>
          </a:prstGeom>
        </p:spPr>
        <p:style>
          <a:lnRef idx="1">
            <a:schemeClr val="accent1"/>
          </a:lnRef>
          <a:fillRef idx="3">
            <a:schemeClr val="accent1"/>
          </a:fillRef>
          <a:effectRef idx="2">
            <a:schemeClr val="accent1"/>
          </a:effectRef>
          <a:fontRef idx="minor">
            <a:schemeClr val="lt1"/>
          </a:fontRef>
        </p:style>
        <p:txBody>
          <a:bodyPr wrap="none" lIns="91436" tIns="45718" rIns="91436" bIns="45718" anchor="ctr"/>
          <a:lstStyle/>
          <a:p>
            <a:pPr algn="ctr"/>
            <a:r>
              <a:rPr lang="zh-CN" altLang="en-US" sz="2000" b="1" dirty="0">
                <a:latin typeface="微软雅黑" panose="020B0503020204020204" pitchFamily="34" charset="-122"/>
                <a:ea typeface="微软雅黑" panose="020B0503020204020204" pitchFamily="34" charset="-122"/>
              </a:rPr>
              <a:t>类型</a:t>
            </a:r>
            <a:endParaRPr lang="en-US" altLang="zh-CN" sz="2000" b="1" dirty="0">
              <a:latin typeface="微软雅黑" panose="020B0503020204020204" pitchFamily="34" charset="-122"/>
              <a:ea typeface="微软雅黑" panose="020B0503020204020204" pitchFamily="34" charset="-122"/>
            </a:endParaRPr>
          </a:p>
          <a:p>
            <a:pPr algn="ctr"/>
            <a:r>
              <a:rPr lang="zh-CN" altLang="en-US" sz="2000" b="1" dirty="0">
                <a:latin typeface="微软雅黑" panose="020B0503020204020204" pitchFamily="34" charset="-122"/>
                <a:ea typeface="微软雅黑" panose="020B0503020204020204" pitchFamily="34" charset="-122"/>
              </a:rPr>
              <a:t>结构</a:t>
            </a:r>
            <a:endParaRPr lang="zh-CN" altLang="zh-CN" sz="2000" b="1" dirty="0">
              <a:latin typeface="微软雅黑" panose="020B0503020204020204" pitchFamily="34" charset="-122"/>
              <a:ea typeface="微软雅黑" panose="020B0503020204020204" pitchFamily="34" charset="-122"/>
            </a:endParaRPr>
          </a:p>
        </p:txBody>
      </p:sp>
      <p:sp>
        <p:nvSpPr>
          <p:cNvPr id="18" name="AutoShape 25"/>
          <p:cNvSpPr>
            <a:spLocks noChangeArrowheads="1"/>
          </p:cNvSpPr>
          <p:nvPr/>
        </p:nvSpPr>
        <p:spPr bwMode="auto">
          <a:xfrm>
            <a:off x="945324" y="4268608"/>
            <a:ext cx="1466436" cy="757502"/>
          </a:xfrm>
          <a:prstGeom prst="roundRect">
            <a:avLst>
              <a:gd name="adj" fmla="val 16667"/>
            </a:avLst>
          </a:prstGeom>
        </p:spPr>
        <p:style>
          <a:lnRef idx="1">
            <a:schemeClr val="accent1"/>
          </a:lnRef>
          <a:fillRef idx="3">
            <a:schemeClr val="accent1"/>
          </a:fillRef>
          <a:effectRef idx="2">
            <a:schemeClr val="accent1"/>
          </a:effectRef>
          <a:fontRef idx="minor">
            <a:schemeClr val="lt1"/>
          </a:fontRef>
        </p:style>
        <p:txBody>
          <a:bodyPr wrap="none" lIns="91436" tIns="45718" rIns="91436" bIns="45718" anchor="ctr"/>
          <a:lstStyle/>
          <a:p>
            <a:pPr algn="ctr"/>
            <a:r>
              <a:rPr lang="zh-CN" altLang="en-US" sz="2000" b="1" dirty="0">
                <a:latin typeface="微软雅黑" panose="020B0503020204020204" pitchFamily="34" charset="-122"/>
                <a:ea typeface="微软雅黑" panose="020B0503020204020204" pitchFamily="34" charset="-122"/>
              </a:rPr>
              <a:t>舞台坐标</a:t>
            </a:r>
            <a:endParaRPr lang="en-US" altLang="zh-CN" sz="2000" b="1" dirty="0">
              <a:latin typeface="微软雅黑" panose="020B0503020204020204" pitchFamily="34" charset="-122"/>
              <a:ea typeface="微软雅黑" panose="020B0503020204020204" pitchFamily="34" charset="-122"/>
            </a:endParaRPr>
          </a:p>
          <a:p>
            <a:pPr algn="ctr"/>
            <a:r>
              <a:rPr lang="zh-CN" altLang="en-US" sz="2000" b="1" dirty="0">
                <a:latin typeface="微软雅黑" panose="020B0503020204020204" pitchFamily="34" charset="-122"/>
                <a:ea typeface="微软雅黑" panose="020B0503020204020204" pitchFamily="34" charset="-122"/>
              </a:rPr>
              <a:t>格局</a:t>
            </a:r>
            <a:endParaRPr lang="zh-CN" altLang="zh-CN" sz="2000" b="1" dirty="0">
              <a:latin typeface="微软雅黑" panose="020B0503020204020204" pitchFamily="34" charset="-122"/>
              <a:ea typeface="微软雅黑" panose="020B0503020204020204" pitchFamily="34" charset="-122"/>
            </a:endParaRPr>
          </a:p>
        </p:txBody>
      </p:sp>
      <p:sp>
        <p:nvSpPr>
          <p:cNvPr id="20" name="矩形 19"/>
          <p:cNvSpPr/>
          <p:nvPr/>
        </p:nvSpPr>
        <p:spPr>
          <a:xfrm>
            <a:off x="2699793" y="2391403"/>
            <a:ext cx="5832646" cy="7571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lvl="2" indent="-179705" defTabSz="622300" eaLnBrk="0" hangingPunct="0">
              <a:lnSpc>
                <a:spcPct val="120000"/>
              </a:lnSpc>
              <a:spcAft>
                <a:spcPts val="0"/>
              </a:spcAft>
              <a:buClr>
                <a:schemeClr val="accent1">
                  <a:lumMod val="75000"/>
                </a:schemeClr>
              </a:buClr>
              <a:buSzPct val="80000"/>
              <a:defRPr/>
            </a:pPr>
            <a:r>
              <a:rPr lang="zh-CN" altLang="en-US" sz="1800" b="1" dirty="0">
                <a:solidFill>
                  <a:srgbClr val="002060"/>
                </a:solidFill>
                <a:latin typeface="微软雅黑" panose="020B0503020204020204" pitchFamily="34" charset="-122"/>
                <a:ea typeface="微软雅黑" panose="020B0503020204020204" pitchFamily="34" charset="-122"/>
              </a:rPr>
              <a:t>    </a:t>
            </a:r>
            <a:r>
              <a:rPr lang="zh-CN" altLang="en-US" sz="1800" b="1" dirty="0">
                <a:solidFill>
                  <a:srgbClr val="116797"/>
                </a:solidFill>
                <a:latin typeface="微软雅黑" panose="020B0503020204020204" pitchFamily="34" charset="-122"/>
                <a:ea typeface="微软雅黑" panose="020B0503020204020204" pitchFamily="34" charset="-122"/>
              </a:rPr>
              <a:t>大众化阶段       普及化阶段</a:t>
            </a:r>
            <a:endParaRPr lang="en-US" altLang="zh-CN" sz="1800" b="1" dirty="0">
              <a:solidFill>
                <a:srgbClr val="116797"/>
              </a:solidFill>
              <a:latin typeface="微软雅黑" panose="020B0503020204020204" pitchFamily="34" charset="-122"/>
              <a:ea typeface="微软雅黑" panose="020B0503020204020204" pitchFamily="34" charset="-122"/>
            </a:endParaRPr>
          </a:p>
          <a:p>
            <a:pPr marL="0" lvl="2" indent="-179705" defTabSz="622300" eaLnBrk="0" hangingPunct="0">
              <a:lnSpc>
                <a:spcPct val="120000"/>
              </a:lnSpc>
              <a:spcAft>
                <a:spcPts val="0"/>
              </a:spcAft>
              <a:buClr>
                <a:schemeClr val="accent1">
                  <a:lumMod val="75000"/>
                </a:schemeClr>
              </a:buClr>
              <a:buSzPct val="80000"/>
              <a:defRPr/>
            </a:pPr>
            <a:r>
              <a:rPr lang="zh-CN" altLang="en-US" sz="1800" b="1" dirty="0">
                <a:solidFill>
                  <a:srgbClr val="116797"/>
                </a:solidFill>
                <a:latin typeface="微软雅黑" panose="020B0503020204020204" pitchFamily="34" charset="-122"/>
                <a:ea typeface="微软雅黑" panose="020B0503020204020204" pitchFamily="34" charset="-122"/>
              </a:rPr>
              <a:t>    高等教育成为每个人职业生涯的“基础教育”</a:t>
            </a:r>
            <a:endParaRPr lang="zh-CN" altLang="en-US" sz="1800" b="1" dirty="0">
              <a:solidFill>
                <a:srgbClr val="116797"/>
              </a:solidFill>
              <a:latin typeface="微软雅黑" panose="020B0503020204020204" pitchFamily="34" charset="-122"/>
              <a:ea typeface="微软雅黑" panose="020B0503020204020204" pitchFamily="34" charset="-122"/>
            </a:endParaRPr>
          </a:p>
        </p:txBody>
      </p:sp>
      <p:sp>
        <p:nvSpPr>
          <p:cNvPr id="21" name="矩形 20"/>
          <p:cNvSpPr/>
          <p:nvPr/>
        </p:nvSpPr>
        <p:spPr>
          <a:xfrm>
            <a:off x="2699793" y="3317743"/>
            <a:ext cx="5832646" cy="7571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lvl="2" indent="-179705" defTabSz="622300" eaLnBrk="0" hangingPunct="0">
              <a:lnSpc>
                <a:spcPct val="120000"/>
              </a:lnSpc>
              <a:spcAft>
                <a:spcPts val="0"/>
              </a:spcAft>
              <a:buClr>
                <a:schemeClr val="accent1">
                  <a:lumMod val="75000"/>
                </a:schemeClr>
              </a:buClr>
              <a:buSzPct val="80000"/>
              <a:defRPr/>
            </a:pPr>
            <a:r>
              <a:rPr lang="zh-CN" altLang="en-US" sz="1800" b="1" dirty="0">
                <a:solidFill>
                  <a:srgbClr val="002060"/>
                </a:solidFill>
                <a:latin typeface="微软雅黑" panose="020B0503020204020204" pitchFamily="34" charset="-122"/>
                <a:ea typeface="微软雅黑" panose="020B0503020204020204" pitchFamily="34" charset="-122"/>
              </a:rPr>
              <a:t>    </a:t>
            </a:r>
            <a:r>
              <a:rPr lang="zh-CN" altLang="en-US" sz="1800" b="1" dirty="0">
                <a:solidFill>
                  <a:srgbClr val="116797"/>
                </a:solidFill>
                <a:latin typeface="微软雅黑" panose="020B0503020204020204" pitchFamily="34" charset="-122"/>
                <a:ea typeface="微软雅黑" panose="020B0503020204020204" pitchFamily="34" charset="-122"/>
              </a:rPr>
              <a:t>相对单一      更加合理、类型齐全、体系完备</a:t>
            </a:r>
            <a:endParaRPr lang="zh-CN" altLang="en-US" sz="1800" b="1" dirty="0">
              <a:solidFill>
                <a:srgbClr val="116797"/>
              </a:solidFill>
              <a:latin typeface="微软雅黑" panose="020B0503020204020204" pitchFamily="34" charset="-122"/>
              <a:ea typeface="微软雅黑" panose="020B0503020204020204" pitchFamily="34" charset="-122"/>
            </a:endParaRPr>
          </a:p>
          <a:p>
            <a:pPr marL="0" lvl="2" indent="-179705" defTabSz="622300" eaLnBrk="0" hangingPunct="0">
              <a:lnSpc>
                <a:spcPct val="120000"/>
              </a:lnSpc>
              <a:spcAft>
                <a:spcPts val="0"/>
              </a:spcAft>
              <a:buClr>
                <a:schemeClr val="accent1">
                  <a:lumMod val="75000"/>
                </a:schemeClr>
              </a:buClr>
              <a:buSzPct val="80000"/>
              <a:defRPr/>
            </a:pPr>
            <a:r>
              <a:rPr lang="zh-CN" altLang="en-US" sz="1800" b="1" dirty="0">
                <a:solidFill>
                  <a:srgbClr val="116797"/>
                </a:solidFill>
                <a:latin typeface="微软雅黑" panose="020B0503020204020204" pitchFamily="34" charset="-122"/>
                <a:ea typeface="微软雅黑" panose="020B0503020204020204" pitchFamily="34" charset="-122"/>
              </a:rPr>
              <a:t>    多样化成为高等教育发展最显著的特点</a:t>
            </a:r>
            <a:endParaRPr lang="zh-CN" altLang="en-US" sz="1800" b="1" dirty="0">
              <a:solidFill>
                <a:srgbClr val="116797"/>
              </a:solidFill>
              <a:latin typeface="微软雅黑" panose="020B0503020204020204" pitchFamily="34" charset="-122"/>
              <a:ea typeface="微软雅黑" panose="020B0503020204020204" pitchFamily="34" charset="-122"/>
            </a:endParaRPr>
          </a:p>
        </p:txBody>
      </p:sp>
      <p:sp>
        <p:nvSpPr>
          <p:cNvPr id="22" name="矩形 21"/>
          <p:cNvSpPr/>
          <p:nvPr/>
        </p:nvSpPr>
        <p:spPr>
          <a:xfrm>
            <a:off x="2699793" y="4257799"/>
            <a:ext cx="5832646" cy="7571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lvl="2" indent="-179705" defTabSz="622300" eaLnBrk="0" hangingPunct="0">
              <a:lnSpc>
                <a:spcPct val="120000"/>
              </a:lnSpc>
              <a:spcAft>
                <a:spcPts val="0"/>
              </a:spcAft>
              <a:buClr>
                <a:schemeClr val="accent1">
                  <a:lumMod val="75000"/>
                </a:schemeClr>
              </a:buClr>
              <a:buSzPct val="80000"/>
              <a:defRPr/>
            </a:pPr>
            <a:r>
              <a:rPr lang="zh-CN" altLang="en-US" sz="1800" b="1" dirty="0">
                <a:solidFill>
                  <a:srgbClr val="002060"/>
                </a:solidFill>
                <a:latin typeface="微软雅黑" panose="020B0503020204020204" pitchFamily="34" charset="-122"/>
                <a:ea typeface="微软雅黑" panose="020B0503020204020204" pitchFamily="34" charset="-122"/>
              </a:rPr>
              <a:t>    </a:t>
            </a:r>
            <a:r>
              <a:rPr lang="zh-CN" altLang="en-US" sz="1800" b="1" dirty="0">
                <a:solidFill>
                  <a:srgbClr val="116797"/>
                </a:solidFill>
                <a:latin typeface="微软雅黑" panose="020B0503020204020204" pitchFamily="34" charset="-122"/>
                <a:ea typeface="微软雅黑" panose="020B0503020204020204" pitchFamily="34" charset="-122"/>
              </a:rPr>
              <a:t>在世界舞台、国际坐标和全球格局中</a:t>
            </a:r>
            <a:endParaRPr lang="en-US" altLang="zh-CN" sz="1800" b="1" dirty="0">
              <a:solidFill>
                <a:srgbClr val="116797"/>
              </a:solidFill>
              <a:latin typeface="微软雅黑" panose="020B0503020204020204" pitchFamily="34" charset="-122"/>
              <a:ea typeface="微软雅黑" panose="020B0503020204020204" pitchFamily="34" charset="-122"/>
            </a:endParaRPr>
          </a:p>
          <a:p>
            <a:pPr marL="0" lvl="2" indent="-179705" defTabSz="622300" eaLnBrk="0" hangingPunct="0">
              <a:lnSpc>
                <a:spcPct val="120000"/>
              </a:lnSpc>
              <a:spcAft>
                <a:spcPts val="0"/>
              </a:spcAft>
              <a:buClr>
                <a:schemeClr val="accent1">
                  <a:lumMod val="75000"/>
                </a:schemeClr>
              </a:buClr>
              <a:buSzPct val="80000"/>
              <a:defRPr/>
            </a:pPr>
            <a:r>
              <a:rPr lang="zh-CN" altLang="en-US" sz="1800" b="1" dirty="0">
                <a:solidFill>
                  <a:srgbClr val="116797"/>
                </a:solidFill>
                <a:latin typeface="微软雅黑" panose="020B0503020204020204" pitchFamily="34" charset="-122"/>
                <a:ea typeface="微软雅黑" panose="020B0503020204020204" pitchFamily="34" charset="-122"/>
              </a:rPr>
              <a:t>    谋划发展与改革，参与竞争与治理</a:t>
            </a:r>
            <a:endParaRPr lang="zh-CN" altLang="en-US" sz="1800" b="1" dirty="0">
              <a:solidFill>
                <a:srgbClr val="116797"/>
              </a:solidFill>
              <a:latin typeface="微软雅黑" panose="020B0503020204020204" pitchFamily="34" charset="-122"/>
              <a:ea typeface="微软雅黑" panose="020B0503020204020204" pitchFamily="34" charset="-122"/>
            </a:endParaRPr>
          </a:p>
        </p:txBody>
      </p:sp>
      <p:sp>
        <p:nvSpPr>
          <p:cNvPr id="23" name="右箭头 7"/>
          <p:cNvSpPr/>
          <p:nvPr/>
        </p:nvSpPr>
        <p:spPr bwMode="auto">
          <a:xfrm>
            <a:off x="4283969" y="2448418"/>
            <a:ext cx="288031" cy="288029"/>
          </a:xfrm>
          <a:prstGeom prst="rightArrow">
            <a:avLst/>
          </a:prstGeom>
          <a:ln>
            <a:solidFill>
              <a:srgbClr val="C00000"/>
            </a:solidFill>
          </a:ln>
        </p:spPr>
        <p:style>
          <a:lnRef idx="1">
            <a:schemeClr val="accent2"/>
          </a:lnRef>
          <a:fillRef idx="2">
            <a:schemeClr val="accent2"/>
          </a:fillRef>
          <a:effectRef idx="1">
            <a:schemeClr val="accent2"/>
          </a:effectRef>
          <a:fontRef idx="minor">
            <a:schemeClr val="dk1"/>
          </a:fontRef>
        </p:style>
        <p:txBody>
          <a:bodyPr lIns="91430" tIns="45715" rIns="91430" bIns="45715" anchor="ctr"/>
          <a:lstStyle/>
          <a:p>
            <a:pPr algn="ctr" eaLnBrk="0" hangingPunct="0">
              <a:defRPr/>
            </a:pPr>
            <a:endParaRPr lang="zh-CN" altLang="en-US" sz="1800">
              <a:latin typeface="微软雅黑" panose="020B0503020204020204" pitchFamily="34" charset="-122"/>
              <a:ea typeface="微软雅黑" panose="020B0503020204020204" pitchFamily="34" charset="-122"/>
            </a:endParaRPr>
          </a:p>
        </p:txBody>
      </p:sp>
      <p:sp>
        <p:nvSpPr>
          <p:cNvPr id="24" name="右箭头 7"/>
          <p:cNvSpPr/>
          <p:nvPr/>
        </p:nvSpPr>
        <p:spPr bwMode="auto">
          <a:xfrm>
            <a:off x="4067945" y="3373582"/>
            <a:ext cx="288031" cy="288029"/>
          </a:xfrm>
          <a:prstGeom prst="rightArrow">
            <a:avLst/>
          </a:prstGeom>
          <a:ln>
            <a:solidFill>
              <a:srgbClr val="C00000"/>
            </a:solidFill>
          </a:ln>
        </p:spPr>
        <p:style>
          <a:lnRef idx="1">
            <a:schemeClr val="accent2"/>
          </a:lnRef>
          <a:fillRef idx="2">
            <a:schemeClr val="accent2"/>
          </a:fillRef>
          <a:effectRef idx="1">
            <a:schemeClr val="accent2"/>
          </a:effectRef>
          <a:fontRef idx="minor">
            <a:schemeClr val="dk1"/>
          </a:fontRef>
        </p:style>
        <p:txBody>
          <a:bodyPr lIns="91430" tIns="45715" rIns="91430" bIns="45715" anchor="ctr"/>
          <a:lstStyle/>
          <a:p>
            <a:pPr algn="ctr" eaLnBrk="0" hangingPunct="0">
              <a:defRPr/>
            </a:pPr>
            <a:endParaRPr lang="zh-CN" altLang="en-US" sz="1800">
              <a:latin typeface="微软雅黑" panose="020B0503020204020204" pitchFamily="34" charset="-122"/>
              <a:ea typeface="微软雅黑" panose="020B0503020204020204" pitchFamily="34" charset="-122"/>
            </a:endParaRPr>
          </a:p>
        </p:txBody>
      </p:sp>
      <p:sp>
        <p:nvSpPr>
          <p:cNvPr id="25" name="矩形 24"/>
          <p:cNvSpPr/>
          <p:nvPr/>
        </p:nvSpPr>
        <p:spPr>
          <a:xfrm>
            <a:off x="2699792" y="1497718"/>
            <a:ext cx="5832647" cy="7571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lvl="2" indent="-720090" defTabSz="622300" eaLnBrk="0" hangingPunct="0">
              <a:lnSpc>
                <a:spcPct val="120000"/>
              </a:lnSpc>
              <a:spcAft>
                <a:spcPts val="0"/>
              </a:spcAft>
              <a:buClr>
                <a:schemeClr val="accent1">
                  <a:lumMod val="75000"/>
                </a:schemeClr>
              </a:buClr>
              <a:buSzPct val="80000"/>
              <a:defRPr/>
            </a:pPr>
            <a:r>
              <a:rPr lang="zh-CN" altLang="en-US" sz="1800" b="1" dirty="0">
                <a:solidFill>
                  <a:srgbClr val="002060"/>
                </a:solidFill>
                <a:latin typeface="微软雅黑" panose="020B0503020204020204" pitchFamily="34" charset="-122"/>
                <a:ea typeface="微软雅黑" panose="020B0503020204020204" pitchFamily="34" charset="-122"/>
              </a:rPr>
              <a:t>    </a:t>
            </a:r>
            <a:r>
              <a:rPr lang="zh-CN" altLang="en-US" sz="1800" b="1" dirty="0">
                <a:solidFill>
                  <a:srgbClr val="116797"/>
                </a:solidFill>
                <a:latin typeface="微软雅黑" panose="020B0503020204020204" pitchFamily="34" charset="-122"/>
                <a:ea typeface="微软雅黑" panose="020B0503020204020204" pitchFamily="34" charset="-122"/>
              </a:rPr>
              <a:t>基础支撑       </a:t>
            </a:r>
            <a:r>
              <a:rPr lang="zh-CN" altLang="zh-CN" sz="1800" b="1" dirty="0">
                <a:solidFill>
                  <a:srgbClr val="116797"/>
                </a:solidFill>
                <a:latin typeface="微软雅黑" panose="020B0503020204020204" pitchFamily="34" charset="-122"/>
                <a:ea typeface="微软雅黑" panose="020B0503020204020204" pitchFamily="34" charset="-122"/>
              </a:rPr>
              <a:t>支撑引领</a:t>
            </a:r>
            <a:r>
              <a:rPr lang="zh-CN" altLang="en-US" sz="1800" b="1" dirty="0">
                <a:solidFill>
                  <a:srgbClr val="116797"/>
                </a:solidFill>
                <a:latin typeface="微软雅黑" panose="020B0503020204020204" pitchFamily="34" charset="-122"/>
                <a:ea typeface="微软雅黑" panose="020B0503020204020204" pitchFamily="34" charset="-122"/>
              </a:rPr>
              <a:t>并重</a:t>
            </a:r>
            <a:endParaRPr lang="en-US" altLang="zh-CN" sz="1800" b="1" dirty="0">
              <a:solidFill>
                <a:srgbClr val="116797"/>
              </a:solidFill>
              <a:latin typeface="微软雅黑" panose="020B0503020204020204" pitchFamily="34" charset="-122"/>
              <a:ea typeface="微软雅黑" panose="020B0503020204020204" pitchFamily="34" charset="-122"/>
            </a:endParaRPr>
          </a:p>
          <a:p>
            <a:pPr marL="0" lvl="2" indent="-720090" defTabSz="622300" eaLnBrk="0" hangingPunct="0">
              <a:lnSpc>
                <a:spcPct val="120000"/>
              </a:lnSpc>
              <a:spcAft>
                <a:spcPts val="0"/>
              </a:spcAft>
              <a:buClr>
                <a:schemeClr val="accent1">
                  <a:lumMod val="75000"/>
                </a:schemeClr>
              </a:buClr>
              <a:buSzPct val="80000"/>
              <a:defRPr/>
            </a:pPr>
            <a:r>
              <a:rPr lang="zh-CN" altLang="en-US" sz="1800" b="1" dirty="0">
                <a:solidFill>
                  <a:srgbClr val="002060"/>
                </a:solidFill>
                <a:latin typeface="微软雅黑" panose="020B0503020204020204" pitchFamily="34" charset="-122"/>
                <a:ea typeface="微软雅黑" panose="020B0503020204020204" pitchFamily="34" charset="-122"/>
              </a:rPr>
              <a:t>    </a:t>
            </a:r>
            <a:r>
              <a:rPr lang="zh-CN" altLang="en-US" sz="1800" b="1" dirty="0">
                <a:solidFill>
                  <a:srgbClr val="116797"/>
                </a:solidFill>
                <a:latin typeface="微软雅黑" panose="020B0503020204020204" pitchFamily="34" charset="-122"/>
                <a:ea typeface="微软雅黑" panose="020B0503020204020204" pitchFamily="34" charset="-122"/>
              </a:rPr>
              <a:t>高等教育</a:t>
            </a:r>
            <a:r>
              <a:rPr lang="zh-CN" altLang="zh-CN" sz="1800" b="1" dirty="0">
                <a:solidFill>
                  <a:srgbClr val="116797"/>
                </a:solidFill>
                <a:latin typeface="微软雅黑" panose="020B0503020204020204" pitchFamily="34" charset="-122"/>
                <a:ea typeface="微软雅黑" panose="020B0503020204020204" pitchFamily="34" charset="-122"/>
              </a:rPr>
              <a:t>成为可持续发展的最大红利和牵引动力</a:t>
            </a:r>
            <a:endParaRPr lang="zh-CN" altLang="zh-CN" sz="1800" b="1" dirty="0">
              <a:solidFill>
                <a:srgbClr val="116797"/>
              </a:solidFill>
              <a:latin typeface="微软雅黑" panose="020B0503020204020204" pitchFamily="34" charset="-122"/>
              <a:ea typeface="微软雅黑" panose="020B0503020204020204" pitchFamily="34" charset="-122"/>
            </a:endParaRPr>
          </a:p>
        </p:txBody>
      </p:sp>
      <p:sp>
        <p:nvSpPr>
          <p:cNvPr id="19" name="右箭头 7"/>
          <p:cNvSpPr/>
          <p:nvPr/>
        </p:nvSpPr>
        <p:spPr bwMode="auto">
          <a:xfrm>
            <a:off x="4067945" y="1569726"/>
            <a:ext cx="288031" cy="288029"/>
          </a:xfrm>
          <a:prstGeom prst="rightArrow">
            <a:avLst/>
          </a:prstGeom>
          <a:ln>
            <a:solidFill>
              <a:srgbClr val="C00000"/>
            </a:solidFill>
          </a:ln>
        </p:spPr>
        <p:style>
          <a:lnRef idx="1">
            <a:schemeClr val="accent2"/>
          </a:lnRef>
          <a:fillRef idx="2">
            <a:schemeClr val="accent2"/>
          </a:fillRef>
          <a:effectRef idx="1">
            <a:schemeClr val="accent2"/>
          </a:effectRef>
          <a:fontRef idx="minor">
            <a:schemeClr val="dk1"/>
          </a:fontRef>
        </p:style>
        <p:txBody>
          <a:bodyPr lIns="91430" tIns="45715" rIns="91430" bIns="45715" anchor="ctr"/>
          <a:lstStyle/>
          <a:p>
            <a:pPr algn="ctr" eaLnBrk="0" hangingPunct="0">
              <a:defRPr/>
            </a:pPr>
            <a:endParaRPr lang="zh-CN" altLang="en-US" sz="18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9"/>
          <p:cNvSpPr txBox="1"/>
          <p:nvPr/>
        </p:nvSpPr>
        <p:spPr>
          <a:xfrm>
            <a:off x="1259633" y="135091"/>
            <a:ext cx="1368152" cy="523220"/>
          </a:xfrm>
          <a:prstGeom prst="rect">
            <a:avLst/>
          </a:prstGeom>
          <a:noFill/>
        </p:spPr>
        <p:txBody>
          <a:bodyPr wrap="square" rtlCol="0">
            <a:spAutoFit/>
          </a:bodyPr>
          <a:lstStyle/>
          <a:p>
            <a:r>
              <a:rPr lang="zh-CN" altLang="en-US" sz="2800" b="1" dirty="0" smtClean="0">
                <a:solidFill>
                  <a:srgbClr val="116797"/>
                </a:solidFill>
                <a:latin typeface="Arial" panose="020B0604020202020204"/>
                <a:ea typeface="微软雅黑" panose="020B0503020204020204" pitchFamily="34" charset="-122"/>
              </a:rPr>
              <a:t>结  语</a:t>
            </a:r>
            <a:endParaRPr lang="zh-CN" altLang="en-US" sz="2800" b="1" dirty="0" smtClean="0">
              <a:solidFill>
                <a:srgbClr val="116797"/>
              </a:solidFill>
              <a:latin typeface="Arial" panose="020B0604020202020204"/>
              <a:ea typeface="微软雅黑" panose="020B0503020204020204" pitchFamily="34" charset="-122"/>
            </a:endParaRPr>
          </a:p>
        </p:txBody>
      </p:sp>
      <p:sp>
        <p:nvSpPr>
          <p:cNvPr id="4" name="TextBox 3"/>
          <p:cNvSpPr txBox="1"/>
          <p:nvPr/>
        </p:nvSpPr>
        <p:spPr>
          <a:xfrm>
            <a:off x="323528" y="701283"/>
            <a:ext cx="8280920" cy="646331"/>
          </a:xfrm>
          <a:prstGeom prst="rect">
            <a:avLst/>
          </a:prstGeom>
          <a:noFill/>
          <a:ln>
            <a:noFill/>
          </a:ln>
        </p:spPr>
        <p:txBody>
          <a:bodyPr wrap="square" rtlCol="0">
            <a:spAutoFit/>
          </a:bodyPr>
          <a:lstStyle/>
          <a:p>
            <a:pPr algn="ctr" eaLnBrk="0" hangingPunct="0">
              <a:lnSpc>
                <a:spcPct val="150000"/>
              </a:lnSpc>
            </a:pPr>
            <a:r>
              <a:rPr lang="zh-CN" altLang="en-US" sz="2400" b="1" dirty="0" smtClean="0">
                <a:ln w="11430"/>
                <a:solidFill>
                  <a:srgbClr val="C00000"/>
                </a:solidFill>
                <a:ea typeface="微软雅黑" panose="020B0503020204020204" pitchFamily="34" charset="-122"/>
              </a:rPr>
              <a:t>以评促建、以评促管、以评促改、评建结合、重在建设</a:t>
            </a:r>
            <a:endParaRPr lang="zh-CN" altLang="en-US" sz="2400" b="1" dirty="0" smtClean="0">
              <a:ln w="11430"/>
              <a:solidFill>
                <a:srgbClr val="C00000"/>
              </a:solidFill>
              <a:ea typeface="微软雅黑" panose="020B0503020204020204" pitchFamily="34" charset="-122"/>
            </a:endParaRPr>
          </a:p>
        </p:txBody>
      </p:sp>
      <p:sp>
        <p:nvSpPr>
          <p:cNvPr id="5" name="TextBox 4"/>
          <p:cNvSpPr txBox="1"/>
          <p:nvPr/>
        </p:nvSpPr>
        <p:spPr>
          <a:xfrm>
            <a:off x="323528" y="1563638"/>
            <a:ext cx="8496944" cy="1892826"/>
          </a:xfrm>
          <a:prstGeom prst="rect">
            <a:avLst/>
          </a:prstGeom>
          <a:noFill/>
          <a:ln>
            <a:solidFill>
              <a:srgbClr val="C00000"/>
            </a:solidFill>
          </a:ln>
        </p:spPr>
        <p:txBody>
          <a:bodyPr wrap="square" rtlCol="0">
            <a:spAutoFit/>
          </a:bodyPr>
          <a:lstStyle/>
          <a:p>
            <a:pPr eaLnBrk="0" hangingPunct="0">
              <a:lnSpc>
                <a:spcPct val="150000"/>
              </a:lnSpc>
            </a:pPr>
            <a:r>
              <a:rPr lang="zh-CN" altLang="en-US" b="1" dirty="0" smtClean="0">
                <a:ln w="11430"/>
                <a:solidFill>
                  <a:srgbClr val="127D96"/>
                </a:solidFill>
                <a:ea typeface="微软雅黑" panose="020B0503020204020204" pitchFamily="34" charset="-122"/>
              </a:rPr>
              <a:t>        通过评估，师生</a:t>
            </a:r>
            <a:r>
              <a:rPr lang="zh-CN" altLang="en-US" b="1" dirty="0">
                <a:ln w="11430"/>
                <a:solidFill>
                  <a:srgbClr val="127D96"/>
                </a:solidFill>
                <a:ea typeface="微软雅黑" panose="020B0503020204020204" pitchFamily="34" charset="-122"/>
              </a:rPr>
              <a:t>提升</a:t>
            </a:r>
            <a:r>
              <a:rPr lang="zh-CN" altLang="en-US" b="1" dirty="0" smtClean="0">
                <a:ln w="11430"/>
                <a:solidFill>
                  <a:srgbClr val="127D96"/>
                </a:solidFill>
                <a:ea typeface="微软雅黑" panose="020B0503020204020204" pitchFamily="34" charset="-122"/>
              </a:rPr>
              <a:t>质量意识、建立健全质量保障体系，培育践行质量文化， 如果质量文化内化为中国高等教育的内生意识，那么中国的高等教育就从成熟走向卓越了！</a:t>
            </a:r>
            <a:endParaRPr lang="zh-CN" altLang="en-US" b="1" dirty="0" smtClean="0">
              <a:ln w="11430"/>
              <a:solidFill>
                <a:srgbClr val="127D96"/>
              </a:solidFill>
              <a:ea typeface="微软雅黑" panose="020B0503020204020204" pitchFamily="34" charset="-122"/>
            </a:endParaRPr>
          </a:p>
          <a:p>
            <a:pPr eaLnBrk="0" hangingPunct="0">
              <a:lnSpc>
                <a:spcPct val="200000"/>
              </a:lnSpc>
            </a:pPr>
            <a:r>
              <a:rPr lang="zh-CN" altLang="en-US" b="1" dirty="0" smtClean="0">
                <a:ln w="11430"/>
                <a:solidFill>
                  <a:srgbClr val="127D96"/>
                </a:solidFill>
                <a:ea typeface="微软雅黑" panose="020B0503020204020204" pitchFamily="34" charset="-122"/>
              </a:rPr>
              <a:t>         当中国高等教育普遍有了质量文化之日，便是中国高等教育强国建成之时。</a:t>
            </a:r>
            <a:endParaRPr lang="en-US" altLang="zh-CN" b="1" dirty="0" smtClean="0">
              <a:ln w="11430"/>
              <a:solidFill>
                <a:srgbClr val="127D96"/>
              </a:solidFill>
              <a:ea typeface="微软雅黑" panose="020B0503020204020204" pitchFamily="34" charset="-122"/>
            </a:endParaRPr>
          </a:p>
        </p:txBody>
      </p:sp>
      <p:sp>
        <p:nvSpPr>
          <p:cNvPr id="7" name="矩形 6"/>
          <p:cNvSpPr/>
          <p:nvPr/>
        </p:nvSpPr>
        <p:spPr>
          <a:xfrm>
            <a:off x="323528" y="3614702"/>
            <a:ext cx="8496944" cy="1338828"/>
          </a:xfrm>
          <a:prstGeom prst="rect">
            <a:avLst/>
          </a:prstGeom>
          <a:gradFill>
            <a:gsLst>
              <a:gs pos="0">
                <a:schemeClr val="bg1">
                  <a:lumMod val="85000"/>
                </a:schemeClr>
              </a:gs>
              <a:gs pos="50000">
                <a:schemeClr val="accent1">
                  <a:tint val="44500"/>
                  <a:satMod val="160000"/>
                </a:schemeClr>
              </a:gs>
              <a:gs pos="100000">
                <a:schemeClr val="accent1">
                  <a:tint val="23500"/>
                  <a:satMod val="160000"/>
                </a:schemeClr>
              </a:gs>
            </a:gsLst>
            <a:lin ang="5400000" scaled="0"/>
          </a:gradFill>
          <a:ln w="28575" cmpd="dbl">
            <a:solidFill>
              <a:schemeClr val="bg1"/>
            </a:solidFill>
          </a:ln>
        </p:spPr>
        <p:txBody>
          <a:bodyPr wrap="square">
            <a:spAutoFit/>
          </a:bodyPr>
          <a:lstStyle/>
          <a:p>
            <a:pPr>
              <a:lnSpc>
                <a:spcPct val="150000"/>
              </a:lnSpc>
            </a:pPr>
            <a:r>
              <a:rPr lang="en-US" altLang="zh-CN" b="1" dirty="0" smtClean="0">
                <a:solidFill>
                  <a:srgbClr val="127D96"/>
                </a:solidFill>
                <a:latin typeface="微软雅黑" panose="020B0503020204020204" pitchFamily="34" charset="-122"/>
                <a:ea typeface="微软雅黑" panose="020B0503020204020204" pitchFamily="34" charset="-122"/>
              </a:rPr>
              <a:t>      </a:t>
            </a:r>
            <a:r>
              <a:rPr lang="zh-CN" altLang="zh-CN" b="1" dirty="0" smtClean="0">
                <a:solidFill>
                  <a:srgbClr val="127D96"/>
                </a:solidFill>
                <a:latin typeface="微软雅黑" panose="020B0503020204020204" pitchFamily="34" charset="-122"/>
                <a:ea typeface="微软雅黑" panose="020B0503020204020204" pitchFamily="34" charset="-122"/>
              </a:rPr>
              <a:t>深入学习贯彻习近平总书记在全国教育大会上的重要讲话精神，坚持</a:t>
            </a:r>
            <a:r>
              <a:rPr lang="en-US" altLang="zh-CN" b="1" dirty="0" smtClean="0">
                <a:solidFill>
                  <a:srgbClr val="C00000"/>
                </a:solidFill>
                <a:latin typeface="微软雅黑" panose="020B0503020204020204" pitchFamily="34" charset="-122"/>
                <a:ea typeface="微软雅黑" panose="020B0503020204020204" pitchFamily="34" charset="-122"/>
              </a:rPr>
              <a:t>“</a:t>
            </a:r>
            <a:r>
              <a:rPr lang="zh-CN" altLang="zh-CN" b="1" dirty="0" smtClean="0">
                <a:solidFill>
                  <a:srgbClr val="C00000"/>
                </a:solidFill>
                <a:latin typeface="微软雅黑" panose="020B0503020204020204" pitchFamily="34" charset="-122"/>
                <a:ea typeface="微软雅黑" panose="020B0503020204020204" pitchFamily="34" charset="-122"/>
              </a:rPr>
              <a:t>以本为本</a:t>
            </a:r>
            <a:r>
              <a:rPr lang="en-US" altLang="zh-CN" b="1" dirty="0" smtClean="0">
                <a:solidFill>
                  <a:srgbClr val="C00000"/>
                </a:solidFill>
                <a:latin typeface="微软雅黑" panose="020B0503020204020204" pitchFamily="34" charset="-122"/>
                <a:ea typeface="微软雅黑" panose="020B0503020204020204" pitchFamily="34" charset="-122"/>
              </a:rPr>
              <a:t>”</a:t>
            </a:r>
            <a:r>
              <a:rPr lang="zh-CN" altLang="zh-CN" b="1" dirty="0" smtClean="0">
                <a:solidFill>
                  <a:srgbClr val="127D96"/>
                </a:solidFill>
                <a:latin typeface="微软雅黑" panose="020B0503020204020204" pitchFamily="34" charset="-122"/>
                <a:ea typeface="微软雅黑" panose="020B0503020204020204" pitchFamily="34" charset="-122"/>
              </a:rPr>
              <a:t>推进</a:t>
            </a:r>
            <a:r>
              <a:rPr lang="en-US" altLang="zh-CN" b="1" dirty="0" smtClean="0">
                <a:solidFill>
                  <a:srgbClr val="C00000"/>
                </a:solidFill>
                <a:latin typeface="微软雅黑" panose="020B0503020204020204" pitchFamily="34" charset="-122"/>
                <a:ea typeface="微软雅黑" panose="020B0503020204020204" pitchFamily="34" charset="-122"/>
              </a:rPr>
              <a:t>“</a:t>
            </a:r>
            <a:r>
              <a:rPr lang="zh-CN" altLang="zh-CN" b="1" dirty="0" smtClean="0">
                <a:solidFill>
                  <a:srgbClr val="C00000"/>
                </a:solidFill>
                <a:latin typeface="微软雅黑" panose="020B0503020204020204" pitchFamily="34" charset="-122"/>
                <a:ea typeface="微软雅黑" panose="020B0503020204020204" pitchFamily="34" charset="-122"/>
              </a:rPr>
              <a:t>四个回归</a:t>
            </a:r>
            <a:r>
              <a:rPr lang="en-US" altLang="zh-CN" b="1" dirty="0" smtClean="0">
                <a:solidFill>
                  <a:srgbClr val="C00000"/>
                </a:solidFill>
                <a:latin typeface="微软雅黑" panose="020B0503020204020204" pitchFamily="34" charset="-122"/>
                <a:ea typeface="微软雅黑" panose="020B0503020204020204" pitchFamily="34" charset="-122"/>
              </a:rPr>
              <a:t>”</a:t>
            </a:r>
            <a:r>
              <a:rPr lang="zh-CN" altLang="zh-CN" b="1" dirty="0" smtClean="0">
                <a:solidFill>
                  <a:srgbClr val="127D96"/>
                </a:solidFill>
                <a:latin typeface="微软雅黑" panose="020B0503020204020204" pitchFamily="34" charset="-122"/>
                <a:ea typeface="微软雅黑" panose="020B0503020204020204" pitchFamily="34" charset="-122"/>
              </a:rPr>
              <a:t>，</a:t>
            </a:r>
            <a:r>
              <a:rPr lang="zh-CN" altLang="en-US" b="1" dirty="0" smtClean="0">
                <a:solidFill>
                  <a:srgbClr val="127D96"/>
                </a:solidFill>
                <a:latin typeface="微软雅黑" panose="020B0503020204020204" pitchFamily="34" charset="-122"/>
                <a:ea typeface="微软雅黑" panose="020B0503020204020204" pitchFamily="34" charset="-122"/>
              </a:rPr>
              <a:t>努力建设中国特色、世界水平的高等教育质量保障体系，</a:t>
            </a:r>
            <a:r>
              <a:rPr lang="zh-CN" altLang="zh-CN" b="1" dirty="0" smtClean="0">
                <a:solidFill>
                  <a:srgbClr val="127D96"/>
                </a:solidFill>
                <a:latin typeface="微软雅黑" panose="020B0503020204020204" pitchFamily="34" charset="-122"/>
                <a:ea typeface="微软雅黑" panose="020B0503020204020204" pitchFamily="34" charset="-122"/>
              </a:rPr>
              <a:t>打赢全面振兴本科教育攻坚战</a:t>
            </a:r>
            <a:r>
              <a:rPr lang="zh-CN" altLang="en-US" b="1" dirty="0" smtClean="0">
                <a:solidFill>
                  <a:srgbClr val="127D96"/>
                </a:solidFill>
                <a:latin typeface="微软雅黑" panose="020B0503020204020204" pitchFamily="34" charset="-122"/>
                <a:ea typeface="微软雅黑" panose="020B0503020204020204" pitchFamily="34" charset="-122"/>
              </a:rPr>
              <a:t>。</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332512"/>
            <a:ext cx="9144000" cy="3810988"/>
          </a:xfrm>
          <a:prstGeom prst="rect">
            <a:avLst/>
          </a:prstGeom>
          <a:solidFill>
            <a:srgbClr val="1688C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 name="组合 2"/>
          <p:cNvGrpSpPr/>
          <p:nvPr/>
        </p:nvGrpSpPr>
        <p:grpSpPr>
          <a:xfrm>
            <a:off x="3779912" y="483518"/>
            <a:ext cx="1850108" cy="1770356"/>
            <a:chOff x="3259937" y="1154611"/>
            <a:chExt cx="1850108" cy="1770356"/>
          </a:xfrm>
        </p:grpSpPr>
        <p:sp>
          <p:nvSpPr>
            <p:cNvPr id="4" name="椭圆 3"/>
            <p:cNvSpPr/>
            <p:nvPr/>
          </p:nvSpPr>
          <p:spPr>
            <a:xfrm>
              <a:off x="3259937" y="1168428"/>
              <a:ext cx="1794280" cy="17427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anose="02010609060101010101" pitchFamily="49" charset="-122"/>
              </a:endParaRPr>
            </a:p>
          </p:txBody>
        </p:sp>
        <p:pic>
          <p:nvPicPr>
            <p:cNvPr id="5" name="图片 4" descr="logo.png"/>
            <p:cNvPicPr>
              <a:picLocks noChangeAspect="1"/>
            </p:cNvPicPr>
            <p:nvPr/>
          </p:nvPicPr>
          <p:blipFill>
            <a:blip r:embed="rId1" cstate="print"/>
            <a:srcRect/>
            <a:stretch>
              <a:fillRect/>
            </a:stretch>
          </p:blipFill>
          <p:spPr bwMode="auto">
            <a:xfrm>
              <a:off x="3259937" y="1154611"/>
              <a:ext cx="1850108" cy="1770356"/>
            </a:xfrm>
            <a:prstGeom prst="rect">
              <a:avLst/>
            </a:prstGeom>
            <a:noFill/>
            <a:ln w="9525">
              <a:noFill/>
              <a:miter lim="800000"/>
              <a:headEnd/>
              <a:tailEnd/>
            </a:ln>
          </p:spPr>
        </p:pic>
      </p:grpSp>
      <p:sp>
        <p:nvSpPr>
          <p:cNvPr id="6" name="文本框 7"/>
          <p:cNvSpPr txBox="1"/>
          <p:nvPr/>
        </p:nvSpPr>
        <p:spPr>
          <a:xfrm>
            <a:off x="755576" y="2706930"/>
            <a:ext cx="8282871" cy="1434624"/>
          </a:xfrm>
          <a:prstGeom prst="rect">
            <a:avLst/>
          </a:prstGeom>
          <a:noFill/>
        </p:spPr>
        <p:txBody>
          <a:bodyPr wrap="square" rtlCol="0">
            <a:spAutoFit/>
          </a:bodyPr>
          <a:lstStyle/>
          <a:p>
            <a:pPr lvl="0" algn="ctr">
              <a:lnSpc>
                <a:spcPct val="150000"/>
              </a:lnSpc>
              <a:spcBef>
                <a:spcPts val="1200"/>
              </a:spcBef>
              <a:spcAft>
                <a:spcPts val="1200"/>
              </a:spcAft>
            </a:pPr>
            <a:r>
              <a:rPr lang="zh-CN" altLang="en-US" sz="6600" b="1" dirty="0" smtClean="0">
                <a:solidFill>
                  <a:schemeClr val="bg1"/>
                </a:solidFill>
                <a:latin typeface="Arial" panose="020B0604020202020204"/>
                <a:ea typeface="微软雅黑" panose="020B0503020204020204" pitchFamily="34" charset="-122"/>
              </a:rPr>
              <a:t>谢     谢！</a:t>
            </a:r>
            <a:endParaRPr lang="zh-CN" altLang="en-US" sz="6600" b="1" dirty="0">
              <a:solidFill>
                <a:schemeClr val="bg1"/>
              </a:solidFill>
              <a:latin typeface="Arial" panose="020B0604020202020204"/>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99" advTm="0"/>
    </mc:Choice>
    <mc:Fallback>
      <p:transition spd="slow" advTm="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39"/>
          <p:cNvSpPr txBox="1"/>
          <p:nvPr/>
        </p:nvSpPr>
        <p:spPr>
          <a:xfrm>
            <a:off x="971600" y="135091"/>
            <a:ext cx="7704856" cy="523220"/>
          </a:xfrm>
          <a:prstGeom prst="rect">
            <a:avLst/>
          </a:prstGeom>
          <a:noFill/>
        </p:spPr>
        <p:txBody>
          <a:bodyPr wrap="square" rtlCol="0">
            <a:spAutoFit/>
          </a:bodyPr>
          <a:lstStyle/>
          <a:p>
            <a:r>
              <a:rPr kumimoji="0" lang="zh-CN" altLang="en-US" sz="2800" b="1" i="0" u="none" strike="noStrike" kern="1200" cap="none" spc="0" normalizeH="0" baseline="0" noProof="0" dirty="0" smtClean="0">
                <a:ln>
                  <a:noFill/>
                </a:ln>
                <a:solidFill>
                  <a:srgbClr val="116797"/>
                </a:solidFill>
                <a:effectLst/>
                <a:uLnTx/>
                <a:uFillTx/>
                <a:latin typeface="Arial" panose="020B0604020202020204"/>
                <a:ea typeface="微软雅黑" panose="020B0503020204020204" pitchFamily="34" charset="-122"/>
                <a:cs typeface="+mn-cs"/>
              </a:rPr>
              <a:t>一、</a:t>
            </a:r>
            <a:r>
              <a:rPr lang="zh-CN" altLang="en-US" sz="2800" b="1" dirty="0">
                <a:solidFill>
                  <a:srgbClr val="116797"/>
                </a:solidFill>
                <a:latin typeface="微软雅黑" panose="020B0503020204020204" pitchFamily="34" charset="-122"/>
                <a:ea typeface="微软雅黑" panose="020B0503020204020204" pitchFamily="34" charset="-122"/>
              </a:rPr>
              <a:t>新时期我国高等教育新部署</a:t>
            </a:r>
            <a:endParaRPr lang="zh-CN" altLang="en-US" sz="2800" b="1" dirty="0">
              <a:solidFill>
                <a:srgbClr val="116797"/>
              </a:solidFill>
              <a:latin typeface="微软雅黑" panose="020B0503020204020204" pitchFamily="34" charset="-122"/>
              <a:ea typeface="微软雅黑" panose="020B0503020204020204" pitchFamily="34" charset="-122"/>
            </a:endParaRPr>
          </a:p>
        </p:txBody>
      </p:sp>
      <p:sp>
        <p:nvSpPr>
          <p:cNvPr id="4" name="任意多边形 3"/>
          <p:cNvSpPr/>
          <p:nvPr/>
        </p:nvSpPr>
        <p:spPr bwMode="auto">
          <a:xfrm>
            <a:off x="2771381" y="424553"/>
            <a:ext cx="3389238" cy="595972"/>
          </a:xfrm>
          <a:custGeom>
            <a:avLst/>
            <a:gdLst>
              <a:gd name="connsiteX0" fmla="*/ 0 w 6127880"/>
              <a:gd name="connsiteY0" fmla="*/ 0 h 361339"/>
              <a:gd name="connsiteX1" fmla="*/ 6127880 w 6127880"/>
              <a:gd name="connsiteY1" fmla="*/ 0 h 361339"/>
              <a:gd name="connsiteX2" fmla="*/ 6127880 w 6127880"/>
              <a:gd name="connsiteY2" fmla="*/ 361339 h 361339"/>
              <a:gd name="connsiteX3" fmla="*/ 0 w 6127880"/>
              <a:gd name="connsiteY3" fmla="*/ 361339 h 361339"/>
              <a:gd name="connsiteX4" fmla="*/ 0 w 6127880"/>
              <a:gd name="connsiteY4" fmla="*/ 0 h 361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7880" h="361339">
                <a:moveTo>
                  <a:pt x="0" y="0"/>
                </a:moveTo>
                <a:lnTo>
                  <a:pt x="6127880" y="0"/>
                </a:lnTo>
                <a:lnTo>
                  <a:pt x="6127880" y="361339"/>
                </a:lnTo>
                <a:lnTo>
                  <a:pt x="0" y="3613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0480" tIns="30480" rIns="30480" bIns="30480" spcCol="1270" anchor="b"/>
          <a:lstStyle/>
          <a:p>
            <a:pPr defTabSz="1264285">
              <a:lnSpc>
                <a:spcPct val="90000"/>
              </a:lnSpc>
              <a:spcAft>
                <a:spcPct val="35000"/>
              </a:spcAft>
              <a:defRPr/>
            </a:pPr>
            <a:endParaRPr lang="en-US" altLang="zh-CN" sz="2800" dirty="0">
              <a:latin typeface="华文楷体" panose="02010600040101010101" pitchFamily="2" charset="-122"/>
              <a:ea typeface="华文楷体" panose="02010600040101010101" pitchFamily="2" charset="-122"/>
            </a:endParaRPr>
          </a:p>
          <a:p>
            <a:pPr defTabSz="1264285">
              <a:lnSpc>
                <a:spcPct val="90000"/>
              </a:lnSpc>
              <a:spcAft>
                <a:spcPct val="35000"/>
              </a:spcAft>
              <a:defRPr/>
            </a:pPr>
            <a:endParaRPr lang="zh-CN" altLang="en-US" sz="2800" dirty="0">
              <a:latin typeface="华文楷体" panose="02010600040101010101" pitchFamily="2" charset="-122"/>
              <a:ea typeface="华文楷体" panose="02010600040101010101" pitchFamily="2" charset="-122"/>
            </a:endParaRPr>
          </a:p>
        </p:txBody>
      </p:sp>
      <p:sp>
        <p:nvSpPr>
          <p:cNvPr id="5" name="任意多边形 4"/>
          <p:cNvSpPr/>
          <p:nvPr/>
        </p:nvSpPr>
        <p:spPr bwMode="auto">
          <a:xfrm>
            <a:off x="1716017" y="800050"/>
            <a:ext cx="5664295" cy="979612"/>
          </a:xfrm>
          <a:custGeom>
            <a:avLst/>
            <a:gdLst>
              <a:gd name="connsiteX0" fmla="*/ 77909 w 2265169"/>
              <a:gd name="connsiteY0" fmla="*/ 0 h 467360"/>
              <a:gd name="connsiteX1" fmla="*/ 2187260 w 2265169"/>
              <a:gd name="connsiteY1" fmla="*/ 0 h 467360"/>
              <a:gd name="connsiteX2" fmla="*/ 2265169 w 2265169"/>
              <a:gd name="connsiteY2" fmla="*/ 77909 h 467360"/>
              <a:gd name="connsiteX3" fmla="*/ 2265169 w 2265169"/>
              <a:gd name="connsiteY3" fmla="*/ 467360 h 467360"/>
              <a:gd name="connsiteX4" fmla="*/ 2265169 w 2265169"/>
              <a:gd name="connsiteY4" fmla="*/ 467360 h 467360"/>
              <a:gd name="connsiteX5" fmla="*/ 0 w 2265169"/>
              <a:gd name="connsiteY5" fmla="*/ 467360 h 467360"/>
              <a:gd name="connsiteX6" fmla="*/ 0 w 2265169"/>
              <a:gd name="connsiteY6" fmla="*/ 467360 h 467360"/>
              <a:gd name="connsiteX7" fmla="*/ 0 w 2265169"/>
              <a:gd name="connsiteY7" fmla="*/ 77909 h 467360"/>
              <a:gd name="connsiteX8" fmla="*/ 77909 w 2265169"/>
              <a:gd name="connsiteY8" fmla="*/ 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5169" h="467360">
                <a:moveTo>
                  <a:pt x="77909" y="0"/>
                </a:moveTo>
                <a:lnTo>
                  <a:pt x="2187260" y="0"/>
                </a:lnTo>
                <a:cubicBezTo>
                  <a:pt x="2230288" y="0"/>
                  <a:pt x="2265169" y="34881"/>
                  <a:pt x="2265169" y="77909"/>
                </a:cubicBezTo>
                <a:lnTo>
                  <a:pt x="2265169" y="467360"/>
                </a:lnTo>
                <a:lnTo>
                  <a:pt x="2265169" y="467360"/>
                </a:lnTo>
                <a:lnTo>
                  <a:pt x="0" y="467360"/>
                </a:lnTo>
                <a:lnTo>
                  <a:pt x="0" y="467360"/>
                </a:lnTo>
                <a:lnTo>
                  <a:pt x="0" y="77909"/>
                </a:lnTo>
                <a:cubicBezTo>
                  <a:pt x="0" y="34881"/>
                  <a:pt x="34881" y="0"/>
                  <a:pt x="77909" y="0"/>
                </a:cubicBezTo>
                <a:close/>
              </a:path>
            </a:pathLst>
          </a:custGeom>
          <a:noFill/>
        </p:spPr>
        <p:style>
          <a:lnRef idx="0">
            <a:schemeClr val="accent1"/>
          </a:lnRef>
          <a:fillRef idx="3">
            <a:schemeClr val="accent1"/>
          </a:fillRef>
          <a:effectRef idx="3">
            <a:schemeClr val="accent1"/>
          </a:effectRef>
          <a:fontRef idx="minor">
            <a:schemeClr val="lt1"/>
          </a:fontRef>
        </p:style>
        <p:txBody>
          <a:bodyPr lIns="83779" tIns="83779" rIns="83779" bIns="60960" spcCol="1270" anchor="ctr"/>
          <a:lstStyle/>
          <a:p>
            <a:pPr algn="ctr" defTabSz="2528570">
              <a:lnSpc>
                <a:spcPct val="90000"/>
              </a:lnSpc>
              <a:spcAft>
                <a:spcPct val="35000"/>
              </a:spcAft>
              <a:defRPr/>
            </a:pPr>
            <a:r>
              <a:rPr lang="zh-CN" altLang="en-US" sz="2800" b="1" dirty="0" smtClean="0">
                <a:solidFill>
                  <a:srgbClr val="C00000"/>
                </a:solidFill>
                <a:latin typeface="微软雅黑" panose="020B0503020204020204" pitchFamily="34" charset="-122"/>
                <a:ea typeface="微软雅黑" panose="020B0503020204020204" pitchFamily="34" charset="-122"/>
              </a:rPr>
              <a:t>总体判断：战略</a:t>
            </a:r>
            <a:r>
              <a:rPr lang="zh-CN" altLang="en-US" sz="2800" b="1" dirty="0">
                <a:solidFill>
                  <a:srgbClr val="C00000"/>
                </a:solidFill>
                <a:latin typeface="微软雅黑" panose="020B0503020204020204" pitchFamily="34" charset="-122"/>
                <a:ea typeface="微软雅黑" panose="020B0503020204020204" pitchFamily="34" charset="-122"/>
              </a:rPr>
              <a:t>任务两个转移</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115616" y="1851670"/>
            <a:ext cx="7488832" cy="2520280"/>
            <a:chOff x="1187624" y="1779662"/>
            <a:chExt cx="7488832" cy="2520280"/>
          </a:xfrm>
        </p:grpSpPr>
        <p:sp>
          <p:nvSpPr>
            <p:cNvPr id="6" name="任意多边形 5"/>
            <p:cNvSpPr/>
            <p:nvPr/>
          </p:nvSpPr>
          <p:spPr bwMode="auto">
            <a:xfrm>
              <a:off x="1187624" y="1779662"/>
              <a:ext cx="7488832" cy="2448272"/>
            </a:xfrm>
            <a:custGeom>
              <a:avLst/>
              <a:gdLst>
                <a:gd name="connsiteX0" fmla="*/ 0 w 8280920"/>
                <a:gd name="connsiteY0" fmla="*/ 0 h 1929194"/>
                <a:gd name="connsiteX1" fmla="*/ 8280920 w 8280920"/>
                <a:gd name="connsiteY1" fmla="*/ 0 h 1929194"/>
                <a:gd name="connsiteX2" fmla="*/ 8280920 w 8280920"/>
                <a:gd name="connsiteY2" fmla="*/ 1929194 h 1929194"/>
                <a:gd name="connsiteX3" fmla="*/ 0 w 8280920"/>
                <a:gd name="connsiteY3" fmla="*/ 1929194 h 1929194"/>
                <a:gd name="connsiteX4" fmla="*/ 0 w 8280920"/>
                <a:gd name="connsiteY4" fmla="*/ 0 h 192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0920" h="1929194">
                  <a:moveTo>
                    <a:pt x="0" y="0"/>
                  </a:moveTo>
                  <a:lnTo>
                    <a:pt x="8280920" y="0"/>
                  </a:lnTo>
                  <a:lnTo>
                    <a:pt x="8280920" y="1929194"/>
                  </a:lnTo>
                  <a:lnTo>
                    <a:pt x="0" y="1929194"/>
                  </a:lnTo>
                  <a:lnTo>
                    <a:pt x="0" y="0"/>
                  </a:lnTo>
                  <a:close/>
                </a:path>
              </a:pathLst>
            </a:custGeom>
            <a:noFill/>
            <a:ln>
              <a:noFill/>
            </a:ln>
          </p:spPr>
          <p:style>
            <a:lnRef idx="2">
              <a:schemeClr val="accent1"/>
            </a:lnRef>
            <a:fillRef idx="1">
              <a:schemeClr val="lt1"/>
            </a:fillRef>
            <a:effectRef idx="0">
              <a:schemeClr val="accent1"/>
            </a:effectRef>
            <a:fontRef idx="minor">
              <a:schemeClr val="dk1"/>
            </a:fontRef>
          </p:style>
          <p:txBody>
            <a:bodyPr lIns="26670" tIns="26670" rIns="26670" bIns="26670" spcCol="1270"/>
            <a:lstStyle/>
            <a:p>
              <a:pPr marL="0" lvl="2" indent="-320040" defTabSz="1106170">
                <a:lnSpc>
                  <a:spcPts val="3910"/>
                </a:lnSpc>
                <a:spcBef>
                  <a:spcPts val="2135"/>
                </a:spcBef>
                <a:spcAft>
                  <a:spcPct val="15000"/>
                </a:spcAft>
                <a:buClr>
                  <a:schemeClr val="accent1">
                    <a:lumMod val="75000"/>
                  </a:schemeClr>
                </a:buClr>
                <a:buSzPct val="80000"/>
                <a:defRPr/>
              </a:pPr>
              <a:r>
                <a:rPr lang="en-US" altLang="zh-CN" sz="2700" b="1" dirty="0">
                  <a:solidFill>
                    <a:srgbClr val="116797"/>
                  </a:solidFill>
                  <a:latin typeface="微软雅黑" panose="020B0503020204020204" pitchFamily="34" charset="-122"/>
                  <a:ea typeface="微软雅黑" panose="020B0503020204020204" pitchFamily="34" charset="-122"/>
                </a:rPr>
                <a:t>1.</a:t>
              </a:r>
              <a:r>
                <a:rPr lang="zh-CN" altLang="en-US" sz="2700" b="1" dirty="0">
                  <a:solidFill>
                    <a:srgbClr val="116797"/>
                  </a:solidFill>
                  <a:latin typeface="微软雅黑" panose="020B0503020204020204" pitchFamily="34" charset="-122"/>
                  <a:ea typeface="微软雅黑" panose="020B0503020204020204" pitchFamily="34" charset="-122"/>
                </a:rPr>
                <a:t>由</a:t>
              </a:r>
              <a:r>
                <a:rPr lang="zh-CN" altLang="zh-CN" sz="2700" b="1" dirty="0">
                  <a:solidFill>
                    <a:srgbClr val="C00000"/>
                  </a:solidFill>
                  <a:latin typeface="微软雅黑" panose="020B0503020204020204" pitchFamily="34" charset="-122"/>
                  <a:ea typeface="微软雅黑" panose="020B0503020204020204" pitchFamily="34" charset="-122"/>
                </a:rPr>
                <a:t>做大</a:t>
              </a:r>
              <a:r>
                <a:rPr lang="zh-CN" altLang="en-US" sz="2700" b="1" dirty="0">
                  <a:solidFill>
                    <a:srgbClr val="116797"/>
                  </a:solidFill>
                  <a:latin typeface="微软雅黑" panose="020B0503020204020204" pitchFamily="34" charset="-122"/>
                  <a:ea typeface="微软雅黑" panose="020B0503020204020204" pitchFamily="34" charset="-122"/>
                </a:rPr>
                <a:t>转向</a:t>
              </a:r>
              <a:r>
                <a:rPr lang="zh-CN" altLang="zh-CN" sz="2700" b="1" dirty="0">
                  <a:solidFill>
                    <a:srgbClr val="C00000"/>
                  </a:solidFill>
                  <a:latin typeface="微软雅黑" panose="020B0503020204020204" pitchFamily="34" charset="-122"/>
                  <a:ea typeface="微软雅黑" panose="020B0503020204020204" pitchFamily="34" charset="-122"/>
                </a:rPr>
                <a:t>做强</a:t>
              </a:r>
              <a:endParaRPr lang="en-US" altLang="zh-CN" sz="2700" b="1" dirty="0">
                <a:solidFill>
                  <a:srgbClr val="C00000"/>
                </a:solidFill>
                <a:latin typeface="微软雅黑" panose="020B0503020204020204" pitchFamily="34" charset="-122"/>
                <a:ea typeface="微软雅黑" panose="020B0503020204020204" pitchFamily="34" charset="-122"/>
              </a:endParaRPr>
            </a:p>
            <a:p>
              <a:pPr marL="0" lvl="2" indent="-320040" defTabSz="1106170">
                <a:lnSpc>
                  <a:spcPts val="4910"/>
                </a:lnSpc>
                <a:spcAft>
                  <a:spcPct val="15000"/>
                </a:spcAft>
                <a:buClr>
                  <a:schemeClr val="accent1">
                    <a:lumMod val="75000"/>
                  </a:schemeClr>
                </a:buClr>
                <a:buSzPct val="80000"/>
                <a:defRPr/>
              </a:pPr>
              <a:r>
                <a:rPr lang="zh-CN" altLang="en-US" sz="2700" b="1" dirty="0">
                  <a:solidFill>
                    <a:srgbClr val="002060"/>
                  </a:solidFill>
                  <a:latin typeface="微软雅黑" panose="020B0503020204020204" pitchFamily="34" charset="-122"/>
                  <a:ea typeface="微软雅黑" panose="020B0503020204020204" pitchFamily="34" charset="-122"/>
                </a:rPr>
                <a:t>  </a:t>
              </a:r>
              <a:r>
                <a:rPr lang="zh-CN" altLang="en-US" sz="2700" b="1" dirty="0">
                  <a:solidFill>
                    <a:srgbClr val="116797"/>
                  </a:solidFill>
                  <a:latin typeface="微软雅黑" panose="020B0503020204020204" pitchFamily="34" charset="-122"/>
                  <a:ea typeface="微软雅黑" panose="020B0503020204020204" pitchFamily="34" charset="-122"/>
                </a:rPr>
                <a:t>高等教育大国   </a:t>
              </a:r>
              <a:r>
                <a:rPr lang="zh-CN" altLang="en-US" sz="2700" b="1" dirty="0" smtClean="0">
                  <a:solidFill>
                    <a:srgbClr val="116797"/>
                  </a:solidFill>
                  <a:latin typeface="微软雅黑" panose="020B0503020204020204" pitchFamily="34" charset="-122"/>
                  <a:ea typeface="微软雅黑" panose="020B0503020204020204" pitchFamily="34" charset="-122"/>
                </a:rPr>
                <a:t> 高等教育</a:t>
              </a:r>
              <a:r>
                <a:rPr lang="zh-CN" altLang="en-US" sz="2700" b="1" dirty="0">
                  <a:solidFill>
                    <a:srgbClr val="116797"/>
                  </a:solidFill>
                  <a:latin typeface="微软雅黑" panose="020B0503020204020204" pitchFamily="34" charset="-122"/>
                  <a:ea typeface="微软雅黑" panose="020B0503020204020204" pitchFamily="34" charset="-122"/>
                </a:rPr>
                <a:t>强国</a:t>
              </a:r>
              <a:endParaRPr lang="en-US" altLang="zh-CN" sz="2700" b="1" dirty="0">
                <a:solidFill>
                  <a:srgbClr val="116797"/>
                </a:solidFill>
                <a:latin typeface="微软雅黑" panose="020B0503020204020204" pitchFamily="34" charset="-122"/>
                <a:ea typeface="微软雅黑" panose="020B0503020204020204" pitchFamily="34" charset="-122"/>
              </a:endParaRPr>
            </a:p>
            <a:p>
              <a:pPr marL="0" lvl="2" indent="-320040" defTabSz="1106170">
                <a:lnSpc>
                  <a:spcPts val="4910"/>
                </a:lnSpc>
                <a:spcAft>
                  <a:spcPct val="15000"/>
                </a:spcAft>
                <a:buClr>
                  <a:schemeClr val="accent1">
                    <a:lumMod val="75000"/>
                  </a:schemeClr>
                </a:buClr>
                <a:buSzPct val="80000"/>
                <a:defRPr/>
              </a:pPr>
              <a:r>
                <a:rPr lang="en-US" altLang="zh-CN" sz="2700" b="1" dirty="0">
                  <a:solidFill>
                    <a:srgbClr val="116797"/>
                  </a:solidFill>
                  <a:latin typeface="微软雅黑" panose="020B0503020204020204" pitchFamily="34" charset="-122"/>
                  <a:ea typeface="微软雅黑" panose="020B0503020204020204" pitchFamily="34" charset="-122"/>
                </a:rPr>
                <a:t>2.</a:t>
              </a:r>
              <a:r>
                <a:rPr lang="zh-CN" altLang="en-US" sz="2700" b="1" dirty="0">
                  <a:solidFill>
                    <a:srgbClr val="116797"/>
                  </a:solidFill>
                  <a:latin typeface="微软雅黑" panose="020B0503020204020204" pitchFamily="34" charset="-122"/>
                  <a:ea typeface="微软雅黑" panose="020B0503020204020204" pitchFamily="34" charset="-122"/>
                </a:rPr>
                <a:t>由</a:t>
              </a:r>
              <a:r>
                <a:rPr lang="zh-CN" altLang="en-US" sz="2700" b="1" dirty="0">
                  <a:solidFill>
                    <a:srgbClr val="C00000"/>
                  </a:solidFill>
                  <a:latin typeface="微软雅黑" panose="020B0503020204020204" pitchFamily="34" charset="-122"/>
                  <a:ea typeface="微软雅黑" panose="020B0503020204020204" pitchFamily="34" charset="-122"/>
                </a:rPr>
                <a:t>数量支撑</a:t>
              </a:r>
              <a:r>
                <a:rPr lang="zh-CN" altLang="en-US" sz="2700" b="1" dirty="0">
                  <a:solidFill>
                    <a:srgbClr val="116797"/>
                  </a:solidFill>
                  <a:latin typeface="微软雅黑" panose="020B0503020204020204" pitchFamily="34" charset="-122"/>
                  <a:ea typeface="微软雅黑" panose="020B0503020204020204" pitchFamily="34" charset="-122"/>
                </a:rPr>
                <a:t>转向</a:t>
              </a:r>
              <a:r>
                <a:rPr lang="zh-CN" altLang="en-US" sz="2700" b="1" dirty="0">
                  <a:solidFill>
                    <a:srgbClr val="C00000"/>
                  </a:solidFill>
                  <a:latin typeface="微软雅黑" panose="020B0503020204020204" pitchFamily="34" charset="-122"/>
                  <a:ea typeface="微软雅黑" panose="020B0503020204020204" pitchFamily="34" charset="-122"/>
                </a:rPr>
                <a:t>质量保证</a:t>
              </a:r>
              <a:endParaRPr lang="en-US" altLang="zh-CN" sz="2700" b="1" dirty="0">
                <a:solidFill>
                  <a:srgbClr val="C00000"/>
                </a:solidFill>
                <a:latin typeface="微软雅黑" panose="020B0503020204020204" pitchFamily="34" charset="-122"/>
                <a:ea typeface="微软雅黑" panose="020B0503020204020204" pitchFamily="34" charset="-122"/>
              </a:endParaRPr>
            </a:p>
            <a:p>
              <a:pPr marL="0" lvl="2" indent="-320040" defTabSz="1106170">
                <a:lnSpc>
                  <a:spcPts val="3910"/>
                </a:lnSpc>
                <a:spcAft>
                  <a:spcPct val="15000"/>
                </a:spcAft>
                <a:buClr>
                  <a:schemeClr val="accent1">
                    <a:lumMod val="75000"/>
                  </a:schemeClr>
                </a:buClr>
                <a:buSzPct val="80000"/>
                <a:defRPr/>
              </a:pPr>
              <a:r>
                <a:rPr lang="en-US" altLang="zh-CN" sz="2700" b="1" dirty="0">
                  <a:solidFill>
                    <a:srgbClr val="002060"/>
                  </a:solidFill>
                  <a:latin typeface="微软雅黑" panose="020B0503020204020204" pitchFamily="34" charset="-122"/>
                  <a:ea typeface="微软雅黑" panose="020B0503020204020204" pitchFamily="34" charset="-122"/>
                </a:rPr>
                <a:t>  </a:t>
              </a:r>
              <a:r>
                <a:rPr lang="zh-CN" altLang="zh-CN" sz="2700" b="1" dirty="0">
                  <a:solidFill>
                    <a:srgbClr val="116797"/>
                  </a:solidFill>
                  <a:latin typeface="微软雅黑" panose="020B0503020204020204" pitchFamily="34" charset="-122"/>
                  <a:ea typeface="微软雅黑" panose="020B0503020204020204" pitchFamily="34" charset="-122"/>
                </a:rPr>
                <a:t>数量充足的</a:t>
              </a:r>
              <a:r>
                <a:rPr lang="zh-CN" altLang="en-US" sz="2700" b="1" dirty="0">
                  <a:solidFill>
                    <a:srgbClr val="116797"/>
                  </a:solidFill>
                  <a:latin typeface="微软雅黑" panose="020B0503020204020204" pitchFamily="34" charset="-122"/>
                  <a:ea typeface="微软雅黑" panose="020B0503020204020204" pitchFamily="34" charset="-122"/>
                </a:rPr>
                <a:t>专门</a:t>
              </a:r>
              <a:r>
                <a:rPr lang="zh-CN" altLang="zh-CN" sz="2700" b="1" dirty="0">
                  <a:solidFill>
                    <a:srgbClr val="116797"/>
                  </a:solidFill>
                  <a:latin typeface="微软雅黑" panose="020B0503020204020204" pitchFamily="34" charset="-122"/>
                  <a:ea typeface="微软雅黑" panose="020B0503020204020204" pitchFamily="34" charset="-122"/>
                </a:rPr>
                <a:t>人才</a:t>
              </a:r>
              <a:r>
                <a:rPr lang="en-US" altLang="zh-CN" sz="2700" b="1" dirty="0">
                  <a:solidFill>
                    <a:srgbClr val="116797"/>
                  </a:solidFill>
                  <a:latin typeface="微软雅黑" panose="020B0503020204020204" pitchFamily="34" charset="-122"/>
                  <a:ea typeface="微软雅黑" panose="020B0503020204020204" pitchFamily="34" charset="-122"/>
                </a:rPr>
                <a:t>   </a:t>
              </a:r>
              <a:r>
                <a:rPr lang="en-US" altLang="zh-CN" sz="2700" b="1" dirty="0" smtClean="0">
                  <a:solidFill>
                    <a:srgbClr val="116797"/>
                  </a:solidFill>
                  <a:latin typeface="微软雅黑" panose="020B0503020204020204" pitchFamily="34" charset="-122"/>
                  <a:ea typeface="微软雅黑" panose="020B0503020204020204" pitchFamily="34" charset="-122"/>
                </a:rPr>
                <a:t> </a:t>
              </a:r>
              <a:r>
                <a:rPr lang="zh-CN" altLang="zh-CN" sz="2700" b="1" dirty="0" smtClean="0">
                  <a:solidFill>
                    <a:srgbClr val="116797"/>
                  </a:solidFill>
                  <a:latin typeface="微软雅黑" panose="020B0503020204020204" pitchFamily="34" charset="-122"/>
                  <a:ea typeface="微软雅黑" panose="020B0503020204020204" pitchFamily="34" charset="-122"/>
                </a:rPr>
                <a:t>质量</a:t>
              </a:r>
              <a:r>
                <a:rPr lang="zh-CN" altLang="zh-CN" sz="2700" b="1" dirty="0">
                  <a:solidFill>
                    <a:srgbClr val="116797"/>
                  </a:solidFill>
                  <a:latin typeface="微软雅黑" panose="020B0503020204020204" pitchFamily="34" charset="-122"/>
                  <a:ea typeface="微软雅黑" panose="020B0503020204020204" pitchFamily="34" charset="-122"/>
                </a:rPr>
                <a:t>优良的高素质人才</a:t>
              </a:r>
              <a:endParaRPr lang="zh-CN" altLang="en-US" sz="2700" b="1" dirty="0">
                <a:solidFill>
                  <a:srgbClr val="116797"/>
                </a:solidFill>
                <a:latin typeface="微软雅黑" panose="020B0503020204020204" pitchFamily="34" charset="-122"/>
                <a:ea typeface="微软雅黑" panose="020B0503020204020204" pitchFamily="34" charset="-122"/>
              </a:endParaRPr>
            </a:p>
          </p:txBody>
        </p:sp>
        <p:sp>
          <p:nvSpPr>
            <p:cNvPr id="7" name="右箭头 6"/>
            <p:cNvSpPr/>
            <p:nvPr/>
          </p:nvSpPr>
          <p:spPr>
            <a:xfrm>
              <a:off x="3576695" y="2355726"/>
              <a:ext cx="203217" cy="587672"/>
            </a:xfrm>
            <a:prstGeom prst="rightArrow">
              <a:avLst/>
            </a:prstGeom>
            <a:gradFill>
              <a:gsLst>
                <a:gs pos="0">
                  <a:schemeClr val="accent1">
                    <a:shade val="51000"/>
                    <a:satMod val="130000"/>
                  </a:schemeClr>
                </a:gs>
                <a:gs pos="82000">
                  <a:srgbClr val="127D96"/>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lIns="162553" tIns="81276" rIns="162553" bIns="81276" anchor="ctr"/>
            <a:lstStyle/>
            <a:p>
              <a:pPr algn="ctr">
                <a:defRPr/>
              </a:pPr>
              <a:endParaRPr lang="zh-CN" altLang="en-US">
                <a:solidFill>
                  <a:srgbClr val="127D96"/>
                </a:solidFill>
              </a:endParaRPr>
            </a:p>
          </p:txBody>
        </p:sp>
        <p:sp>
          <p:nvSpPr>
            <p:cNvPr id="8" name="右箭头 7"/>
            <p:cNvSpPr/>
            <p:nvPr/>
          </p:nvSpPr>
          <p:spPr>
            <a:xfrm>
              <a:off x="4584807" y="3712270"/>
              <a:ext cx="203217" cy="587672"/>
            </a:xfrm>
            <a:prstGeom prst="rightArrow">
              <a:avLst/>
            </a:prstGeom>
            <a:gradFill>
              <a:gsLst>
                <a:gs pos="0">
                  <a:srgbClr val="127D96"/>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lIns="162553" tIns="81276" rIns="162553" bIns="81276" anchor="ctr"/>
            <a:lstStyle/>
            <a:p>
              <a:pPr algn="ctr">
                <a:defRPr/>
              </a:pPr>
              <a:endParaRPr lang="zh-CN" altLang="en-US"/>
            </a:p>
          </p:txBody>
        </p:sp>
      </p:grpSp>
      <p:sp>
        <p:nvSpPr>
          <p:cNvPr id="11" name="圆角矩形 10"/>
          <p:cNvSpPr/>
          <p:nvPr/>
        </p:nvSpPr>
        <p:spPr>
          <a:xfrm>
            <a:off x="683568" y="1851670"/>
            <a:ext cx="7920880" cy="2736304"/>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5596" y="-20538"/>
            <a:ext cx="4068452" cy="662554"/>
          </a:xfrm>
          <a:prstGeom prst="rect">
            <a:avLst/>
          </a:prstGeom>
          <a:noFill/>
          <a:ln>
            <a:noFill/>
          </a:ln>
        </p:spPr>
        <p:txBody>
          <a:bodyPr wrap="square" rtlCol="0">
            <a:spAutoFit/>
          </a:bodyPr>
          <a:lstStyle/>
          <a:p>
            <a:pPr eaLnBrk="0" hangingPunct="0">
              <a:lnSpc>
                <a:spcPct val="150000"/>
              </a:lnSpc>
            </a:pPr>
            <a:r>
              <a:rPr lang="en-US" altLang="zh-CN" sz="2800" b="1" dirty="0" smtClean="0">
                <a:ln w="11430"/>
                <a:solidFill>
                  <a:srgbClr val="116797"/>
                </a:solidFill>
                <a:latin typeface="微软雅黑" panose="020B0503020204020204" pitchFamily="34" charset="-122"/>
                <a:ea typeface="微软雅黑" panose="020B0503020204020204" pitchFamily="34" charset="-122"/>
              </a:rPr>
              <a:t>1.</a:t>
            </a:r>
            <a:r>
              <a:rPr lang="zh-CN" altLang="en-US" sz="2800" b="1" dirty="0" smtClean="0">
                <a:ln w="11430"/>
                <a:solidFill>
                  <a:srgbClr val="116797"/>
                </a:solidFill>
                <a:latin typeface="微软雅黑" panose="020B0503020204020204" pitchFamily="34" charset="-122"/>
                <a:ea typeface="微软雅黑" panose="020B0503020204020204" pitchFamily="34" charset="-122"/>
              </a:rPr>
              <a:t>全力开展一流本科建设</a:t>
            </a:r>
            <a:endParaRPr lang="zh-CN" altLang="en-US" sz="2800" b="1" dirty="0" smtClean="0">
              <a:ln w="11430"/>
              <a:solidFill>
                <a:srgbClr val="116797"/>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827584" y="1099646"/>
            <a:ext cx="7488832" cy="3416320"/>
          </a:xfrm>
          <a:prstGeom prst="rect">
            <a:avLst/>
          </a:prstGeom>
          <a:noFill/>
          <a:ln>
            <a:solidFill>
              <a:srgbClr val="C00000"/>
            </a:solidFill>
          </a:ln>
        </p:spPr>
        <p:txBody>
          <a:bodyPr wrap="square" rtlCol="0">
            <a:spAutoFit/>
          </a:bodyPr>
          <a:lstStyle/>
          <a:p>
            <a:pPr>
              <a:lnSpc>
                <a:spcPct val="150000"/>
              </a:lnSpc>
            </a:pPr>
            <a:r>
              <a:rPr lang="zh-CN" altLang="en-US" sz="2400" b="1" dirty="0" smtClean="0">
                <a:ln w="11430"/>
                <a:solidFill>
                  <a:srgbClr val="C00000"/>
                </a:solidFill>
                <a:ea typeface="微软雅黑" panose="020B0503020204020204" pitchFamily="34" charset="-122"/>
              </a:rPr>
              <a:t>一个会议：  </a:t>
            </a:r>
            <a:r>
              <a:rPr lang="zh-CN" altLang="en-US" sz="2400" b="1" dirty="0" smtClean="0">
                <a:solidFill>
                  <a:srgbClr val="116797"/>
                </a:solidFill>
                <a:latin typeface="微软雅黑" panose="020B0503020204020204" pitchFamily="34" charset="-122"/>
                <a:ea typeface="微软雅黑" panose="020B0503020204020204" pitchFamily="34" charset="-122"/>
              </a:rPr>
              <a:t>新时代</a:t>
            </a:r>
            <a:r>
              <a:rPr lang="zh-CN" altLang="en-US" sz="2400" b="1" dirty="0">
                <a:solidFill>
                  <a:srgbClr val="116797"/>
                </a:solidFill>
                <a:latin typeface="微软雅黑" panose="020B0503020204020204" pitchFamily="34" charset="-122"/>
                <a:ea typeface="微软雅黑" panose="020B0503020204020204" pitchFamily="34" charset="-122"/>
              </a:rPr>
              <a:t>全国高等学校本科教育工作会议</a:t>
            </a:r>
            <a:endParaRPr lang="zh-CN" altLang="en-US" sz="2400" b="1" dirty="0">
              <a:solidFill>
                <a:srgbClr val="116797"/>
              </a:solidFill>
              <a:latin typeface="微软雅黑" panose="020B0503020204020204" pitchFamily="34" charset="-122"/>
              <a:ea typeface="微软雅黑" panose="020B0503020204020204" pitchFamily="34" charset="-122"/>
            </a:endParaRPr>
          </a:p>
          <a:p>
            <a:pPr eaLnBrk="0" hangingPunct="0">
              <a:lnSpc>
                <a:spcPct val="150000"/>
              </a:lnSpc>
            </a:pPr>
            <a:r>
              <a:rPr lang="zh-CN" altLang="en-US" sz="2400" b="1" dirty="0" smtClean="0">
                <a:ln w="11430"/>
                <a:solidFill>
                  <a:srgbClr val="C00000"/>
                </a:solidFill>
                <a:latin typeface="微软雅黑" panose="020B0503020204020204" pitchFamily="34" charset="-122"/>
                <a:ea typeface="微软雅黑" panose="020B0503020204020204" pitchFamily="34" charset="-122"/>
              </a:rPr>
              <a:t>一个讲话：  </a:t>
            </a:r>
            <a:r>
              <a:rPr lang="zh-CN" altLang="en-US" sz="2400" b="1" dirty="0" smtClean="0">
                <a:ln w="11430"/>
                <a:solidFill>
                  <a:srgbClr val="116797"/>
                </a:solidFill>
                <a:latin typeface="微软雅黑" panose="020B0503020204020204" pitchFamily="34" charset="-122"/>
                <a:ea typeface="微软雅黑" panose="020B0503020204020204" pitchFamily="34" charset="-122"/>
              </a:rPr>
              <a:t>陈宝生部长在</a:t>
            </a:r>
            <a:r>
              <a:rPr lang="zh-CN" altLang="en-US" sz="2400" b="1" dirty="0">
                <a:solidFill>
                  <a:srgbClr val="116797"/>
                </a:solidFill>
                <a:latin typeface="微软雅黑" panose="020B0503020204020204" pitchFamily="34" charset="-122"/>
                <a:ea typeface="微软雅黑" panose="020B0503020204020204" pitchFamily="34" charset="-122"/>
              </a:rPr>
              <a:t>新时代全国高等学校</a:t>
            </a:r>
            <a:r>
              <a:rPr lang="zh-CN" altLang="en-US" sz="2400" b="1" dirty="0" smtClean="0">
                <a:solidFill>
                  <a:srgbClr val="116797"/>
                </a:solidFill>
                <a:latin typeface="微软雅黑" panose="020B0503020204020204" pitchFamily="34" charset="-122"/>
                <a:ea typeface="微软雅黑" panose="020B0503020204020204" pitchFamily="34" charset="-122"/>
              </a:rPr>
              <a:t>本科教</a:t>
            </a:r>
            <a:endParaRPr lang="en-US" altLang="zh-CN" sz="2400" b="1" dirty="0" smtClean="0">
              <a:solidFill>
                <a:srgbClr val="116797"/>
              </a:solidFill>
              <a:latin typeface="微软雅黑" panose="020B0503020204020204" pitchFamily="34" charset="-122"/>
              <a:ea typeface="微软雅黑" panose="020B0503020204020204" pitchFamily="34" charset="-122"/>
            </a:endParaRPr>
          </a:p>
          <a:p>
            <a:pPr eaLnBrk="0" hangingPunct="0">
              <a:lnSpc>
                <a:spcPct val="150000"/>
              </a:lnSpc>
            </a:pPr>
            <a:r>
              <a:rPr lang="en-US" altLang="zh-CN" sz="2400" b="1" dirty="0">
                <a:solidFill>
                  <a:srgbClr val="116797"/>
                </a:solidFill>
                <a:latin typeface="微软雅黑" panose="020B0503020204020204" pitchFamily="34" charset="-122"/>
                <a:ea typeface="微软雅黑" panose="020B0503020204020204" pitchFamily="34" charset="-122"/>
              </a:rPr>
              <a:t> </a:t>
            </a:r>
            <a:r>
              <a:rPr lang="en-US" altLang="zh-CN" sz="2400" b="1" dirty="0" smtClean="0">
                <a:solidFill>
                  <a:srgbClr val="116797"/>
                </a:solidFill>
                <a:latin typeface="微软雅黑" panose="020B0503020204020204" pitchFamily="34" charset="-122"/>
                <a:ea typeface="微软雅黑" panose="020B0503020204020204" pitchFamily="34" charset="-122"/>
              </a:rPr>
              <a:t>                  </a:t>
            </a:r>
            <a:r>
              <a:rPr lang="zh-CN" altLang="en-US" sz="2400" b="1" dirty="0" smtClean="0">
                <a:solidFill>
                  <a:srgbClr val="116797"/>
                </a:solidFill>
                <a:latin typeface="微软雅黑" panose="020B0503020204020204" pitchFamily="34" charset="-122"/>
                <a:ea typeface="微软雅黑" panose="020B0503020204020204" pitchFamily="34" charset="-122"/>
              </a:rPr>
              <a:t>育工作会议上的讲话</a:t>
            </a:r>
            <a:endParaRPr lang="en-US" altLang="zh-CN" sz="2400" b="1" dirty="0">
              <a:ln w="11430"/>
              <a:solidFill>
                <a:srgbClr val="116797"/>
              </a:solidFill>
              <a:latin typeface="微软雅黑" panose="020B0503020204020204" pitchFamily="34" charset="-122"/>
              <a:ea typeface="微软雅黑" panose="020B0503020204020204" pitchFamily="34" charset="-122"/>
            </a:endParaRPr>
          </a:p>
          <a:p>
            <a:pPr eaLnBrk="0" hangingPunct="0">
              <a:lnSpc>
                <a:spcPct val="150000"/>
              </a:lnSpc>
            </a:pPr>
            <a:r>
              <a:rPr lang="zh-CN" altLang="en-US" sz="2400" b="1" dirty="0" smtClean="0">
                <a:ln w="11430"/>
                <a:solidFill>
                  <a:srgbClr val="C00000"/>
                </a:solidFill>
                <a:latin typeface="微软雅黑" panose="020B0503020204020204" pitchFamily="34" charset="-122"/>
                <a:ea typeface="微软雅黑" panose="020B0503020204020204" pitchFamily="34" charset="-122"/>
              </a:rPr>
              <a:t>一个指导：</a:t>
            </a:r>
            <a:r>
              <a:rPr lang="zh-CN" altLang="en-US" sz="2400" b="1" dirty="0" smtClean="0">
                <a:solidFill>
                  <a:srgbClr val="116797"/>
                </a:solidFill>
                <a:latin typeface="微软雅黑" panose="020B0503020204020204" pitchFamily="34" charset="-122"/>
                <a:ea typeface="微软雅黑" panose="020B0503020204020204" pitchFamily="34" charset="-122"/>
              </a:rPr>
              <a:t>“</a:t>
            </a:r>
            <a:r>
              <a:rPr lang="zh-CN" altLang="en-US" sz="2400" b="1" dirty="0">
                <a:solidFill>
                  <a:srgbClr val="116797"/>
                </a:solidFill>
                <a:latin typeface="微软雅黑" panose="020B0503020204020204" pitchFamily="34" charset="-122"/>
                <a:ea typeface="微软雅黑" panose="020B0503020204020204" pitchFamily="34" charset="-122"/>
              </a:rPr>
              <a:t>新时代高教</a:t>
            </a:r>
            <a:r>
              <a:rPr lang="en-US" altLang="zh-CN" sz="2400" b="1" dirty="0">
                <a:solidFill>
                  <a:srgbClr val="116797"/>
                </a:solidFill>
                <a:latin typeface="微软雅黑" panose="020B0503020204020204" pitchFamily="34" charset="-122"/>
                <a:ea typeface="微软雅黑" panose="020B0503020204020204" pitchFamily="34" charset="-122"/>
              </a:rPr>
              <a:t>40</a:t>
            </a:r>
            <a:r>
              <a:rPr lang="zh-CN" altLang="en-US" sz="2400" b="1" dirty="0">
                <a:solidFill>
                  <a:srgbClr val="116797"/>
                </a:solidFill>
                <a:latin typeface="微软雅黑" panose="020B0503020204020204" pitchFamily="34" charset="-122"/>
                <a:ea typeface="微软雅黑" panose="020B0503020204020204" pitchFamily="34" charset="-122"/>
              </a:rPr>
              <a:t>条</a:t>
            </a:r>
            <a:r>
              <a:rPr lang="zh-CN" altLang="en-US" sz="2400" b="1" dirty="0" smtClean="0">
                <a:solidFill>
                  <a:srgbClr val="116797"/>
                </a:solidFill>
                <a:latin typeface="微软雅黑" panose="020B0503020204020204" pitchFamily="34" charset="-122"/>
                <a:ea typeface="微软雅黑" panose="020B0503020204020204" pitchFamily="34" charset="-122"/>
              </a:rPr>
              <a:t>”</a:t>
            </a:r>
            <a:endParaRPr lang="en-US" altLang="zh-CN" sz="2400" b="1" dirty="0" smtClean="0">
              <a:solidFill>
                <a:srgbClr val="116797"/>
              </a:solidFill>
              <a:latin typeface="微软雅黑" panose="020B0503020204020204" pitchFamily="34" charset="-122"/>
              <a:ea typeface="微软雅黑" panose="020B0503020204020204" pitchFamily="34" charset="-122"/>
            </a:endParaRPr>
          </a:p>
          <a:p>
            <a:pPr eaLnBrk="0" hangingPunct="0">
              <a:lnSpc>
                <a:spcPct val="150000"/>
              </a:lnSpc>
            </a:pPr>
            <a:r>
              <a:rPr lang="zh-CN" altLang="en-US" sz="2400" b="1" dirty="0" smtClean="0">
                <a:ln w="11430"/>
                <a:solidFill>
                  <a:srgbClr val="C00000"/>
                </a:solidFill>
                <a:latin typeface="微软雅黑" panose="020B0503020204020204" pitchFamily="34" charset="-122"/>
                <a:ea typeface="微软雅黑" panose="020B0503020204020204" pitchFamily="34" charset="-122"/>
              </a:rPr>
              <a:t>一个举措</a:t>
            </a:r>
            <a:r>
              <a:rPr lang="zh-CN" altLang="en-US" sz="2400" b="1" dirty="0" smtClean="0">
                <a:solidFill>
                  <a:srgbClr val="C00000"/>
                </a:solidFill>
                <a:latin typeface="微软雅黑" panose="020B0503020204020204" pitchFamily="34" charset="-122"/>
                <a:ea typeface="微软雅黑" panose="020B0503020204020204" pitchFamily="34" charset="-122"/>
              </a:rPr>
              <a:t>：  </a:t>
            </a:r>
            <a:r>
              <a:rPr lang="zh-CN" altLang="en-US" sz="2400" b="1" dirty="0" smtClean="0">
                <a:solidFill>
                  <a:srgbClr val="116797"/>
                </a:solidFill>
                <a:latin typeface="微软雅黑" panose="020B0503020204020204" pitchFamily="34" charset="-122"/>
                <a:ea typeface="微软雅黑" panose="020B0503020204020204" pitchFamily="34" charset="-122"/>
              </a:rPr>
              <a:t>狠抓教学秩序</a:t>
            </a:r>
            <a:endParaRPr lang="en-US" altLang="zh-CN" sz="2400" b="1" dirty="0" smtClean="0">
              <a:solidFill>
                <a:srgbClr val="116797"/>
              </a:solidFill>
              <a:latin typeface="微软雅黑" panose="020B0503020204020204" pitchFamily="34" charset="-122"/>
              <a:ea typeface="微软雅黑" panose="020B0503020204020204" pitchFamily="34" charset="-122"/>
            </a:endParaRPr>
          </a:p>
          <a:p>
            <a:pPr eaLnBrk="0" hangingPunct="0">
              <a:lnSpc>
                <a:spcPct val="150000"/>
              </a:lnSpc>
            </a:pPr>
            <a:r>
              <a:rPr lang="zh-CN" altLang="en-US" sz="2400" b="1" dirty="0">
                <a:ln w="11430"/>
                <a:solidFill>
                  <a:srgbClr val="C00000"/>
                </a:solidFill>
                <a:latin typeface="微软雅黑" panose="020B0503020204020204" pitchFamily="34" charset="-122"/>
                <a:ea typeface="微软雅黑" panose="020B0503020204020204" pitchFamily="34" charset="-122"/>
              </a:rPr>
              <a:t>一</a:t>
            </a:r>
            <a:r>
              <a:rPr lang="zh-CN" altLang="en-US" sz="2400" b="1" dirty="0" smtClean="0">
                <a:ln w="11430"/>
                <a:solidFill>
                  <a:srgbClr val="C00000"/>
                </a:solidFill>
                <a:latin typeface="微软雅黑" panose="020B0503020204020204" pitchFamily="34" charset="-122"/>
                <a:ea typeface="微软雅黑" panose="020B0503020204020204" pitchFamily="34" charset="-122"/>
              </a:rPr>
              <a:t>个意见：</a:t>
            </a:r>
            <a:r>
              <a:rPr lang="zh-CN" altLang="en-US" sz="2400" b="1" dirty="0" smtClean="0">
                <a:solidFill>
                  <a:srgbClr val="116797"/>
                </a:solidFill>
                <a:latin typeface="微软雅黑" panose="020B0503020204020204" pitchFamily="34" charset="-122"/>
                <a:ea typeface="微软雅黑" panose="020B0503020204020204" pitchFamily="34" charset="-122"/>
              </a:rPr>
              <a:t>“新质量</a:t>
            </a:r>
            <a:r>
              <a:rPr lang="en-US" altLang="zh-CN" sz="2400" b="1" dirty="0">
                <a:solidFill>
                  <a:srgbClr val="116797"/>
                </a:solidFill>
                <a:latin typeface="微软雅黑" panose="020B0503020204020204" pitchFamily="34" charset="-122"/>
                <a:ea typeface="微软雅黑" panose="020B0503020204020204" pitchFamily="34" charset="-122"/>
              </a:rPr>
              <a:t>22</a:t>
            </a:r>
            <a:r>
              <a:rPr lang="zh-CN" altLang="en-US" sz="2400" b="1" dirty="0">
                <a:solidFill>
                  <a:srgbClr val="116797"/>
                </a:solidFill>
                <a:latin typeface="微软雅黑" panose="020B0503020204020204" pitchFamily="34" charset="-122"/>
                <a:ea typeface="微软雅黑" panose="020B0503020204020204" pitchFamily="34" charset="-122"/>
              </a:rPr>
              <a:t>条</a:t>
            </a:r>
            <a:r>
              <a:rPr lang="zh-CN" altLang="en-US" sz="2400" dirty="0">
                <a:solidFill>
                  <a:srgbClr val="116797"/>
                </a:solidFill>
                <a:latin typeface="黑体" panose="02010609060101010101" pitchFamily="49" charset="-122"/>
                <a:ea typeface="黑体" panose="02010609060101010101" pitchFamily="49" charset="-122"/>
              </a:rPr>
              <a:t>”</a:t>
            </a:r>
            <a:endParaRPr lang="en-US" altLang="zh-CN" sz="2400" dirty="0">
              <a:solidFill>
                <a:srgbClr val="116797"/>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4139952" y="3003798"/>
            <a:ext cx="4824536" cy="2016224"/>
          </a:xfrm>
          <a:prstGeom prst="roundRect">
            <a:avLst/>
          </a:prstGeom>
          <a:solidFill>
            <a:schemeClr val="accent1"/>
          </a:solidFill>
          <a:ln w="508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1"/>
          <p:cNvSpPr txBox="1"/>
          <p:nvPr/>
        </p:nvSpPr>
        <p:spPr>
          <a:xfrm>
            <a:off x="755576" y="771550"/>
            <a:ext cx="7920880" cy="58217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C00000"/>
                </a:solidFill>
                <a:latin typeface="微软雅黑" panose="020B0503020204020204" pitchFamily="34" charset="-122"/>
                <a:ea typeface="微软雅黑" panose="020B0503020204020204" pitchFamily="34" charset="-122"/>
              </a:rPr>
              <a:t>一个会议：</a:t>
            </a:r>
            <a:r>
              <a:rPr lang="zh-CN" altLang="en-US" sz="2400" b="1" dirty="0">
                <a:solidFill>
                  <a:srgbClr val="C00000"/>
                </a:solidFill>
                <a:latin typeface="微软雅黑" panose="020B0503020204020204" pitchFamily="34" charset="-122"/>
                <a:ea typeface="微软雅黑" panose="020B0503020204020204" pitchFamily="34" charset="-122"/>
              </a:rPr>
              <a:t>新时代全国高等学校本科教育工作会议</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1" cstate="print"/>
          <a:stretch>
            <a:fillRect/>
          </a:stretch>
        </p:blipFill>
        <p:spPr>
          <a:xfrm>
            <a:off x="216882" y="1558775"/>
            <a:ext cx="3635038" cy="3029199"/>
          </a:xfrm>
          <a:prstGeom prst="rect">
            <a:avLst/>
          </a:prstGeom>
          <a:ln>
            <a:noFill/>
          </a:ln>
          <a:effectLst>
            <a:outerShdw blurRad="292100" dist="139700" dir="2700000" algn="tl" rotWithShape="0">
              <a:srgbClr val="333333">
                <a:alpha val="65000"/>
              </a:srgbClr>
            </a:outerShdw>
          </a:effectLst>
        </p:spPr>
      </p:pic>
      <p:sp>
        <p:nvSpPr>
          <p:cNvPr id="15" name="内容占位符 2"/>
          <p:cNvSpPr txBox="1"/>
          <p:nvPr/>
        </p:nvSpPr>
        <p:spPr>
          <a:xfrm>
            <a:off x="4355976" y="1563638"/>
            <a:ext cx="4608512" cy="144700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spcBef>
                <a:spcPts val="0"/>
              </a:spcBef>
              <a:buFont typeface="Wingdings" panose="05000000000000000000" pitchFamily="2" charset="2"/>
              <a:buChar char="Ø"/>
            </a:pPr>
            <a:r>
              <a:rPr lang="zh-CN" altLang="en-US" sz="1800" b="1" dirty="0" smtClean="0">
                <a:solidFill>
                  <a:srgbClr val="116797"/>
                </a:solidFill>
                <a:latin typeface="微软雅黑" panose="020B0503020204020204" pitchFamily="34" charset="-122"/>
                <a:ea typeface="微软雅黑" panose="020B0503020204020204" pitchFamily="34" charset="-122"/>
              </a:rPr>
              <a:t>改革开放</a:t>
            </a:r>
            <a:r>
              <a:rPr lang="en-US" altLang="zh-CN" sz="1800" b="1" dirty="0" smtClean="0">
                <a:solidFill>
                  <a:srgbClr val="116797"/>
                </a:solidFill>
                <a:latin typeface="微软雅黑" panose="020B0503020204020204" pitchFamily="34" charset="-122"/>
                <a:ea typeface="微软雅黑" panose="020B0503020204020204" pitchFamily="34" charset="-122"/>
              </a:rPr>
              <a:t>40</a:t>
            </a:r>
            <a:r>
              <a:rPr lang="zh-CN" altLang="en-US" sz="1800" b="1" dirty="0" smtClean="0">
                <a:solidFill>
                  <a:srgbClr val="116797"/>
                </a:solidFill>
                <a:latin typeface="微软雅黑" panose="020B0503020204020204" pitchFamily="34" charset="-122"/>
                <a:ea typeface="微软雅黑" panose="020B0503020204020204" pitchFamily="34" charset="-122"/>
              </a:rPr>
              <a:t>年</a:t>
            </a:r>
            <a:r>
              <a:rPr lang="zh-CN" altLang="en-US" sz="1800" b="1" dirty="0" smtClean="0">
                <a:solidFill>
                  <a:srgbClr val="C00000"/>
                </a:solidFill>
                <a:latin typeface="微软雅黑" panose="020B0503020204020204" pitchFamily="34" charset="-122"/>
                <a:ea typeface="微软雅黑" panose="020B0503020204020204" pitchFamily="34" charset="-122"/>
              </a:rPr>
              <a:t>首次召开</a:t>
            </a:r>
            <a:endParaRPr lang="en-US" altLang="zh-CN" sz="1800" b="1" dirty="0" smtClean="0">
              <a:solidFill>
                <a:srgbClr val="C00000"/>
              </a:solidFill>
              <a:latin typeface="微软雅黑" panose="020B0503020204020204" pitchFamily="34" charset="-122"/>
              <a:ea typeface="微软雅黑" panose="020B0503020204020204" pitchFamily="34" charset="-122"/>
            </a:endParaRPr>
          </a:p>
          <a:p>
            <a:pPr>
              <a:lnSpc>
                <a:spcPct val="150000"/>
              </a:lnSpc>
              <a:spcBef>
                <a:spcPts val="0"/>
              </a:spcBef>
              <a:buFont typeface="Wingdings" panose="05000000000000000000" pitchFamily="2" charset="2"/>
              <a:buChar char="Ø"/>
            </a:pPr>
            <a:r>
              <a:rPr lang="zh-CN" altLang="en-US" sz="1800" b="1" dirty="0" smtClean="0">
                <a:solidFill>
                  <a:srgbClr val="116797"/>
                </a:solidFill>
                <a:latin typeface="微软雅黑" panose="020B0503020204020204" pitchFamily="34" charset="-122"/>
                <a:ea typeface="微软雅黑" panose="020B0503020204020204" pitchFamily="34" charset="-122"/>
              </a:rPr>
              <a:t>党组决策</a:t>
            </a:r>
            <a:r>
              <a:rPr lang="en-US" altLang="zh-CN" sz="1800" b="1" dirty="0" smtClean="0">
                <a:solidFill>
                  <a:srgbClr val="116797"/>
                </a:solidFill>
                <a:latin typeface="微软雅黑" panose="020B0503020204020204" pitchFamily="34" charset="-122"/>
                <a:ea typeface="微软雅黑" panose="020B0503020204020204" pitchFamily="34" charset="-122"/>
              </a:rPr>
              <a:t>+</a:t>
            </a:r>
            <a:r>
              <a:rPr lang="zh-CN" altLang="en-US" sz="1800" b="1" dirty="0" smtClean="0">
                <a:solidFill>
                  <a:srgbClr val="116797"/>
                </a:solidFill>
                <a:latin typeface="微软雅黑" panose="020B0503020204020204" pitchFamily="34" charset="-122"/>
                <a:ea typeface="微软雅黑" panose="020B0503020204020204" pitchFamily="34" charset="-122"/>
              </a:rPr>
              <a:t>部长推动</a:t>
            </a:r>
            <a:endParaRPr lang="en-US" altLang="zh-CN" sz="1800" b="1" dirty="0" smtClean="0">
              <a:solidFill>
                <a:srgbClr val="116797"/>
              </a:solidFill>
              <a:latin typeface="微软雅黑" panose="020B0503020204020204" pitchFamily="34" charset="-122"/>
              <a:ea typeface="微软雅黑" panose="020B0503020204020204" pitchFamily="34" charset="-122"/>
            </a:endParaRPr>
          </a:p>
          <a:p>
            <a:pPr>
              <a:lnSpc>
                <a:spcPct val="150000"/>
              </a:lnSpc>
              <a:spcBef>
                <a:spcPts val="0"/>
              </a:spcBef>
              <a:buFont typeface="Wingdings" panose="05000000000000000000" pitchFamily="2" charset="2"/>
              <a:buChar char="Ø"/>
            </a:pPr>
            <a:r>
              <a:rPr lang="en-US" altLang="zh-CN" sz="1800" b="1" dirty="0" smtClean="0">
                <a:solidFill>
                  <a:srgbClr val="116797"/>
                </a:solidFill>
                <a:latin typeface="微软雅黑" panose="020B0503020204020204" pitchFamily="34" charset="-122"/>
                <a:ea typeface="微软雅黑" panose="020B0503020204020204" pitchFamily="34" charset="-122"/>
              </a:rPr>
              <a:t>14</a:t>
            </a:r>
            <a:r>
              <a:rPr lang="zh-CN" altLang="en-US" sz="1800" b="1" dirty="0" smtClean="0">
                <a:solidFill>
                  <a:srgbClr val="116797"/>
                </a:solidFill>
                <a:latin typeface="微软雅黑" panose="020B0503020204020204" pitchFamily="34" charset="-122"/>
                <a:ea typeface="微软雅黑" panose="020B0503020204020204" pitchFamily="34" charset="-122"/>
              </a:rPr>
              <a:t>个部委</a:t>
            </a:r>
            <a:r>
              <a:rPr lang="en-US" altLang="zh-CN" sz="1800" b="1" dirty="0" smtClean="0">
                <a:solidFill>
                  <a:srgbClr val="116797"/>
                </a:solidFill>
                <a:latin typeface="微软雅黑" panose="020B0503020204020204" pitchFamily="34" charset="-122"/>
                <a:ea typeface="微软雅黑" panose="020B0503020204020204" pitchFamily="34" charset="-122"/>
              </a:rPr>
              <a:t>+16</a:t>
            </a:r>
            <a:r>
              <a:rPr lang="zh-CN" altLang="en-US" sz="1800" b="1" dirty="0" smtClean="0">
                <a:solidFill>
                  <a:srgbClr val="116797"/>
                </a:solidFill>
                <a:latin typeface="微软雅黑" panose="020B0503020204020204" pitchFamily="34" charset="-122"/>
                <a:ea typeface="微软雅黑" panose="020B0503020204020204" pitchFamily="34" charset="-122"/>
              </a:rPr>
              <a:t>个部内司局密切合作</a:t>
            </a:r>
            <a:endParaRPr lang="en-US" altLang="zh-CN" sz="1800" b="1" dirty="0" smtClean="0">
              <a:solidFill>
                <a:srgbClr val="116797"/>
              </a:solidFill>
              <a:latin typeface="微软雅黑" panose="020B0503020204020204" pitchFamily="34" charset="-122"/>
              <a:ea typeface="微软雅黑" panose="020B0503020204020204" pitchFamily="34" charset="-122"/>
            </a:endParaRPr>
          </a:p>
        </p:txBody>
      </p:sp>
      <p:sp>
        <p:nvSpPr>
          <p:cNvPr id="16" name="矩形 15"/>
          <p:cNvSpPr/>
          <p:nvPr/>
        </p:nvSpPr>
        <p:spPr>
          <a:xfrm>
            <a:off x="4248472" y="3147814"/>
            <a:ext cx="4572000" cy="1754326"/>
          </a:xfrm>
          <a:prstGeom prst="rect">
            <a:avLst/>
          </a:prstGeom>
        </p:spPr>
        <p:txBody>
          <a:bodyPr>
            <a:spAutoFit/>
          </a:bodyPr>
          <a:lstStyle/>
          <a:p>
            <a:pPr>
              <a:lnSpc>
                <a:spcPct val="150000"/>
              </a:lnSpc>
            </a:pPr>
            <a:r>
              <a:rPr lang="zh-CN" altLang="en-US" b="1" dirty="0">
                <a:solidFill>
                  <a:srgbClr val="116797"/>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这次会议</a:t>
            </a:r>
            <a:r>
              <a:rPr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把握住了</a:t>
            </a: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中国教育改革发展的关键，</a:t>
            </a:r>
            <a:r>
              <a:rPr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把握住了</a:t>
            </a: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人民普遍的心理期盼，</a:t>
            </a:r>
            <a:r>
              <a:rPr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确定了</a:t>
            </a: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本科教育的基本方针、发展路径和重要举措，是可以</a:t>
            </a:r>
            <a:r>
              <a:rPr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写入教育史</a:t>
            </a: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的会。”</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TextBox 6"/>
          <p:cNvSpPr txBox="1"/>
          <p:nvPr/>
        </p:nvSpPr>
        <p:spPr>
          <a:xfrm>
            <a:off x="935596" y="-20538"/>
            <a:ext cx="4068452" cy="662554"/>
          </a:xfrm>
          <a:prstGeom prst="rect">
            <a:avLst/>
          </a:prstGeom>
          <a:noFill/>
          <a:ln>
            <a:noFill/>
          </a:ln>
        </p:spPr>
        <p:txBody>
          <a:bodyPr wrap="square" rtlCol="0">
            <a:spAutoFit/>
          </a:bodyPr>
          <a:lstStyle/>
          <a:p>
            <a:pPr eaLnBrk="0" hangingPunct="0">
              <a:lnSpc>
                <a:spcPct val="150000"/>
              </a:lnSpc>
            </a:pPr>
            <a:r>
              <a:rPr lang="en-US" altLang="zh-CN" sz="2800" b="1" dirty="0" smtClean="0">
                <a:ln w="11430"/>
                <a:solidFill>
                  <a:srgbClr val="116797"/>
                </a:solidFill>
                <a:latin typeface="微软雅黑" panose="020B0503020204020204" pitchFamily="34" charset="-122"/>
                <a:ea typeface="微软雅黑" panose="020B0503020204020204" pitchFamily="34" charset="-122"/>
              </a:rPr>
              <a:t>1.</a:t>
            </a:r>
            <a:r>
              <a:rPr lang="zh-CN" altLang="en-US" sz="2800" b="1" dirty="0" smtClean="0">
                <a:ln w="11430"/>
                <a:solidFill>
                  <a:srgbClr val="116797"/>
                </a:solidFill>
                <a:latin typeface="微软雅黑" panose="020B0503020204020204" pitchFamily="34" charset="-122"/>
                <a:ea typeface="微软雅黑" panose="020B0503020204020204" pitchFamily="34" charset="-122"/>
              </a:rPr>
              <a:t>全力开展一流本科建设</a:t>
            </a:r>
            <a:endParaRPr lang="zh-CN" altLang="en-US" sz="2800" b="1" dirty="0" smtClean="0">
              <a:ln w="11430"/>
              <a:solidFill>
                <a:srgbClr val="11679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987574"/>
            <a:ext cx="9212778" cy="430887"/>
          </a:xfrm>
          <a:prstGeom prst="rect">
            <a:avLst/>
          </a:prstGeom>
        </p:spPr>
        <p:txBody>
          <a:bodyPr wrap="none">
            <a:spAutoFit/>
          </a:bodyPr>
          <a:lstStyle/>
          <a:p>
            <a:r>
              <a:rPr lang="zh-CN" altLang="en-US" sz="2200" b="1" dirty="0">
                <a:ln w="11430"/>
                <a:solidFill>
                  <a:srgbClr val="C00000"/>
                </a:solidFill>
                <a:latin typeface="微软雅黑" panose="020B0503020204020204" pitchFamily="34" charset="-122"/>
                <a:ea typeface="微软雅黑" panose="020B0503020204020204" pitchFamily="34" charset="-122"/>
              </a:rPr>
              <a:t>一个讲话</a:t>
            </a:r>
            <a:r>
              <a:rPr lang="zh-CN" altLang="en-US" sz="2200" b="1" dirty="0" smtClean="0">
                <a:ln w="11430"/>
                <a:solidFill>
                  <a:srgbClr val="C00000"/>
                </a:solidFill>
                <a:latin typeface="微软雅黑" panose="020B0503020204020204" pitchFamily="34" charset="-122"/>
                <a:ea typeface="微软雅黑" panose="020B0503020204020204" pitchFamily="34" charset="-122"/>
              </a:rPr>
              <a:t>：</a:t>
            </a:r>
            <a:r>
              <a:rPr lang="zh-CN" altLang="en-US" sz="2200" b="1" dirty="0">
                <a:solidFill>
                  <a:srgbClr val="C00000"/>
                </a:solidFill>
                <a:latin typeface="微软雅黑" panose="020B0503020204020204" pitchFamily="34" charset="-122"/>
                <a:ea typeface="微软雅黑" panose="020B0503020204020204" pitchFamily="34" charset="-122"/>
              </a:rPr>
              <a:t>陈宝生部长在新时代全国高等学校本科教育工作会议上的</a:t>
            </a:r>
            <a:r>
              <a:rPr lang="zh-CN" altLang="en-US" sz="2200" b="1" dirty="0" smtClean="0">
                <a:solidFill>
                  <a:srgbClr val="C00000"/>
                </a:solidFill>
                <a:latin typeface="微软雅黑" panose="020B0503020204020204" pitchFamily="34" charset="-122"/>
                <a:ea typeface="微软雅黑" panose="020B0503020204020204" pitchFamily="34" charset="-122"/>
              </a:rPr>
              <a:t>讲话</a:t>
            </a:r>
            <a:endParaRPr lang="en-US" altLang="zh-CN" sz="2200" b="1" dirty="0">
              <a:ln w="11430"/>
              <a:solidFill>
                <a:srgbClr val="C00000"/>
              </a:solidFill>
              <a:latin typeface="微软雅黑" panose="020B0503020204020204" pitchFamily="34" charset="-122"/>
              <a:ea typeface="微软雅黑" panose="020B0503020204020204" pitchFamily="34" charset="-122"/>
            </a:endParaRPr>
          </a:p>
        </p:txBody>
      </p:sp>
      <p:sp>
        <p:nvSpPr>
          <p:cNvPr id="4" name="矩形 3"/>
          <p:cNvSpPr/>
          <p:nvPr/>
        </p:nvSpPr>
        <p:spPr>
          <a:xfrm>
            <a:off x="2411760" y="2315656"/>
            <a:ext cx="4572000" cy="400110"/>
          </a:xfrm>
          <a:prstGeom prst="rect">
            <a:avLst/>
          </a:prstGeom>
        </p:spPr>
        <p:txBody>
          <a:bodyPr>
            <a:spAutoFit/>
          </a:bodyPr>
          <a:lstStyle/>
          <a:p>
            <a:r>
              <a:rPr lang="zh-CN" altLang="en-US" sz="2000" b="1" dirty="0">
                <a:solidFill>
                  <a:srgbClr val="116797"/>
                </a:solidFill>
                <a:latin typeface="微软雅黑" panose="020B0503020204020204" pitchFamily="34" charset="-122"/>
                <a:ea typeface="微软雅黑" panose="020B0503020204020204" pitchFamily="34" charset="-122"/>
              </a:rPr>
              <a:t>基本遵循：</a:t>
            </a:r>
            <a:r>
              <a:rPr lang="zh-CN" altLang="en-US" sz="2000" b="1" dirty="0">
                <a:solidFill>
                  <a:srgbClr val="C00000"/>
                </a:solidFill>
                <a:latin typeface="微软雅黑" panose="020B0503020204020204" pitchFamily="34" charset="-122"/>
                <a:ea typeface="微软雅黑" panose="020B0503020204020204" pitchFamily="34" charset="-122"/>
              </a:rPr>
              <a:t>以本为本、四个</a:t>
            </a:r>
            <a:r>
              <a:rPr lang="zh-CN" altLang="en-US" sz="2000" b="1" dirty="0" smtClean="0">
                <a:solidFill>
                  <a:srgbClr val="C00000"/>
                </a:solidFill>
                <a:latin typeface="微软雅黑" panose="020B0503020204020204" pitchFamily="34" charset="-122"/>
                <a:ea typeface="微软雅黑" panose="020B0503020204020204" pitchFamily="34" charset="-122"/>
              </a:rPr>
              <a:t>回归</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5" name="矩形 4"/>
          <p:cNvSpPr/>
          <p:nvPr/>
        </p:nvSpPr>
        <p:spPr>
          <a:xfrm>
            <a:off x="251522" y="2778189"/>
            <a:ext cx="3528391" cy="2169825"/>
          </a:xfrm>
          <a:prstGeom prst="rect">
            <a:avLst/>
          </a:prstGeom>
          <a:noFill/>
        </p:spPr>
        <p:txBody>
          <a:bodyPr wrap="square">
            <a:spAutoFit/>
          </a:bodyPr>
          <a:lstStyle/>
          <a:p>
            <a:pPr algn="ctr">
              <a:lnSpc>
                <a:spcPct val="150000"/>
              </a:lnSpc>
              <a:buClr>
                <a:srgbClr val="002060"/>
              </a:buClr>
              <a:defRPr/>
            </a:pPr>
            <a:r>
              <a:rPr lang="zh-CN" altLang="en-US" b="1" spc="50" dirty="0">
                <a:ln w="11430"/>
                <a:solidFill>
                  <a:srgbClr val="116797"/>
                </a:solidFill>
                <a:latin typeface="微软雅黑" panose="020B0503020204020204" pitchFamily="34" charset="-122"/>
                <a:ea typeface="微软雅黑" panose="020B0503020204020204" pitchFamily="34" charset="-122"/>
              </a:rPr>
              <a:t>以本为本</a:t>
            </a:r>
            <a:r>
              <a:rPr lang="zh-CN" altLang="en-US" b="1" spc="50" dirty="0" smtClean="0">
                <a:ln w="11430"/>
                <a:solidFill>
                  <a:srgbClr val="116797"/>
                </a:solidFill>
                <a:latin typeface="微软雅黑" panose="020B0503020204020204" pitchFamily="34" charset="-122"/>
                <a:ea typeface="微软雅黑" panose="020B0503020204020204" pitchFamily="34" charset="-122"/>
              </a:rPr>
              <a:t>：</a:t>
            </a:r>
            <a:endParaRPr lang="en-US" altLang="zh-CN" b="1" spc="38" dirty="0" smtClean="0">
              <a:ln w="11430"/>
              <a:solidFill>
                <a:srgbClr val="116797"/>
              </a:solidFill>
              <a:latin typeface="微软雅黑" panose="020B0503020204020204" pitchFamily="34" charset="-122"/>
              <a:ea typeface="微软雅黑" panose="020B0503020204020204" pitchFamily="34" charset="-122"/>
            </a:endParaRPr>
          </a:p>
          <a:p>
            <a:pPr marL="342900" indent="-342900">
              <a:lnSpc>
                <a:spcPct val="150000"/>
              </a:lnSpc>
              <a:buClr>
                <a:srgbClr val="002060"/>
              </a:buClr>
              <a:buFont typeface="Wingdings" panose="05000000000000000000" pitchFamily="2" charset="2"/>
              <a:buChar char="l"/>
              <a:defRPr/>
            </a:pPr>
            <a:r>
              <a:rPr lang="zh-CN" altLang="en-US" b="1" spc="38" dirty="0" smtClean="0">
                <a:ln w="11430"/>
                <a:solidFill>
                  <a:srgbClr val="116797"/>
                </a:solidFill>
                <a:latin typeface="微软雅黑" panose="020B0503020204020204" pitchFamily="34" charset="-122"/>
                <a:ea typeface="微软雅黑" panose="020B0503020204020204" pitchFamily="34" charset="-122"/>
              </a:rPr>
              <a:t>提高</a:t>
            </a:r>
            <a:r>
              <a:rPr lang="zh-CN" altLang="en-US" b="1" spc="38" dirty="0" smtClean="0">
                <a:ln w="11430"/>
                <a:solidFill>
                  <a:srgbClr val="106B98"/>
                </a:solidFill>
                <a:latin typeface="微软雅黑" panose="020B0503020204020204" pitchFamily="34" charset="-122"/>
                <a:ea typeface="微软雅黑" panose="020B0503020204020204" pitchFamily="34" charset="-122"/>
              </a:rPr>
              <a:t>教学水</a:t>
            </a:r>
            <a:r>
              <a:rPr lang="zh-CN" altLang="en-US" b="1" spc="38" dirty="0" smtClean="0">
                <a:ln w="11430"/>
                <a:solidFill>
                  <a:srgbClr val="116797"/>
                </a:solidFill>
                <a:latin typeface="微软雅黑" panose="020B0503020204020204" pitchFamily="34" charset="-122"/>
                <a:ea typeface="微软雅黑" panose="020B0503020204020204" pitchFamily="34" charset="-122"/>
              </a:rPr>
              <a:t>平，基础在</a:t>
            </a:r>
            <a:r>
              <a:rPr lang="zh-CN" altLang="en-US" b="1" spc="38" dirty="0" smtClean="0">
                <a:ln w="11430"/>
                <a:solidFill>
                  <a:srgbClr val="C00000"/>
                </a:solidFill>
                <a:latin typeface="微软雅黑" panose="020B0503020204020204" pitchFamily="34" charset="-122"/>
                <a:ea typeface="微软雅黑" panose="020B0503020204020204" pitchFamily="34" charset="-122"/>
              </a:rPr>
              <a:t>本科</a:t>
            </a:r>
            <a:r>
              <a:rPr lang="zh-CN" altLang="en-US" b="1" spc="38" dirty="0" smtClean="0">
                <a:ln w="11430"/>
                <a:solidFill>
                  <a:srgbClr val="002060"/>
                </a:solidFill>
                <a:latin typeface="微软雅黑" panose="020B0503020204020204" pitchFamily="34" charset="-122"/>
                <a:ea typeface="微软雅黑" panose="020B0503020204020204" pitchFamily="34" charset="-122"/>
              </a:rPr>
              <a:t>。</a:t>
            </a:r>
            <a:r>
              <a:rPr lang="zh-CN" altLang="en-US" b="1" spc="38" dirty="0" smtClean="0">
                <a:ln w="11430"/>
                <a:solidFill>
                  <a:srgbClr val="116797"/>
                </a:solidFill>
                <a:latin typeface="微软雅黑" panose="020B0503020204020204" pitchFamily="34" charset="-122"/>
                <a:ea typeface="微软雅黑" panose="020B0503020204020204" pitchFamily="34" charset="-122"/>
              </a:rPr>
              <a:t>基础不牢，地动山摇。</a:t>
            </a:r>
            <a:endParaRPr lang="en-US" altLang="zh-CN" b="1" spc="38" dirty="0" smtClean="0">
              <a:ln w="11430"/>
              <a:solidFill>
                <a:srgbClr val="116797"/>
              </a:solidFill>
              <a:latin typeface="微软雅黑" panose="020B0503020204020204" pitchFamily="34" charset="-122"/>
              <a:ea typeface="微软雅黑" panose="020B0503020204020204" pitchFamily="34" charset="-122"/>
            </a:endParaRPr>
          </a:p>
          <a:p>
            <a:pPr marL="342900" indent="-342900">
              <a:lnSpc>
                <a:spcPct val="150000"/>
              </a:lnSpc>
              <a:buClr>
                <a:srgbClr val="002060"/>
              </a:buClr>
              <a:buFont typeface="Wingdings" panose="05000000000000000000" pitchFamily="2" charset="2"/>
              <a:buChar char="l"/>
              <a:defRPr/>
            </a:pPr>
            <a:r>
              <a:rPr lang="zh-CN" altLang="en-US" b="1" spc="38" dirty="0" smtClean="0">
                <a:ln w="11430"/>
                <a:solidFill>
                  <a:srgbClr val="116797"/>
                </a:solidFill>
                <a:latin typeface="微软雅黑" panose="020B0503020204020204" pitchFamily="34" charset="-122"/>
                <a:ea typeface="微软雅黑" panose="020B0503020204020204" pitchFamily="34" charset="-122"/>
              </a:rPr>
              <a:t>没有</a:t>
            </a:r>
            <a:r>
              <a:rPr lang="zh-CN" altLang="en-US" b="1" spc="38" dirty="0">
                <a:ln w="11430"/>
                <a:solidFill>
                  <a:srgbClr val="116797"/>
                </a:solidFill>
                <a:latin typeface="微软雅黑" panose="020B0503020204020204" pitchFamily="34" charset="-122"/>
                <a:ea typeface="微软雅黑" panose="020B0503020204020204" pitchFamily="34" charset="-122"/>
              </a:rPr>
              <a:t>高质量的</a:t>
            </a:r>
            <a:r>
              <a:rPr lang="zh-CN" altLang="en-US" b="1" spc="38" dirty="0">
                <a:ln w="11430"/>
                <a:solidFill>
                  <a:srgbClr val="C00000"/>
                </a:solidFill>
                <a:latin typeface="微软雅黑" panose="020B0503020204020204" pitchFamily="34" charset="-122"/>
                <a:ea typeface="微软雅黑" panose="020B0503020204020204" pitchFamily="34" charset="-122"/>
              </a:rPr>
              <a:t>本科</a:t>
            </a:r>
            <a:r>
              <a:rPr lang="zh-CN" altLang="en-US" b="1" spc="38" dirty="0">
                <a:ln w="11430"/>
                <a:solidFill>
                  <a:srgbClr val="116797"/>
                </a:solidFill>
                <a:latin typeface="微软雅黑" panose="020B0503020204020204" pitchFamily="34" charset="-122"/>
                <a:ea typeface="微软雅黑" panose="020B0503020204020204" pitchFamily="34" charset="-122"/>
              </a:rPr>
              <a:t>，就建不成世界一流大学</a:t>
            </a:r>
            <a:r>
              <a:rPr lang="zh-CN" altLang="en-US" b="1" spc="38" dirty="0" smtClean="0">
                <a:ln w="11430"/>
                <a:solidFill>
                  <a:srgbClr val="116797"/>
                </a:solidFill>
                <a:latin typeface="微软雅黑" panose="020B0503020204020204" pitchFamily="34" charset="-122"/>
                <a:ea typeface="微软雅黑" panose="020B0503020204020204" pitchFamily="34" charset="-122"/>
              </a:rPr>
              <a:t>。</a:t>
            </a:r>
            <a:endParaRPr lang="en-US" altLang="zh-CN" b="1" spc="38" dirty="0">
              <a:ln w="11430"/>
              <a:solidFill>
                <a:srgbClr val="116797"/>
              </a:solidFill>
              <a:latin typeface="微软雅黑" panose="020B0503020204020204" pitchFamily="34" charset="-122"/>
              <a:ea typeface="微软雅黑" panose="020B0503020204020204" pitchFamily="34" charset="-122"/>
            </a:endParaRPr>
          </a:p>
        </p:txBody>
      </p:sp>
      <p:sp>
        <p:nvSpPr>
          <p:cNvPr id="6" name="矩形 5"/>
          <p:cNvSpPr/>
          <p:nvPr/>
        </p:nvSpPr>
        <p:spPr>
          <a:xfrm>
            <a:off x="3923929" y="2778189"/>
            <a:ext cx="5040559" cy="216982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lnSpc>
                <a:spcPct val="150000"/>
              </a:lnSpc>
              <a:defRPr/>
            </a:pPr>
            <a:r>
              <a:rPr lang="zh-CN" altLang="en-US" b="1" spc="50" dirty="0" smtClean="0">
                <a:ln w="11430"/>
                <a:solidFill>
                  <a:srgbClr val="116797"/>
                </a:solidFill>
                <a:latin typeface="微软雅黑" panose="020B0503020204020204" pitchFamily="34" charset="-122"/>
                <a:ea typeface="微软雅黑" panose="020B0503020204020204" pitchFamily="34" charset="-122"/>
              </a:rPr>
              <a:t>四个回归：</a:t>
            </a:r>
            <a:endParaRPr lang="en-US" altLang="zh-CN" b="1" spc="50" dirty="0" smtClean="0">
              <a:ln w="11430"/>
              <a:solidFill>
                <a:srgbClr val="116797"/>
              </a:solidFill>
              <a:latin typeface="微软雅黑" panose="020B0503020204020204" pitchFamily="34" charset="-122"/>
              <a:ea typeface="微软雅黑" panose="020B0503020204020204" pitchFamily="34" charset="-122"/>
            </a:endParaRPr>
          </a:p>
          <a:p>
            <a:pPr marL="342900" indent="-342900" eaLnBrk="1" hangingPunct="1">
              <a:lnSpc>
                <a:spcPct val="150000"/>
              </a:lnSpc>
              <a:buFont typeface="Wingdings" panose="05000000000000000000" pitchFamily="2" charset="2"/>
              <a:buChar char="l"/>
              <a:defRPr/>
            </a:pPr>
            <a:r>
              <a:rPr lang="zh-CN" altLang="en-US" b="1" spc="50" dirty="0" smtClean="0">
                <a:ln w="11430"/>
                <a:solidFill>
                  <a:srgbClr val="116797"/>
                </a:solidFill>
                <a:latin typeface="微软雅黑" panose="020B0503020204020204" pitchFamily="34" charset="-122"/>
                <a:ea typeface="微软雅黑" panose="020B0503020204020204" pitchFamily="34" charset="-122"/>
              </a:rPr>
              <a:t>回归</a:t>
            </a:r>
            <a:r>
              <a:rPr lang="zh-CN" altLang="en-US" b="1" spc="50" dirty="0">
                <a:ln w="11430"/>
                <a:solidFill>
                  <a:srgbClr val="116797"/>
                </a:solidFill>
                <a:latin typeface="微软雅黑" panose="020B0503020204020204" pitchFamily="34" charset="-122"/>
                <a:ea typeface="微软雅黑" panose="020B0503020204020204" pitchFamily="34" charset="-122"/>
              </a:rPr>
              <a:t>常识：教育的常识就是读书</a:t>
            </a:r>
            <a:endParaRPr lang="en-US" altLang="zh-CN" b="1" spc="50" dirty="0">
              <a:ln w="11430"/>
              <a:solidFill>
                <a:srgbClr val="116797"/>
              </a:solidFill>
              <a:latin typeface="微软雅黑" panose="020B0503020204020204" pitchFamily="34" charset="-122"/>
              <a:ea typeface="微软雅黑" panose="020B0503020204020204" pitchFamily="34" charset="-122"/>
            </a:endParaRPr>
          </a:p>
          <a:p>
            <a:pPr marL="342900" indent="-342900" eaLnBrk="1" hangingPunct="1">
              <a:lnSpc>
                <a:spcPct val="150000"/>
              </a:lnSpc>
              <a:buFont typeface="Wingdings" panose="05000000000000000000" pitchFamily="2" charset="2"/>
              <a:buChar char="l"/>
              <a:defRPr/>
            </a:pPr>
            <a:r>
              <a:rPr lang="zh-CN" altLang="en-US" b="1" spc="50" dirty="0">
                <a:ln w="11430"/>
                <a:solidFill>
                  <a:srgbClr val="116797"/>
                </a:solidFill>
                <a:latin typeface="微软雅黑" panose="020B0503020204020204" pitchFamily="34" charset="-122"/>
                <a:ea typeface="微软雅黑" panose="020B0503020204020204" pitchFamily="34" charset="-122"/>
              </a:rPr>
              <a:t>回归本分：教育的基本功能就是教书育人</a:t>
            </a:r>
            <a:endParaRPr lang="en-US" altLang="zh-CN" b="1" spc="50" dirty="0">
              <a:ln w="11430"/>
              <a:solidFill>
                <a:srgbClr val="116797"/>
              </a:solidFill>
              <a:latin typeface="微软雅黑" panose="020B0503020204020204" pitchFamily="34" charset="-122"/>
              <a:ea typeface="微软雅黑" panose="020B0503020204020204" pitchFamily="34" charset="-122"/>
            </a:endParaRPr>
          </a:p>
          <a:p>
            <a:pPr marL="342900" indent="-342900" eaLnBrk="1" hangingPunct="1">
              <a:lnSpc>
                <a:spcPct val="150000"/>
              </a:lnSpc>
              <a:buFont typeface="Wingdings" panose="05000000000000000000" pitchFamily="2" charset="2"/>
              <a:buChar char="l"/>
              <a:defRPr/>
            </a:pPr>
            <a:r>
              <a:rPr lang="zh-CN" altLang="en-US" b="1" spc="50" dirty="0">
                <a:ln w="11430"/>
                <a:solidFill>
                  <a:srgbClr val="116797"/>
                </a:solidFill>
                <a:latin typeface="微软雅黑" panose="020B0503020204020204" pitchFamily="34" charset="-122"/>
                <a:ea typeface="微软雅黑" panose="020B0503020204020204" pitchFamily="34" charset="-122"/>
              </a:rPr>
              <a:t>回归初心：教育工作者的初心就是培养人才</a:t>
            </a:r>
            <a:endParaRPr lang="en-US" altLang="zh-CN" b="1" spc="50" dirty="0">
              <a:ln w="11430"/>
              <a:solidFill>
                <a:srgbClr val="116797"/>
              </a:solidFill>
              <a:latin typeface="微软雅黑" panose="020B0503020204020204" pitchFamily="34" charset="-122"/>
              <a:ea typeface="微软雅黑" panose="020B0503020204020204" pitchFamily="34" charset="-122"/>
            </a:endParaRPr>
          </a:p>
          <a:p>
            <a:pPr marL="342900" indent="-342900" eaLnBrk="1" hangingPunct="1">
              <a:lnSpc>
                <a:spcPct val="150000"/>
              </a:lnSpc>
              <a:buFont typeface="Wingdings" panose="05000000000000000000" pitchFamily="2" charset="2"/>
              <a:buChar char="l"/>
              <a:defRPr/>
            </a:pPr>
            <a:r>
              <a:rPr lang="zh-CN" altLang="en-US" b="1" spc="50" dirty="0">
                <a:ln w="11430"/>
                <a:solidFill>
                  <a:srgbClr val="116797"/>
                </a:solidFill>
                <a:latin typeface="微软雅黑" panose="020B0503020204020204" pitchFamily="34" charset="-122"/>
                <a:ea typeface="微软雅黑" panose="020B0503020204020204" pitchFamily="34" charset="-122"/>
              </a:rPr>
              <a:t>回归梦想：教育梦就是报国梦、强国梦</a:t>
            </a:r>
            <a:endParaRPr lang="zh-CN" altLang="en-US" b="1" spc="50" dirty="0">
              <a:ln w="11430"/>
              <a:solidFill>
                <a:srgbClr val="116797"/>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935596" y="-20538"/>
            <a:ext cx="4068452" cy="662554"/>
          </a:xfrm>
          <a:prstGeom prst="rect">
            <a:avLst/>
          </a:prstGeom>
          <a:noFill/>
          <a:ln>
            <a:noFill/>
          </a:ln>
        </p:spPr>
        <p:txBody>
          <a:bodyPr wrap="square" rtlCol="0">
            <a:spAutoFit/>
          </a:bodyPr>
          <a:lstStyle/>
          <a:p>
            <a:pPr eaLnBrk="0" hangingPunct="0">
              <a:lnSpc>
                <a:spcPct val="150000"/>
              </a:lnSpc>
            </a:pPr>
            <a:r>
              <a:rPr lang="en-US" altLang="zh-CN" sz="2800" b="1" dirty="0" smtClean="0">
                <a:ln w="11430"/>
                <a:solidFill>
                  <a:srgbClr val="116797"/>
                </a:solidFill>
                <a:latin typeface="微软雅黑" panose="020B0503020204020204" pitchFamily="34" charset="-122"/>
                <a:ea typeface="微软雅黑" panose="020B0503020204020204" pitchFamily="34" charset="-122"/>
              </a:rPr>
              <a:t>1.</a:t>
            </a:r>
            <a:r>
              <a:rPr lang="zh-CN" altLang="en-US" sz="2800" b="1" dirty="0" smtClean="0">
                <a:ln w="11430"/>
                <a:solidFill>
                  <a:srgbClr val="116797"/>
                </a:solidFill>
                <a:latin typeface="微软雅黑" panose="020B0503020204020204" pitchFamily="34" charset="-122"/>
                <a:ea typeface="微软雅黑" panose="020B0503020204020204" pitchFamily="34" charset="-122"/>
              </a:rPr>
              <a:t>全力开展一流本科建设</a:t>
            </a:r>
            <a:endParaRPr lang="zh-CN" altLang="en-US" sz="2800" b="1" dirty="0" smtClean="0">
              <a:ln w="11430"/>
              <a:solidFill>
                <a:srgbClr val="116797"/>
              </a:solidFill>
              <a:latin typeface="微软雅黑" panose="020B0503020204020204" pitchFamily="34" charset="-122"/>
              <a:ea typeface="微软雅黑" panose="020B0503020204020204" pitchFamily="34" charset="-122"/>
            </a:endParaRPr>
          </a:p>
        </p:txBody>
      </p:sp>
      <p:sp>
        <p:nvSpPr>
          <p:cNvPr id="9" name="圆角矩形 8"/>
          <p:cNvSpPr/>
          <p:nvPr/>
        </p:nvSpPr>
        <p:spPr>
          <a:xfrm>
            <a:off x="179512" y="2243648"/>
            <a:ext cx="8856984" cy="2776374"/>
          </a:xfrm>
          <a:prstGeom prst="roundRect">
            <a:avLst/>
          </a:prstGeom>
          <a:noFill/>
          <a:ln>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容占位符 2"/>
          <p:cNvSpPr txBox="1"/>
          <p:nvPr/>
        </p:nvSpPr>
        <p:spPr>
          <a:xfrm>
            <a:off x="2267744" y="1491630"/>
            <a:ext cx="5688632" cy="64807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2200" b="1" dirty="0" smtClean="0">
                <a:solidFill>
                  <a:srgbClr val="C00000"/>
                </a:solidFill>
                <a:latin typeface="微软雅黑" panose="020B0503020204020204" pitchFamily="34" charset="-122"/>
                <a:ea typeface="微软雅黑" panose="020B0503020204020204" pitchFamily="34" charset="-122"/>
              </a:rPr>
              <a:t>提出“全面振兴本科教育”的时代命题</a:t>
            </a:r>
            <a:endParaRPr lang="en-US" altLang="zh-CN" sz="2200" b="1" dirty="0" smtClean="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tags/tag1.xml><?xml version="1.0" encoding="utf-8"?>
<p:tagLst xmlns:p="http://schemas.openxmlformats.org/presentationml/2006/main">
  <p:tag name="MH" val="20180405100810"/>
  <p:tag name="MH_LIBRARY" val="CONTENTS"/>
  <p:tag name="MH_TYPE" val="OTHERS"/>
  <p:tag name="ID" val="545815"/>
</p:tagLst>
</file>

<file path=ppt/tags/tag10.xml><?xml version="1.0" encoding="utf-8"?>
<p:tagLst xmlns:p="http://schemas.openxmlformats.org/presentationml/2006/main">
  <p:tag name="MH" val="20180405101341"/>
  <p:tag name="MH_LIBRARY" val="CONTENTS"/>
  <p:tag name="MH_TYPE" val="OTHERS"/>
  <p:tag name="ID" val="545840"/>
</p:tagLst>
</file>

<file path=ppt/tags/tag11.xml><?xml version="1.0" encoding="utf-8"?>
<p:tagLst xmlns:p="http://schemas.openxmlformats.org/presentationml/2006/main">
  <p:tag name="MH" val="20180405101341"/>
  <p:tag name="MH_LIBRARY" val="CONTENTS"/>
  <p:tag name="MH_TYPE" val="ENTRY"/>
  <p:tag name="ID" val="545840"/>
  <p:tag name="MH_ORDER" val="3"/>
</p:tagLst>
</file>

<file path=ppt/tags/tag12.xml><?xml version="1.0" encoding="utf-8"?>
<p:tagLst xmlns:p="http://schemas.openxmlformats.org/presentationml/2006/main">
  <p:tag name="MH" val="20180405100810"/>
  <p:tag name="MH_LIBRARY" val="CONTENTS"/>
  <p:tag name="MH_TYPE" val="OTHERS"/>
  <p:tag name="ID" val="545815"/>
</p:tagLst>
</file>

<file path=ppt/tags/tag13.xml><?xml version="1.0" encoding="utf-8"?>
<p:tagLst xmlns:p="http://schemas.openxmlformats.org/presentationml/2006/main">
  <p:tag name="MH" val="20180405101341"/>
  <p:tag name="MH_LIBRARY" val="CONTENTS"/>
  <p:tag name="MH_TYPE" val="OTHERS"/>
  <p:tag name="ID" val="545840"/>
</p:tagLst>
</file>

<file path=ppt/tags/tag14.xml><?xml version="1.0" encoding="utf-8"?>
<p:tagLst xmlns:p="http://schemas.openxmlformats.org/presentationml/2006/main">
  <p:tag name="MH" val="20180405101341"/>
  <p:tag name="MH_LIBRARY" val="CONTENTS"/>
  <p:tag name="MH_TYPE" val="ENTRY"/>
  <p:tag name="ID" val="545840"/>
  <p:tag name="MH_ORDER" val="1"/>
</p:tagLst>
</file>

<file path=ppt/tags/tag15.xml><?xml version="1.0" encoding="utf-8"?>
<p:tagLst xmlns:p="http://schemas.openxmlformats.org/presentationml/2006/main">
  <p:tag name="MH" val="20180405101341"/>
  <p:tag name="MH_LIBRARY" val="CONTENTS"/>
  <p:tag name="MH_TYPE" val="ENTRY"/>
  <p:tag name="ID" val="545840"/>
  <p:tag name="MH_ORDER" val="3"/>
</p:tagLst>
</file>

<file path=ppt/tags/tag16.xml><?xml version="1.0" encoding="utf-8"?>
<p:tagLst xmlns:p="http://schemas.openxmlformats.org/presentationml/2006/main">
  <p:tag name="MH" val="20180405101341"/>
  <p:tag name="MH_LIBRARY" val="CONTENTS"/>
  <p:tag name="MH_TYPE" val="NUMBER"/>
  <p:tag name="ID" val="545840"/>
  <p:tag name="MH_ORDER" val="1"/>
</p:tagLst>
</file>

<file path=ppt/tags/tag17.xml><?xml version="1.0" encoding="utf-8"?>
<p:tagLst xmlns:p="http://schemas.openxmlformats.org/presentationml/2006/main">
  <p:tag name="MH" val="20180405101341"/>
  <p:tag name="MH_LIBRARY" val="CONTENTS"/>
  <p:tag name="MH_TYPE" val="NUMBER"/>
  <p:tag name="ID" val="545840"/>
  <p:tag name="MH_ORDER" val="2"/>
</p:tagLst>
</file>

<file path=ppt/tags/tag18.xml><?xml version="1.0" encoding="utf-8"?>
<p:tagLst xmlns:p="http://schemas.openxmlformats.org/presentationml/2006/main">
  <p:tag name="MH" val="20180405101341"/>
  <p:tag name="MH_LIBRARY" val="CONTENTS"/>
  <p:tag name="MH_TYPE" val="OTHERS"/>
  <p:tag name="ID" val="545840"/>
</p:tagLst>
</file>

<file path=ppt/tags/tag19.xml><?xml version="1.0" encoding="utf-8"?>
<p:tagLst xmlns:p="http://schemas.openxmlformats.org/presentationml/2006/main">
  <p:tag name="MH" val="20180405101341"/>
  <p:tag name="MH_LIBRARY" val="CONTENTS"/>
  <p:tag name="MH_TYPE" val="OTHERS"/>
  <p:tag name="ID" val="545840"/>
</p:tagLst>
</file>

<file path=ppt/tags/tag2.xml><?xml version="1.0" encoding="utf-8"?>
<p:tagLst xmlns:p="http://schemas.openxmlformats.org/presentationml/2006/main">
  <p:tag name="MH" val="20180405101341"/>
  <p:tag name="MH_LIBRARY" val="CONTENTS"/>
  <p:tag name="MH_TYPE" val="OTHERS"/>
  <p:tag name="ID" val="545840"/>
</p:tagLst>
</file>

<file path=ppt/tags/tag20.xml><?xml version="1.0" encoding="utf-8"?>
<p:tagLst xmlns:p="http://schemas.openxmlformats.org/presentationml/2006/main">
  <p:tag name="MH" val="20180405101341"/>
  <p:tag name="MH_LIBRARY" val="CONTENTS"/>
  <p:tag name="MH_TYPE" val="NUMBER"/>
  <p:tag name="ID" val="545840"/>
  <p:tag name="MH_ORDER" val="3"/>
</p:tagLst>
</file>

<file path=ppt/tags/tag21.xml><?xml version="1.0" encoding="utf-8"?>
<p:tagLst xmlns:p="http://schemas.openxmlformats.org/presentationml/2006/main">
  <p:tag name="MH" val="20180405101341"/>
  <p:tag name="MH_LIBRARY" val="CONTENTS"/>
  <p:tag name="MH_TYPE" val="OTHERS"/>
  <p:tag name="ID" val="545840"/>
</p:tagLst>
</file>

<file path=ppt/tags/tag22.xml><?xml version="1.0" encoding="utf-8"?>
<p:tagLst xmlns:p="http://schemas.openxmlformats.org/presentationml/2006/main">
  <p:tag name="MH" val="20180405101341"/>
  <p:tag name="MH_LIBRARY" val="CONTENTS"/>
  <p:tag name="MH_TYPE" val="ENTRY"/>
  <p:tag name="ID" val="545840"/>
  <p:tag name="MH_ORDER" val="3"/>
</p:tagLst>
</file>

<file path=ppt/tags/tag23.xml><?xml version="1.0" encoding="utf-8"?>
<p:tagLst xmlns:p="http://schemas.openxmlformats.org/presentationml/2006/main">
  <p:tag name="MH" val="20180405100810"/>
  <p:tag name="MH_LIBRARY" val="CONTENTS"/>
  <p:tag name="MH_TYPE" val="OTHERS"/>
  <p:tag name="ID" val="545815"/>
</p:tagLst>
</file>

<file path=ppt/tags/tag24.xml><?xml version="1.0" encoding="utf-8"?>
<p:tagLst xmlns:p="http://schemas.openxmlformats.org/presentationml/2006/main">
  <p:tag name="MH" val="20180405101341"/>
  <p:tag name="MH_LIBRARY" val="CONTENTS"/>
  <p:tag name="MH_TYPE" val="OTHERS"/>
  <p:tag name="ID" val="545840"/>
</p:tagLst>
</file>

<file path=ppt/tags/tag25.xml><?xml version="1.0" encoding="utf-8"?>
<p:tagLst xmlns:p="http://schemas.openxmlformats.org/presentationml/2006/main">
  <p:tag name="MH" val="20180405101341"/>
  <p:tag name="MH_LIBRARY" val="CONTENTS"/>
  <p:tag name="MH_TYPE" val="ENTRY"/>
  <p:tag name="ID" val="545840"/>
  <p:tag name="MH_ORDER" val="1"/>
</p:tagLst>
</file>

<file path=ppt/tags/tag26.xml><?xml version="1.0" encoding="utf-8"?>
<p:tagLst xmlns:p="http://schemas.openxmlformats.org/presentationml/2006/main">
  <p:tag name="MH" val="20180405101341"/>
  <p:tag name="MH_LIBRARY" val="CONTENTS"/>
  <p:tag name="MH_TYPE" val="ENTRY"/>
  <p:tag name="ID" val="545840"/>
  <p:tag name="MH_ORDER" val="3"/>
</p:tagLst>
</file>

<file path=ppt/tags/tag27.xml><?xml version="1.0" encoding="utf-8"?>
<p:tagLst xmlns:p="http://schemas.openxmlformats.org/presentationml/2006/main">
  <p:tag name="MH" val="20180405101341"/>
  <p:tag name="MH_LIBRARY" val="CONTENTS"/>
  <p:tag name="MH_TYPE" val="NUMBER"/>
  <p:tag name="ID" val="545840"/>
  <p:tag name="MH_ORDER" val="1"/>
</p:tagLst>
</file>

<file path=ppt/tags/tag28.xml><?xml version="1.0" encoding="utf-8"?>
<p:tagLst xmlns:p="http://schemas.openxmlformats.org/presentationml/2006/main">
  <p:tag name="MH" val="20180405101341"/>
  <p:tag name="MH_LIBRARY" val="CONTENTS"/>
  <p:tag name="MH_TYPE" val="NUMBER"/>
  <p:tag name="ID" val="545840"/>
  <p:tag name="MH_ORDER" val="2"/>
</p:tagLst>
</file>

<file path=ppt/tags/tag29.xml><?xml version="1.0" encoding="utf-8"?>
<p:tagLst xmlns:p="http://schemas.openxmlformats.org/presentationml/2006/main">
  <p:tag name="MH" val="20180405101341"/>
  <p:tag name="MH_LIBRARY" val="CONTENTS"/>
  <p:tag name="MH_TYPE" val="OTHERS"/>
  <p:tag name="ID" val="545840"/>
</p:tagLst>
</file>

<file path=ppt/tags/tag3.xml><?xml version="1.0" encoding="utf-8"?>
<p:tagLst xmlns:p="http://schemas.openxmlformats.org/presentationml/2006/main">
  <p:tag name="MH" val="20180405101341"/>
  <p:tag name="MH_LIBRARY" val="CONTENTS"/>
  <p:tag name="MH_TYPE" val="ENTRY"/>
  <p:tag name="ID" val="545840"/>
  <p:tag name="MH_ORDER" val="1"/>
</p:tagLst>
</file>

<file path=ppt/tags/tag30.xml><?xml version="1.0" encoding="utf-8"?>
<p:tagLst xmlns:p="http://schemas.openxmlformats.org/presentationml/2006/main">
  <p:tag name="MH" val="20180405101341"/>
  <p:tag name="MH_LIBRARY" val="CONTENTS"/>
  <p:tag name="MH_TYPE" val="OTHERS"/>
  <p:tag name="ID" val="545840"/>
</p:tagLst>
</file>

<file path=ppt/tags/tag31.xml><?xml version="1.0" encoding="utf-8"?>
<p:tagLst xmlns:p="http://schemas.openxmlformats.org/presentationml/2006/main">
  <p:tag name="MH" val="20180405101341"/>
  <p:tag name="MH_LIBRARY" val="CONTENTS"/>
  <p:tag name="MH_TYPE" val="NUMBER"/>
  <p:tag name="ID" val="545840"/>
  <p:tag name="MH_ORDER" val="3"/>
</p:tagLst>
</file>

<file path=ppt/tags/tag32.xml><?xml version="1.0" encoding="utf-8"?>
<p:tagLst xmlns:p="http://schemas.openxmlformats.org/presentationml/2006/main">
  <p:tag name="MH" val="20180405101341"/>
  <p:tag name="MH_LIBRARY" val="CONTENTS"/>
  <p:tag name="MH_TYPE" val="OTHERS"/>
  <p:tag name="ID" val="545840"/>
</p:tagLst>
</file>

<file path=ppt/tags/tag33.xml><?xml version="1.0" encoding="utf-8"?>
<p:tagLst xmlns:p="http://schemas.openxmlformats.org/presentationml/2006/main">
  <p:tag name="MH" val="20180405101341"/>
  <p:tag name="MH_LIBRARY" val="CONTENTS"/>
  <p:tag name="MH_TYPE" val="ENTRY"/>
  <p:tag name="ID" val="545840"/>
  <p:tag name="MH_ORDER" val="3"/>
</p:tagLst>
</file>

<file path=ppt/tags/tag34.xml><?xml version="1.0" encoding="utf-8"?>
<p:tagLst xmlns:p="http://schemas.openxmlformats.org/presentationml/2006/main">
  <p:tag name="MH" val="20180405100810"/>
  <p:tag name="MH_LIBRARY" val="CONTENTS"/>
  <p:tag name="MH_TYPE" val="OTHERS"/>
  <p:tag name="ID" val="545815"/>
</p:tagLst>
</file>

<file path=ppt/tags/tag35.xml><?xml version="1.0" encoding="utf-8"?>
<p:tagLst xmlns:p="http://schemas.openxmlformats.org/presentationml/2006/main">
  <p:tag name="MH" val="20180405101341"/>
  <p:tag name="MH_LIBRARY" val="CONTENTS"/>
  <p:tag name="MH_TYPE" val="OTHERS"/>
  <p:tag name="ID" val="545840"/>
</p:tagLst>
</file>

<file path=ppt/tags/tag36.xml><?xml version="1.0" encoding="utf-8"?>
<p:tagLst xmlns:p="http://schemas.openxmlformats.org/presentationml/2006/main">
  <p:tag name="MH" val="20180405101341"/>
  <p:tag name="MH_LIBRARY" val="CONTENTS"/>
  <p:tag name="MH_TYPE" val="ENTRY"/>
  <p:tag name="ID" val="545840"/>
  <p:tag name="MH_ORDER" val="1"/>
</p:tagLst>
</file>

<file path=ppt/tags/tag37.xml><?xml version="1.0" encoding="utf-8"?>
<p:tagLst xmlns:p="http://schemas.openxmlformats.org/presentationml/2006/main">
  <p:tag name="MH" val="20180405101341"/>
  <p:tag name="MH_LIBRARY" val="CONTENTS"/>
  <p:tag name="MH_TYPE" val="ENTRY"/>
  <p:tag name="ID" val="545840"/>
  <p:tag name="MH_ORDER" val="3"/>
</p:tagLst>
</file>

<file path=ppt/tags/tag38.xml><?xml version="1.0" encoding="utf-8"?>
<p:tagLst xmlns:p="http://schemas.openxmlformats.org/presentationml/2006/main">
  <p:tag name="MH" val="20180405101341"/>
  <p:tag name="MH_LIBRARY" val="CONTENTS"/>
  <p:tag name="MH_TYPE" val="NUMBER"/>
  <p:tag name="ID" val="545840"/>
  <p:tag name="MH_ORDER" val="1"/>
</p:tagLst>
</file>

<file path=ppt/tags/tag39.xml><?xml version="1.0" encoding="utf-8"?>
<p:tagLst xmlns:p="http://schemas.openxmlformats.org/presentationml/2006/main">
  <p:tag name="MH" val="20180405101341"/>
  <p:tag name="MH_LIBRARY" val="CONTENTS"/>
  <p:tag name="MH_TYPE" val="NUMBER"/>
  <p:tag name="ID" val="545840"/>
  <p:tag name="MH_ORDER" val="2"/>
</p:tagLst>
</file>

<file path=ppt/tags/tag4.xml><?xml version="1.0" encoding="utf-8"?>
<p:tagLst xmlns:p="http://schemas.openxmlformats.org/presentationml/2006/main">
  <p:tag name="MH" val="20180405101341"/>
  <p:tag name="MH_LIBRARY" val="CONTENTS"/>
  <p:tag name="MH_TYPE" val="ENTRY"/>
  <p:tag name="ID" val="545840"/>
  <p:tag name="MH_ORDER" val="3"/>
</p:tagLst>
</file>

<file path=ppt/tags/tag40.xml><?xml version="1.0" encoding="utf-8"?>
<p:tagLst xmlns:p="http://schemas.openxmlformats.org/presentationml/2006/main">
  <p:tag name="MH" val="20180405101341"/>
  <p:tag name="MH_LIBRARY" val="CONTENTS"/>
  <p:tag name="MH_TYPE" val="OTHERS"/>
  <p:tag name="ID" val="545840"/>
</p:tagLst>
</file>

<file path=ppt/tags/tag41.xml><?xml version="1.0" encoding="utf-8"?>
<p:tagLst xmlns:p="http://schemas.openxmlformats.org/presentationml/2006/main">
  <p:tag name="MH" val="20180405101341"/>
  <p:tag name="MH_LIBRARY" val="CONTENTS"/>
  <p:tag name="MH_TYPE" val="OTHERS"/>
  <p:tag name="ID" val="545840"/>
</p:tagLst>
</file>

<file path=ppt/tags/tag42.xml><?xml version="1.0" encoding="utf-8"?>
<p:tagLst xmlns:p="http://schemas.openxmlformats.org/presentationml/2006/main">
  <p:tag name="MH" val="20180405101341"/>
  <p:tag name="MH_LIBRARY" val="CONTENTS"/>
  <p:tag name="MH_TYPE" val="NUMBER"/>
  <p:tag name="ID" val="545840"/>
  <p:tag name="MH_ORDER" val="3"/>
</p:tagLst>
</file>

<file path=ppt/tags/tag43.xml><?xml version="1.0" encoding="utf-8"?>
<p:tagLst xmlns:p="http://schemas.openxmlformats.org/presentationml/2006/main">
  <p:tag name="MH" val="20180405101341"/>
  <p:tag name="MH_LIBRARY" val="CONTENTS"/>
  <p:tag name="MH_TYPE" val="OTHERS"/>
  <p:tag name="ID" val="545840"/>
</p:tagLst>
</file>

<file path=ppt/tags/tag44.xml><?xml version="1.0" encoding="utf-8"?>
<p:tagLst xmlns:p="http://schemas.openxmlformats.org/presentationml/2006/main">
  <p:tag name="MH" val="20180405101341"/>
  <p:tag name="MH_LIBRARY" val="CONTENTS"/>
  <p:tag name="MH_TYPE" val="ENTRY"/>
  <p:tag name="ID" val="545840"/>
  <p:tag name="MH_ORDER" val="3"/>
</p:tagLst>
</file>

<file path=ppt/tags/tag45.xml><?xml version="1.0" encoding="utf-8"?>
<p:tagLst xmlns:p="http://schemas.openxmlformats.org/presentationml/2006/main">
  <p:tag name="MH" val="20180405101341"/>
  <p:tag name="MH_LIBRARY" val="CONTENTS"/>
  <p:tag name="MH_TYPE" val="ENTRY"/>
  <p:tag name="ID" val="545840"/>
  <p:tag name="MH_ORDER" val="2"/>
</p:tagLst>
</file>

<file path=ppt/tags/tag46.xml><?xml version="1.0" encoding="utf-8"?>
<p:tagLst xmlns:p="http://schemas.openxmlformats.org/presentationml/2006/main">
  <p:tag name="MH" val="20180405101341"/>
  <p:tag name="MH_LIBRARY" val="CONTENTS"/>
  <p:tag name="MH_TYPE" val="ENTRY"/>
  <p:tag name="ID" val="545840"/>
  <p:tag name="MH_ORDER" val="2"/>
</p:tagLst>
</file>

<file path=ppt/tags/tag47.xml><?xml version="1.0" encoding="utf-8"?>
<p:tagLst xmlns:p="http://schemas.openxmlformats.org/presentationml/2006/main">
  <p:tag name="ISPRING_PRESENTATION_TITLE" val="Write Your Title Here"/>
</p:tagLst>
</file>

<file path=ppt/tags/tag5.xml><?xml version="1.0" encoding="utf-8"?>
<p:tagLst xmlns:p="http://schemas.openxmlformats.org/presentationml/2006/main">
  <p:tag name="MH" val="20180405101341"/>
  <p:tag name="MH_LIBRARY" val="CONTENTS"/>
  <p:tag name="MH_TYPE" val="NUMBER"/>
  <p:tag name="ID" val="545840"/>
  <p:tag name="MH_ORDER" val="1"/>
</p:tagLst>
</file>

<file path=ppt/tags/tag6.xml><?xml version="1.0" encoding="utf-8"?>
<p:tagLst xmlns:p="http://schemas.openxmlformats.org/presentationml/2006/main">
  <p:tag name="MH" val="20180405101341"/>
  <p:tag name="MH_LIBRARY" val="CONTENTS"/>
  <p:tag name="MH_TYPE" val="NUMBER"/>
  <p:tag name="ID" val="545840"/>
  <p:tag name="MH_ORDER" val="2"/>
</p:tagLst>
</file>

<file path=ppt/tags/tag7.xml><?xml version="1.0" encoding="utf-8"?>
<p:tagLst xmlns:p="http://schemas.openxmlformats.org/presentationml/2006/main">
  <p:tag name="MH" val="20180405101341"/>
  <p:tag name="MH_LIBRARY" val="CONTENTS"/>
  <p:tag name="MH_TYPE" val="OTHERS"/>
  <p:tag name="ID" val="545840"/>
</p:tagLst>
</file>

<file path=ppt/tags/tag8.xml><?xml version="1.0" encoding="utf-8"?>
<p:tagLst xmlns:p="http://schemas.openxmlformats.org/presentationml/2006/main">
  <p:tag name="MH" val="20180405101341"/>
  <p:tag name="MH_LIBRARY" val="CONTENTS"/>
  <p:tag name="MH_TYPE" val="OTHERS"/>
  <p:tag name="ID" val="545840"/>
</p:tagLst>
</file>

<file path=ppt/tags/tag9.xml><?xml version="1.0" encoding="utf-8"?>
<p:tagLst xmlns:p="http://schemas.openxmlformats.org/presentationml/2006/main">
  <p:tag name="MH" val="20180405101341"/>
  <p:tag name="MH_LIBRARY" val="CONTENTS"/>
  <p:tag name="MH_TYPE" val="NUMBER"/>
  <p:tag name="ID" val="545840"/>
  <p:tag name="MH_ORDER" val="3"/>
</p:tagLst>
</file>

<file path=ppt/theme/theme1.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pPr>
      <a:bodyPr wrap="square" rtlCol="0">
        <a:spAutoFit/>
      </a:bodyPr>
      <a:lstStyle>
        <a:defPPr eaLnBrk="0" hangingPunct="0">
          <a:lnSpc>
            <a:spcPct val="150000"/>
          </a:lnSpc>
          <a:defRPr sz="3200" b="1" dirty="0" smtClean="0">
            <a:ln w="11430"/>
            <a:solidFill>
              <a:srgbClr val="3399FF"/>
            </a:solidFill>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9993</Words>
  <Application>WPS 演示</Application>
  <PresentationFormat>全屏显示(16:9)</PresentationFormat>
  <Paragraphs>864</Paragraphs>
  <Slides>51</Slides>
  <Notes>1</Notes>
  <HiddenSlides>0</HiddenSlides>
  <MMClips>0</MMClips>
  <ScaleCrop>false</ScaleCrop>
  <HeadingPairs>
    <vt:vector size="6" baseType="variant">
      <vt:variant>
        <vt:lpstr>已用的字体</vt:lpstr>
      </vt:variant>
      <vt:variant>
        <vt:i4>33</vt:i4>
      </vt:variant>
      <vt:variant>
        <vt:lpstr>主题</vt:lpstr>
      </vt:variant>
      <vt:variant>
        <vt:i4>1</vt:i4>
      </vt:variant>
      <vt:variant>
        <vt:lpstr>幻灯片标题</vt:lpstr>
      </vt:variant>
      <vt:variant>
        <vt:i4>51</vt:i4>
      </vt:variant>
    </vt:vector>
  </HeadingPairs>
  <TitlesOfParts>
    <vt:vector size="85" baseType="lpstr">
      <vt:lpstr>Arial</vt:lpstr>
      <vt:lpstr>宋体</vt:lpstr>
      <vt:lpstr>Wingdings</vt:lpstr>
      <vt:lpstr>微软雅黑</vt:lpstr>
      <vt:lpstr>微软雅黑 Light</vt:lpstr>
      <vt:lpstr>Calibri</vt:lpstr>
      <vt:lpstr>Roboto Light</vt:lpstr>
      <vt:lpstr>华文细黑</vt:lpstr>
      <vt:lpstr>华文中宋</vt:lpstr>
      <vt:lpstr>Arial</vt:lpstr>
      <vt:lpstr>Times New Roman</vt:lpstr>
      <vt:lpstr>华文楷体</vt:lpstr>
      <vt:lpstr>黑体</vt:lpstr>
      <vt:lpstr>Segoe Print</vt:lpstr>
      <vt:lpstr>Arial Unicode MS</vt:lpstr>
      <vt:lpstr>楷体</vt:lpstr>
      <vt:lpstr>Century Gothic</vt:lpstr>
      <vt:lpstr>STIXGeneral-Bold</vt:lpstr>
      <vt:lpstr>Lato Regular</vt:lpstr>
      <vt:lpstr>Oxygen</vt:lpstr>
      <vt:lpstr>汉仪中圆简</vt:lpstr>
      <vt:lpstr>굴림</vt:lpstr>
      <vt:lpstr>Gulim</vt:lpstr>
      <vt:lpstr>Malgun Gothic</vt:lpstr>
      <vt:lpstr>Calibri</vt:lpstr>
      <vt:lpstr>Gulim</vt:lpstr>
      <vt:lpstr>Lato Regular</vt:lpstr>
      <vt:lpstr>Oxygen</vt:lpstr>
      <vt:lpstr>Roboto Light</vt:lpstr>
      <vt:lpstr>STIXGeneral-Bold</vt:lpstr>
      <vt:lpstr>汉仪中圆简</vt:lpstr>
      <vt:lpstr>굴림</vt:lpstr>
      <vt:lpstr>方正小标宋_GBK</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concept</dc:creator>
  <cp:lastModifiedBy>starrain1987</cp:lastModifiedBy>
  <cp:revision>645</cp:revision>
  <cp:lastPrinted>2020-01-08T01:10:00Z</cp:lastPrinted>
  <dcterms:created xsi:type="dcterms:W3CDTF">2015-12-11T17:46:00Z</dcterms:created>
  <dcterms:modified xsi:type="dcterms:W3CDTF">2020-06-10T03:45:45Z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