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Lst>
  <p:notesMasterIdLst>
    <p:notesMasterId r:id="rId73"/>
  </p:notesMasterIdLst>
  <p:handoutMasterIdLst>
    <p:handoutMasterId r:id="rId74"/>
  </p:handoutMasterIdLst>
  <p:sldIdLst>
    <p:sldId id="344" r:id="rId3"/>
    <p:sldId id="1969" r:id="rId4"/>
    <p:sldId id="2036" r:id="rId5"/>
    <p:sldId id="2054" r:id="rId6"/>
    <p:sldId id="2055" r:id="rId7"/>
    <p:sldId id="2029" r:id="rId8"/>
    <p:sldId id="2028" r:id="rId9"/>
    <p:sldId id="2032" r:id="rId10"/>
    <p:sldId id="2030" r:id="rId11"/>
    <p:sldId id="446" r:id="rId12"/>
    <p:sldId id="345" r:id="rId13"/>
    <p:sldId id="346" r:id="rId14"/>
    <p:sldId id="348" r:id="rId15"/>
    <p:sldId id="408" r:id="rId16"/>
    <p:sldId id="1996" r:id="rId17"/>
    <p:sldId id="1997" r:id="rId18"/>
    <p:sldId id="1998" r:id="rId19"/>
    <p:sldId id="445" r:id="rId20"/>
    <p:sldId id="2057" r:id="rId21"/>
    <p:sldId id="2058" r:id="rId22"/>
    <p:sldId id="2059" r:id="rId23"/>
    <p:sldId id="2060" r:id="rId24"/>
    <p:sldId id="2061" r:id="rId25"/>
    <p:sldId id="2062" r:id="rId26"/>
    <p:sldId id="2063" r:id="rId27"/>
    <p:sldId id="2064" r:id="rId28"/>
    <p:sldId id="1999" r:id="rId29"/>
    <p:sldId id="2001" r:id="rId30"/>
    <p:sldId id="2000" r:id="rId31"/>
    <p:sldId id="2004" r:id="rId32"/>
    <p:sldId id="2005" r:id="rId33"/>
    <p:sldId id="388" r:id="rId34"/>
    <p:sldId id="400" r:id="rId35"/>
    <p:sldId id="399" r:id="rId36"/>
    <p:sldId id="406" r:id="rId37"/>
    <p:sldId id="2034" r:id="rId38"/>
    <p:sldId id="439" r:id="rId39"/>
    <p:sldId id="2053" r:id="rId40"/>
    <p:sldId id="392" r:id="rId41"/>
    <p:sldId id="401" r:id="rId42"/>
    <p:sldId id="1968" r:id="rId43"/>
    <p:sldId id="394" r:id="rId44"/>
    <p:sldId id="2039" r:id="rId45"/>
    <p:sldId id="297" r:id="rId46"/>
    <p:sldId id="2040" r:id="rId47"/>
    <p:sldId id="2041" r:id="rId48"/>
    <p:sldId id="2046" r:id="rId49"/>
    <p:sldId id="2008" r:id="rId50"/>
    <p:sldId id="2009" r:id="rId51"/>
    <p:sldId id="2010" r:id="rId52"/>
    <p:sldId id="2011" r:id="rId53"/>
    <p:sldId id="2014" r:id="rId54"/>
    <p:sldId id="2013" r:id="rId55"/>
    <p:sldId id="2012" r:id="rId56"/>
    <p:sldId id="2015" r:id="rId57"/>
    <p:sldId id="2022" r:id="rId58"/>
    <p:sldId id="414" r:id="rId59"/>
    <p:sldId id="447" r:id="rId60"/>
    <p:sldId id="2065" r:id="rId61"/>
    <p:sldId id="415" r:id="rId62"/>
    <p:sldId id="474" r:id="rId63"/>
    <p:sldId id="419" r:id="rId64"/>
    <p:sldId id="416" r:id="rId65"/>
    <p:sldId id="417" r:id="rId66"/>
    <p:sldId id="2066" r:id="rId67"/>
    <p:sldId id="1974" r:id="rId68"/>
    <p:sldId id="2067" r:id="rId69"/>
    <p:sldId id="1973" r:id="rId70"/>
    <p:sldId id="1975" r:id="rId71"/>
    <p:sldId id="2017"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p15:clr>
            <a:srgbClr val="A4A3A4"/>
          </p15:clr>
        </p15:guide>
        <p15:guide id="2" pos="3924">
          <p15:clr>
            <a:srgbClr val="A4A3A4"/>
          </p15:clr>
        </p15:guide>
      </p15:sldGuideLst>
    </p:ext>
    <p:ext uri="{2D200454-40CA-4A62-9FC3-DE9A4176ACB9}">
      <p15:notesGuideLst xmlns:p15="http://schemas.microsoft.com/office/powerpoint/2012/main">
        <p15:guide id="1" orient="horz" pos="2971">
          <p15:clr>
            <a:srgbClr val="A4A3A4"/>
          </p15:clr>
        </p15:guide>
        <p15:guide id="2" pos="220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787E"/>
    <a:srgbClr val="00A7E2"/>
    <a:srgbClr val="005493"/>
    <a:srgbClr val="CEB170"/>
    <a:srgbClr val="D8C186"/>
    <a:srgbClr val="0432FF"/>
    <a:srgbClr val="CFB47B"/>
    <a:srgbClr val="0088B8"/>
    <a:srgbClr val="FEC9C6"/>
    <a:srgbClr val="119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20"/>
    <p:restoredTop sz="94682"/>
  </p:normalViewPr>
  <p:slideViewPr>
    <p:cSldViewPr>
      <p:cViewPr varScale="1">
        <p:scale>
          <a:sx n="68" d="100"/>
          <a:sy n="68" d="100"/>
        </p:scale>
        <p:origin x="636" y="66"/>
      </p:cViewPr>
      <p:guideLst>
        <p:guide orient="horz" pos="2228"/>
        <p:guide pos="3924"/>
      </p:guideLst>
    </p:cSldViewPr>
  </p:slideViewPr>
  <p:notesTextViewPr>
    <p:cViewPr>
      <p:scale>
        <a:sx n="1" d="1"/>
        <a:sy n="1" d="1"/>
      </p:scale>
      <p:origin x="0" y="0"/>
    </p:cViewPr>
  </p:notesTextViewPr>
  <p:notesViewPr>
    <p:cSldViewPr>
      <p:cViewPr varScale="1">
        <p:scale>
          <a:sx n="66" d="100"/>
          <a:sy n="66" d="100"/>
        </p:scale>
        <p:origin x="-3300" y="-108"/>
      </p:cViewPr>
      <p:guideLst>
        <p:guide orient="horz" pos="2971"/>
        <p:guide pos="220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29CCF4-4865-4B67-A9D9-28183AAD992B}" type="datetimeFigureOut">
              <a:rPr lang="zh-CN" altLang="en-US" smtClean="0"/>
              <a:t>2020/1/13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EFDB62D-D388-48FE-A6D6-2206C924B2C8}"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2D57D3-580C-407D-BAA6-E2042E8B7CDF}" type="datetimeFigureOut">
              <a:rPr lang="zh-CN" altLang="en-US" smtClean="0"/>
              <a:t>2020/1/13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110212-DF72-4939-AC04-7FA8E4DBD6F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110212-DF72-4939-AC04-7FA8E4DBD6F9}" type="slidenum">
              <a:rPr lang="zh-CN" altLang="en-US" smtClean="0"/>
              <a:t>48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0110212-DF72-4939-AC04-7FA8E4DBD6F9}" type="slidenum">
              <a:rPr lang="zh-CN" altLang="en-US" smtClean="0"/>
              <a:t>58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0110212-DF72-4939-AC04-7FA8E4DBD6F9}" type="slidenum">
              <a:rPr lang="zh-CN" altLang="en-US" smtClean="0"/>
              <a:t>64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lvl1pPr>
              <a:defRPr/>
            </a:lvl1pPr>
          </a:lstStyle>
          <a:p>
            <a:pPr>
              <a:defRPr/>
            </a:pPr>
            <a:fld id="{BE134BEC-04CA-47BC-99CB-13D7ED4436F6}" type="datetimeFigureOut">
              <a:rPr lang="zh-CN" altLang="en-US"/>
              <a:t>2020/1/13</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37F16F37-D1B4-480A-ABDA-388D7FB9C12D}"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1/13/2020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967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199" b="1"/>
            </a:lvl1pPr>
            <a:lvl2pPr marL="609422" indent="0">
              <a:buNone/>
              <a:defRPr sz="2666" b="1"/>
            </a:lvl2pPr>
            <a:lvl3pPr marL="1218845" indent="0">
              <a:buNone/>
              <a:defRPr sz="2399" b="1"/>
            </a:lvl3pPr>
            <a:lvl4pPr marL="1828267" indent="0">
              <a:buNone/>
              <a:defRPr sz="2133" b="1"/>
            </a:lvl4pPr>
            <a:lvl5pPr marL="2437689" indent="0">
              <a:buNone/>
              <a:defRPr sz="2133" b="1"/>
            </a:lvl5pPr>
            <a:lvl6pPr marL="3047111" indent="0">
              <a:buNone/>
              <a:defRPr sz="2133" b="1"/>
            </a:lvl6pPr>
            <a:lvl7pPr marL="3656534" indent="0">
              <a:buNone/>
              <a:defRPr sz="2133" b="1"/>
            </a:lvl7pPr>
            <a:lvl8pPr marL="4265955" indent="0">
              <a:buNone/>
              <a:defRPr sz="2133" b="1"/>
            </a:lvl8pPr>
            <a:lvl9pPr marL="48753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3199" b="1"/>
            </a:lvl1pPr>
            <a:lvl2pPr marL="609422" indent="0">
              <a:buNone/>
              <a:defRPr sz="2666" b="1"/>
            </a:lvl2pPr>
            <a:lvl3pPr marL="1218845" indent="0">
              <a:buNone/>
              <a:defRPr sz="2399" b="1"/>
            </a:lvl3pPr>
            <a:lvl4pPr marL="1828267" indent="0">
              <a:buNone/>
              <a:defRPr sz="2133" b="1"/>
            </a:lvl4pPr>
            <a:lvl5pPr marL="2437689" indent="0">
              <a:buNone/>
              <a:defRPr sz="2133" b="1"/>
            </a:lvl5pPr>
            <a:lvl6pPr marL="3047111" indent="0">
              <a:buNone/>
              <a:defRPr sz="2133" b="1"/>
            </a:lvl6pPr>
            <a:lvl7pPr marL="3656534" indent="0">
              <a:buNone/>
              <a:defRPr sz="2133" b="1"/>
            </a:lvl7pPr>
            <a:lvl8pPr marL="4265955" indent="0">
              <a:buNone/>
              <a:defRPr sz="2133" b="1"/>
            </a:lvl8pPr>
            <a:lvl9pPr marL="48753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176A7-B091-469C-82C8-89C693043C40}" type="datetimeFigureOut">
              <a:rPr lang="en-US" smtClean="0">
                <a:solidFill>
                  <a:prstClr val="black">
                    <a:tint val="75000"/>
                  </a:prstClr>
                </a:solidFill>
              </a:rPr>
              <a:pPr/>
              <a:t>1/13/2020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35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1/13/2020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0" y="274641"/>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100692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1/13/2020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0" y="274641"/>
            <a:ext cx="10972801" cy="715961"/>
          </a:xfrm>
        </p:spPr>
        <p:txBody>
          <a:bodyPr>
            <a:normAutofit/>
          </a:bodyPr>
          <a:lstStyle>
            <a:lvl1pPr algn="l">
              <a:defRPr sz="3732">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609600" y="990600"/>
            <a:ext cx="10972801" cy="508000"/>
          </a:xfrm>
        </p:spPr>
        <p:txBody>
          <a:bodyPr>
            <a:noAutofit/>
          </a:bodyPr>
          <a:lstStyle>
            <a:lvl1pPr marL="0" indent="0">
              <a:buNone/>
              <a:defRPr sz="1866">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3845485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76A7-B091-469C-82C8-89C693043C40}" type="datetimeFigureOut">
              <a:rPr lang="en-US" smtClean="0">
                <a:solidFill>
                  <a:prstClr val="black">
                    <a:tint val="75000"/>
                  </a:prstClr>
                </a:solidFill>
              </a:rPr>
              <a:pPr/>
              <a:t>1/13/2020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39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1"/>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66"/>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3"/>
            <a:ext cx="4011084" cy="4691063"/>
          </a:xfrm>
        </p:spPr>
        <p:txBody>
          <a:bodyPr/>
          <a:lstStyle>
            <a:lvl1pPr marL="0" indent="0">
              <a:buNone/>
              <a:defRPr sz="1866"/>
            </a:lvl1pPr>
            <a:lvl2pPr marL="609422" indent="0">
              <a:buNone/>
              <a:defRPr sz="1600"/>
            </a:lvl2pPr>
            <a:lvl3pPr marL="1218845" indent="0">
              <a:buNone/>
              <a:defRPr sz="1333"/>
            </a:lvl3pPr>
            <a:lvl4pPr marL="1828267" indent="0">
              <a:buNone/>
              <a:defRPr sz="1200"/>
            </a:lvl4pPr>
            <a:lvl5pPr marL="2437689" indent="0">
              <a:buNone/>
              <a:defRPr sz="1200"/>
            </a:lvl5pPr>
            <a:lvl6pPr marL="3047111" indent="0">
              <a:buNone/>
              <a:defRPr sz="1200"/>
            </a:lvl6pPr>
            <a:lvl7pPr marL="3656534" indent="0">
              <a:buNone/>
              <a:defRPr sz="1200"/>
            </a:lvl7pPr>
            <a:lvl8pPr marL="4265955" indent="0">
              <a:buNone/>
              <a:defRPr sz="1200"/>
            </a:lvl8pPr>
            <a:lvl9pPr marL="48753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1/13/2020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197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2"/>
            <a:ext cx="7315200" cy="566739"/>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266"/>
            </a:lvl1pPr>
            <a:lvl2pPr marL="609422" indent="0">
              <a:buNone/>
              <a:defRPr sz="3732"/>
            </a:lvl2pPr>
            <a:lvl3pPr marL="1218845" indent="0">
              <a:buNone/>
              <a:defRPr sz="3199"/>
            </a:lvl3pPr>
            <a:lvl4pPr marL="1828267" indent="0">
              <a:buNone/>
              <a:defRPr sz="2666"/>
            </a:lvl4pPr>
            <a:lvl5pPr marL="2437689" indent="0">
              <a:buNone/>
              <a:defRPr sz="2666"/>
            </a:lvl5pPr>
            <a:lvl6pPr marL="3047111" indent="0">
              <a:buNone/>
              <a:defRPr sz="2666"/>
            </a:lvl6pPr>
            <a:lvl7pPr marL="3656534" indent="0">
              <a:buNone/>
              <a:defRPr sz="2666"/>
            </a:lvl7pPr>
            <a:lvl8pPr marL="4265955" indent="0">
              <a:buNone/>
              <a:defRPr sz="2666"/>
            </a:lvl8pPr>
            <a:lvl9pPr marL="4875378" indent="0">
              <a:buNone/>
              <a:defRPr sz="2666"/>
            </a:lvl9pPr>
          </a:lstStyle>
          <a:p>
            <a:endParaRPr lang="en-US"/>
          </a:p>
        </p:txBody>
      </p:sp>
      <p:sp>
        <p:nvSpPr>
          <p:cNvPr id="4" name="Text Placeholder 3"/>
          <p:cNvSpPr>
            <a:spLocks noGrp="1"/>
          </p:cNvSpPr>
          <p:nvPr>
            <p:ph type="body" sz="half" idx="2"/>
          </p:nvPr>
        </p:nvSpPr>
        <p:spPr>
          <a:xfrm>
            <a:off x="2389718" y="5367340"/>
            <a:ext cx="7315200" cy="804863"/>
          </a:xfrm>
        </p:spPr>
        <p:txBody>
          <a:bodyPr/>
          <a:lstStyle>
            <a:lvl1pPr marL="0" indent="0">
              <a:buNone/>
              <a:defRPr sz="1866"/>
            </a:lvl1pPr>
            <a:lvl2pPr marL="609422" indent="0">
              <a:buNone/>
              <a:defRPr sz="1600"/>
            </a:lvl2pPr>
            <a:lvl3pPr marL="1218845" indent="0">
              <a:buNone/>
              <a:defRPr sz="1333"/>
            </a:lvl3pPr>
            <a:lvl4pPr marL="1828267" indent="0">
              <a:buNone/>
              <a:defRPr sz="1200"/>
            </a:lvl4pPr>
            <a:lvl5pPr marL="2437689" indent="0">
              <a:buNone/>
              <a:defRPr sz="1200"/>
            </a:lvl5pPr>
            <a:lvl6pPr marL="3047111" indent="0">
              <a:buNone/>
              <a:defRPr sz="1200"/>
            </a:lvl6pPr>
            <a:lvl7pPr marL="3656534" indent="0">
              <a:buNone/>
              <a:defRPr sz="1200"/>
            </a:lvl7pPr>
            <a:lvl8pPr marL="4265955" indent="0">
              <a:buNone/>
              <a:defRPr sz="1200"/>
            </a:lvl8pPr>
            <a:lvl9pPr marL="48753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1/13/2020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198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1/13/2020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176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1/13/2020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3628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1/13/2020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0" y="274641"/>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609600" y="990600"/>
            <a:ext cx="10972801" cy="508000"/>
          </a:xfrm>
        </p:spPr>
        <p:txBody>
          <a:bodyPr>
            <a:noAutofit/>
          </a:bodyPr>
          <a:lstStyle>
            <a:lvl1pPr marL="0" indent="0">
              <a:buNone/>
              <a:defRPr sz="1866">
                <a:solidFill>
                  <a:schemeClr val="tx1">
                    <a:lumMod val="65000"/>
                    <a:lumOff val="35000"/>
                  </a:schemeClr>
                </a:solidFill>
              </a:defRPr>
            </a:lvl1pPr>
          </a:lstStyle>
          <a:p>
            <a:pPr lvl="0"/>
            <a:r>
              <a:rPr lang="en-US"/>
              <a:t>Subtitle</a:t>
            </a:r>
          </a:p>
        </p:txBody>
      </p:sp>
    </p:spTree>
    <p:extLst>
      <p:ext uri="{BB962C8B-B14F-4D97-AF65-F5344CB8AC3E}">
        <p14:creationId xmlns:p14="http://schemas.microsoft.com/office/powerpoint/2010/main" val="287270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4433" y="84138"/>
            <a:ext cx="216116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直角三角形 3"/>
          <p:cNvSpPr/>
          <p:nvPr userDrawn="1"/>
        </p:nvSpPr>
        <p:spPr>
          <a:xfrm flipH="1">
            <a:off x="6815667" y="6245226"/>
            <a:ext cx="5386917" cy="620713"/>
          </a:xfrm>
          <a:prstGeom prst="rtTriangle">
            <a:avLst/>
          </a:prstGeom>
          <a:solidFill>
            <a:srgbClr val="00A7E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5" name="直角三角形 4"/>
          <p:cNvSpPr/>
          <p:nvPr userDrawn="1"/>
        </p:nvSpPr>
        <p:spPr>
          <a:xfrm>
            <a:off x="0" y="6478588"/>
            <a:ext cx="12048067" cy="379412"/>
          </a:xfrm>
          <a:prstGeom prst="rtTriangle">
            <a:avLst/>
          </a:prstGeom>
          <a:solidFill>
            <a:srgbClr val="00B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Only">
    <p:bg>
      <p:bgPr>
        <a:gradFill flip="none" rotWithShape="1">
          <a:gsLst>
            <a:gs pos="81000">
              <a:schemeClr val="bg1">
                <a:lumMod val="95000"/>
              </a:schemeClr>
            </a:gs>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2"/>
            <a:ext cx="6705600" cy="711081"/>
          </a:xfrm>
        </p:spPr>
        <p:txBody>
          <a:bodyPr>
            <a:noAutofit/>
          </a:bodyPr>
          <a:lstStyle>
            <a:lvl1pPr>
              <a:defRPr sz="3599"/>
            </a:lvl1pPr>
          </a:lstStyle>
          <a:p>
            <a:r>
              <a:rPr lang="en-US" dirty="0"/>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t>1/13/2020</a:t>
            </a:fld>
            <a:endParaRPr lang="en-US"/>
          </a:p>
        </p:txBody>
      </p:sp>
      <p:sp>
        <p:nvSpPr>
          <p:cNvPr id="4" name="Footer Placeholder 3"/>
          <p:cNvSpPr>
            <a:spLocks noGrp="1"/>
          </p:cNvSpPr>
          <p:nvPr>
            <p:ph type="ftr" sz="quarter" idx="11"/>
          </p:nvPr>
        </p:nvSpPr>
        <p:spPr/>
        <p:txBody>
          <a:bodyPr/>
          <a:lstStyle/>
          <a:p>
            <a:r>
              <a:rPr lang="en-US"/>
              <a:t>SlideModel.com</a:t>
            </a:r>
          </a:p>
        </p:txBody>
      </p:sp>
      <p:sp>
        <p:nvSpPr>
          <p:cNvPr id="5" name="Slide Number Placeholder 4"/>
          <p:cNvSpPr>
            <a:spLocks noGrp="1"/>
          </p:cNvSpPr>
          <p:nvPr>
            <p:ph type="sldNum" sz="quarter" idx="12"/>
          </p:nvPr>
        </p:nvSpPr>
        <p:spPr>
          <a:xfrm>
            <a:off x="11430000" y="6356354"/>
            <a:ext cx="762001" cy="365125"/>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1400" kern="0" smtClean="0">
                <a:solidFill>
                  <a:schemeClr val="bg1"/>
                </a:solidFill>
                <a:latin typeface="Arial" pitchFamily="34" charset="0"/>
                <a:cs typeface="Arial" pitchFamily="34" charset="0"/>
              </a:defRPr>
            </a:lvl1pPr>
          </a:lstStyle>
          <a:p>
            <a:fld id="{96E69268-9C8B-4EBF-A9EE-DC5DC2D48DC3}" type="slidenum">
              <a:rPr lang="es-UY" smtClean="0"/>
              <a:pPr/>
              <a:t>‹#›</a:t>
            </a:fld>
            <a:endParaRPr lang="es-UY" dirty="0"/>
          </a:p>
        </p:txBody>
      </p:sp>
      <p:sp>
        <p:nvSpPr>
          <p:cNvPr id="8" name="Text Placeholder 8"/>
          <p:cNvSpPr>
            <a:spLocks noGrp="1"/>
          </p:cNvSpPr>
          <p:nvPr>
            <p:ph type="body" sz="quarter" idx="13" hasCustomPrompt="1"/>
          </p:nvPr>
        </p:nvSpPr>
        <p:spPr>
          <a:xfrm>
            <a:off x="7480301" y="362139"/>
            <a:ext cx="4114800" cy="533400"/>
          </a:xfrm>
        </p:spPr>
        <p:txBody>
          <a:bodyPr anchor="ctr">
            <a:noAutofit/>
          </a:bodyPr>
          <a:lstStyle>
            <a:lvl1pPr marL="0" indent="0" algn="r">
              <a:buNone/>
              <a:defRPr sz="1999" baseline="0">
                <a:solidFill>
                  <a:schemeClr val="tx1">
                    <a:lumMod val="50000"/>
                    <a:lumOff val="50000"/>
                  </a:schemeClr>
                </a:solidFill>
              </a:defRPr>
            </a:lvl1pPr>
          </a:lstStyle>
          <a:p>
            <a:pPr lvl="0"/>
            <a:r>
              <a:rPr lang="en-US" dirty="0"/>
              <a:t>Breadcrumb 1 &gt; Breadcrumb 2</a:t>
            </a:r>
            <a:endParaRPr lang="es-UY" dirty="0"/>
          </a:p>
        </p:txBody>
      </p:sp>
    </p:spTree>
    <p:extLst>
      <p:ext uri="{BB962C8B-B14F-4D97-AF65-F5344CB8AC3E}">
        <p14:creationId xmlns:p14="http://schemas.microsoft.com/office/powerpoint/2010/main" val="4061189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Left Clipart Right">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solidFill>
                  <a:prstClr val="black">
                    <a:tint val="75000"/>
                  </a:prstClr>
                </a:solidFill>
              </a:rPr>
              <a:pPr/>
              <a:t>1/13/2020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7"/>
          <p:cNvSpPr>
            <a:spLocks noGrp="1"/>
          </p:cNvSpPr>
          <p:nvPr>
            <p:ph sz="quarter" idx="13" hasCustomPrompt="1"/>
          </p:nvPr>
        </p:nvSpPr>
        <p:spPr>
          <a:xfrm>
            <a:off x="684391" y="1066800"/>
            <a:ext cx="4192092" cy="762000"/>
          </a:xfrm>
        </p:spPr>
        <p:txBody>
          <a:bodyPr>
            <a:noAutofit/>
          </a:bodyPr>
          <a:lstStyle>
            <a:lvl1pPr>
              <a:defRPr sz="3999" b="1"/>
            </a:lvl1pPr>
          </a:lstStyle>
          <a:p>
            <a:pPr lvl="0"/>
            <a:r>
              <a:rPr lang="en-US" dirty="0"/>
              <a:t>CLICK TO EDIT</a:t>
            </a:r>
          </a:p>
        </p:txBody>
      </p:sp>
      <p:sp>
        <p:nvSpPr>
          <p:cNvPr id="12" name="Content Placeholder 10"/>
          <p:cNvSpPr>
            <a:spLocks noGrp="1"/>
          </p:cNvSpPr>
          <p:nvPr>
            <p:ph sz="quarter" idx="14"/>
          </p:nvPr>
        </p:nvSpPr>
        <p:spPr>
          <a:xfrm>
            <a:off x="684391" y="2057400"/>
            <a:ext cx="4192092" cy="381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7820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solidFill>
                  <a:srgbClr val="080808">
                    <a:tint val="75000"/>
                  </a:srgbClr>
                </a:solidFill>
              </a:rPr>
              <a:pPr/>
              <a:t>1/13/2020</a:t>
            </a:fld>
            <a:endParaRPr lang="en-US">
              <a:solidFill>
                <a:srgbClr val="080808">
                  <a:tint val="75000"/>
                </a:srgbClr>
              </a:solidFill>
            </a:endParaRPr>
          </a:p>
        </p:txBody>
      </p:sp>
      <p:sp>
        <p:nvSpPr>
          <p:cNvPr id="4" name="Footer Placeholder 3"/>
          <p:cNvSpPr>
            <a:spLocks noGrp="1"/>
          </p:cNvSpPr>
          <p:nvPr>
            <p:ph type="ftr" sz="quarter" idx="11"/>
          </p:nvPr>
        </p:nvSpPr>
        <p:spPr/>
        <p:txBody>
          <a:bodyPr/>
          <a:lstStyle/>
          <a:p>
            <a:endParaRPr lang="en-US">
              <a:solidFill>
                <a:srgbClr val="080808">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80808">
                    <a:tint val="75000"/>
                  </a:srgbClr>
                </a:solidFill>
              </a:rPr>
              <a:pPr/>
              <a:t>‹#›</a:t>
            </a:fld>
            <a:endParaRPr lang="en-US">
              <a:solidFill>
                <a:srgbClr val="080808">
                  <a:tint val="75000"/>
                </a:srgbClr>
              </a:solidFill>
            </a:endParaRPr>
          </a:p>
        </p:txBody>
      </p:sp>
    </p:spTree>
    <p:extLst>
      <p:ext uri="{BB962C8B-B14F-4D97-AF65-F5344CB8AC3E}">
        <p14:creationId xmlns:p14="http://schemas.microsoft.com/office/powerpoint/2010/main" val="248416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4433" y="84138"/>
            <a:ext cx="216116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直角三角形 6"/>
          <p:cNvSpPr/>
          <p:nvPr userDrawn="1"/>
        </p:nvSpPr>
        <p:spPr>
          <a:xfrm flipH="1">
            <a:off x="6815667" y="6245226"/>
            <a:ext cx="5386917" cy="620713"/>
          </a:xfrm>
          <a:prstGeom prst="rtTriangle">
            <a:avLst/>
          </a:prstGeom>
          <a:solidFill>
            <a:srgbClr val="00A7E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8" name="直角三角形 7"/>
          <p:cNvSpPr/>
          <p:nvPr userDrawn="1"/>
        </p:nvSpPr>
        <p:spPr>
          <a:xfrm>
            <a:off x="0" y="6478588"/>
            <a:ext cx="12048067" cy="379412"/>
          </a:xfrm>
          <a:prstGeom prst="rtTriangle">
            <a:avLst/>
          </a:prstGeom>
          <a:solidFill>
            <a:srgbClr val="00B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4433" y="84138"/>
            <a:ext cx="216116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直角三角形 6"/>
          <p:cNvSpPr/>
          <p:nvPr userDrawn="1"/>
        </p:nvSpPr>
        <p:spPr>
          <a:xfrm flipH="1">
            <a:off x="6815667" y="6245226"/>
            <a:ext cx="5386917" cy="620713"/>
          </a:xfrm>
          <a:prstGeom prst="rtTriangle">
            <a:avLst/>
          </a:prstGeom>
          <a:solidFill>
            <a:srgbClr val="00A7E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8" name="直角三角形 7"/>
          <p:cNvSpPr/>
          <p:nvPr userDrawn="1"/>
        </p:nvSpPr>
        <p:spPr>
          <a:xfrm>
            <a:off x="0" y="6478588"/>
            <a:ext cx="12048067" cy="379412"/>
          </a:xfrm>
          <a:prstGeom prst="rtTriangle">
            <a:avLst/>
          </a:prstGeom>
          <a:solidFill>
            <a:srgbClr val="00B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9154" y="365843"/>
            <a:ext cx="10513697" cy="1325405"/>
          </a:xfrm>
          <a:prstGeom prst="rect">
            <a:avLst/>
          </a:prstGeom>
        </p:spPr>
        <p:txBody>
          <a:bodyPr lIns="80734" tIns="40367" rIns="80734" bIns="40367"/>
          <a:lstStyle/>
          <a:p>
            <a:r>
              <a:rPr lang="zh-CN" altLang="en-US" noProof="1"/>
              <a:t>单击此处编辑母版标题样式</a:t>
            </a:r>
          </a:p>
        </p:txBody>
      </p:sp>
      <p:sp>
        <p:nvSpPr>
          <p:cNvPr id="3" name="内容占位符 2"/>
          <p:cNvSpPr>
            <a:spLocks noGrp="1"/>
          </p:cNvSpPr>
          <p:nvPr>
            <p:ph idx="1"/>
          </p:nvPr>
        </p:nvSpPr>
        <p:spPr>
          <a:xfrm>
            <a:off x="839154" y="1826115"/>
            <a:ext cx="10513697" cy="4351359"/>
          </a:xfrm>
          <a:prstGeom prst="rect">
            <a:avLst/>
          </a:prstGeom>
        </p:spPr>
        <p:txBody>
          <a:bodyPr lIns="80734" tIns="40367" rIns="80734" bIns="40367"/>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1" y="3225800"/>
            <a:ext cx="12192000" cy="3632200"/>
          </a:xfrm>
          <a:prstGeom prst="rect">
            <a:avLst/>
          </a:prstGeom>
          <a:gradFill flip="none" rotWithShape="1">
            <a:gsLst>
              <a:gs pos="44000">
                <a:srgbClr val="CBCBCB">
                  <a:alpha val="22000"/>
                </a:srgbClr>
              </a:gs>
              <a:gs pos="100000">
                <a:srgbClr val="5F5F5F">
                  <a:alpha val="19000"/>
                </a:srgbClr>
              </a:gs>
              <a:gs pos="100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2399">
              <a:solidFill>
                <a:prstClr val="white"/>
              </a:solidFill>
            </a:endParaRPr>
          </a:p>
        </p:txBody>
      </p:sp>
      <p:sp>
        <p:nvSpPr>
          <p:cNvPr id="2" name="Title 1"/>
          <p:cNvSpPr>
            <a:spLocks noGrp="1"/>
          </p:cNvSpPr>
          <p:nvPr>
            <p:ph type="ctrTitle"/>
          </p:nvPr>
        </p:nvSpPr>
        <p:spPr>
          <a:xfrm>
            <a:off x="914401" y="4987990"/>
            <a:ext cx="10363200" cy="610820"/>
          </a:xfrm>
        </p:spPr>
        <p:txBody>
          <a:bodyPr/>
          <a:lstStyle>
            <a:lvl1pPr algn="ctr">
              <a:defRPr lang="en-US" sz="3999" kern="1200" smtClean="0">
                <a:solidFill>
                  <a:schemeClr val="tx1">
                    <a:lumMod val="75000"/>
                    <a:lumOff val="25000"/>
                  </a:schemeClr>
                </a:solidFill>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1828800" y="5509360"/>
            <a:ext cx="8534401" cy="764440"/>
          </a:xfrm>
        </p:spPr>
        <p:txBody>
          <a:bodyPr>
            <a:normAutofit/>
          </a:bodyPr>
          <a:lstStyle>
            <a:lvl1pPr marL="0" indent="0" algn="ctr">
              <a:buNone/>
              <a:defRPr lang="en-US" sz="2399" kern="1200" smtClean="0">
                <a:solidFill>
                  <a:schemeClr val="tx1">
                    <a:lumMod val="65000"/>
                    <a:lumOff val="35000"/>
                  </a:schemeClr>
                </a:solidFill>
                <a:latin typeface="+mj-lt"/>
                <a:ea typeface="+mj-ea"/>
                <a:cs typeface="+mj-cs"/>
              </a:defRPr>
            </a:lvl1pPr>
            <a:lvl2pPr marL="609397" indent="0" algn="ctr">
              <a:buNone/>
              <a:defRPr>
                <a:solidFill>
                  <a:schemeClr val="tx1">
                    <a:tint val="75000"/>
                  </a:schemeClr>
                </a:solidFill>
              </a:defRPr>
            </a:lvl2pPr>
            <a:lvl3pPr marL="1218794" indent="0" algn="ctr">
              <a:buNone/>
              <a:defRPr>
                <a:solidFill>
                  <a:schemeClr val="tx1">
                    <a:tint val="75000"/>
                  </a:schemeClr>
                </a:solidFill>
              </a:defRPr>
            </a:lvl3pPr>
            <a:lvl4pPr marL="1828191" indent="0" algn="ctr">
              <a:buNone/>
              <a:defRPr>
                <a:solidFill>
                  <a:schemeClr val="tx1">
                    <a:tint val="75000"/>
                  </a:schemeClr>
                </a:solidFill>
              </a:defRPr>
            </a:lvl4pPr>
            <a:lvl5pPr marL="2437588" indent="0" algn="ctr">
              <a:buNone/>
              <a:defRPr>
                <a:solidFill>
                  <a:schemeClr val="tx1">
                    <a:tint val="75000"/>
                  </a:schemeClr>
                </a:solidFill>
              </a:defRPr>
            </a:lvl5pPr>
            <a:lvl6pPr marL="3046985" indent="0" algn="ctr">
              <a:buNone/>
              <a:defRPr>
                <a:solidFill>
                  <a:schemeClr val="tx1">
                    <a:tint val="75000"/>
                  </a:schemeClr>
                </a:solidFill>
              </a:defRPr>
            </a:lvl6pPr>
            <a:lvl7pPr marL="3656382" indent="0" algn="ctr">
              <a:buNone/>
              <a:defRPr>
                <a:solidFill>
                  <a:schemeClr val="tx1">
                    <a:tint val="75000"/>
                  </a:schemeClr>
                </a:solidFill>
              </a:defRPr>
            </a:lvl7pPr>
            <a:lvl8pPr marL="4265777" indent="0" algn="ctr">
              <a:buNone/>
              <a:defRPr>
                <a:solidFill>
                  <a:schemeClr val="tx1">
                    <a:tint val="75000"/>
                  </a:schemeClr>
                </a:solidFill>
              </a:defRPr>
            </a:lvl8pPr>
            <a:lvl9pPr marL="48751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1/13/2020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003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22" indent="0" algn="ctr">
              <a:buNone/>
              <a:defRPr>
                <a:solidFill>
                  <a:schemeClr val="tx1">
                    <a:tint val="75000"/>
                  </a:schemeClr>
                </a:solidFill>
              </a:defRPr>
            </a:lvl2pPr>
            <a:lvl3pPr marL="1218845" indent="0" algn="ctr">
              <a:buNone/>
              <a:defRPr>
                <a:solidFill>
                  <a:schemeClr val="tx1">
                    <a:tint val="75000"/>
                  </a:schemeClr>
                </a:solidFill>
              </a:defRPr>
            </a:lvl3pPr>
            <a:lvl4pPr marL="1828267" indent="0" algn="ctr">
              <a:buNone/>
              <a:defRPr>
                <a:solidFill>
                  <a:schemeClr val="tx1">
                    <a:tint val="75000"/>
                  </a:schemeClr>
                </a:solidFill>
              </a:defRPr>
            </a:lvl4pPr>
            <a:lvl5pPr marL="2437689" indent="0" algn="ctr">
              <a:buNone/>
              <a:defRPr>
                <a:solidFill>
                  <a:schemeClr val="tx1">
                    <a:tint val="75000"/>
                  </a:schemeClr>
                </a:solidFill>
              </a:defRPr>
            </a:lvl5pPr>
            <a:lvl6pPr marL="3047111" indent="0" algn="ctr">
              <a:buNone/>
              <a:defRPr>
                <a:solidFill>
                  <a:schemeClr val="tx1">
                    <a:tint val="75000"/>
                  </a:schemeClr>
                </a:solidFill>
              </a:defRPr>
            </a:lvl6pPr>
            <a:lvl7pPr marL="3656534" indent="0" algn="ctr">
              <a:buNone/>
              <a:defRPr>
                <a:solidFill>
                  <a:schemeClr val="tx1">
                    <a:tint val="75000"/>
                  </a:schemeClr>
                </a:solidFill>
              </a:defRPr>
            </a:lvl7pPr>
            <a:lvl8pPr marL="4265955" indent="0" algn="ctr">
              <a:buNone/>
              <a:defRPr>
                <a:solidFill>
                  <a:schemeClr val="tx1">
                    <a:tint val="75000"/>
                  </a:schemeClr>
                </a:solidFill>
              </a:defRPr>
            </a:lvl8pPr>
            <a:lvl9pPr marL="48753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1/13/2020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13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1/13/2020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695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32"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6">
                <a:solidFill>
                  <a:schemeClr val="tx1">
                    <a:tint val="75000"/>
                  </a:schemeClr>
                </a:solidFill>
              </a:defRPr>
            </a:lvl1pPr>
            <a:lvl2pPr marL="609422" indent="0">
              <a:buNone/>
              <a:defRPr sz="2399">
                <a:solidFill>
                  <a:schemeClr val="tx1">
                    <a:tint val="75000"/>
                  </a:schemeClr>
                </a:solidFill>
              </a:defRPr>
            </a:lvl2pPr>
            <a:lvl3pPr marL="1218845" indent="0">
              <a:buNone/>
              <a:defRPr sz="2133">
                <a:solidFill>
                  <a:schemeClr val="tx1">
                    <a:tint val="75000"/>
                  </a:schemeClr>
                </a:solidFill>
              </a:defRPr>
            </a:lvl3pPr>
            <a:lvl4pPr marL="1828267" indent="0">
              <a:buNone/>
              <a:defRPr sz="1866">
                <a:solidFill>
                  <a:schemeClr val="tx1">
                    <a:tint val="75000"/>
                  </a:schemeClr>
                </a:solidFill>
              </a:defRPr>
            </a:lvl4pPr>
            <a:lvl5pPr marL="2437689" indent="0">
              <a:buNone/>
              <a:defRPr sz="1866">
                <a:solidFill>
                  <a:schemeClr val="tx1">
                    <a:tint val="75000"/>
                  </a:schemeClr>
                </a:solidFill>
              </a:defRPr>
            </a:lvl5pPr>
            <a:lvl6pPr marL="3047111" indent="0">
              <a:buNone/>
              <a:defRPr sz="1866">
                <a:solidFill>
                  <a:schemeClr val="tx1">
                    <a:tint val="75000"/>
                  </a:schemeClr>
                </a:solidFill>
              </a:defRPr>
            </a:lvl6pPr>
            <a:lvl7pPr marL="3656534" indent="0">
              <a:buNone/>
              <a:defRPr sz="1866">
                <a:solidFill>
                  <a:schemeClr val="tx1">
                    <a:tint val="75000"/>
                  </a:schemeClr>
                </a:solidFill>
              </a:defRPr>
            </a:lvl7pPr>
            <a:lvl8pPr marL="4265955" indent="0">
              <a:buNone/>
              <a:defRPr sz="1866">
                <a:solidFill>
                  <a:schemeClr val="tx1">
                    <a:tint val="75000"/>
                  </a:schemeClr>
                </a:solidFill>
              </a:defRPr>
            </a:lvl8pPr>
            <a:lvl9pPr marL="4875378" indent="0">
              <a:buNone/>
              <a:defRPr sz="186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1/13/2020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50893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en-US" altLang="zh-CN"/>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EB81DCEF-ABF6-4827-94DA-903BBC91F3CD}" type="datetimeFigureOut">
              <a:rPr lang="zh-CN" altLang="en-US"/>
              <a:t>2020/1/13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A070A7E2-D203-4D3A-9C14-33B1688C6AC4}"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EEEEEE"/>
            </a:gs>
            <a:gs pos="67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1"/>
            <a:ext cx="10972801" cy="711081"/>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1218895"/>
            <a:fld id="{FD1176A7-B091-469C-82C8-89C693043C40}" type="datetimeFigureOut">
              <a:rPr lang="en-US" smtClean="0">
                <a:solidFill>
                  <a:prstClr val="black">
                    <a:tint val="75000"/>
                  </a:prstClr>
                </a:solidFill>
              </a:rPr>
              <a:pPr defTabSz="1218895"/>
              <a:t>1/13/2020</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1218895"/>
            <a:endParaRPr lang="en-US">
              <a:solidFill>
                <a:prstClr val="black">
                  <a:tint val="75000"/>
                </a:prstClr>
              </a:solidFill>
            </a:endParaRPr>
          </a:p>
        </p:txBody>
      </p:sp>
      <p:sp>
        <p:nvSpPr>
          <p:cNvPr id="6" name="Slide Number Placeholder 5"/>
          <p:cNvSpPr>
            <a:spLocks noGrp="1"/>
          </p:cNvSpPr>
          <p:nvPr>
            <p:ph type="sldNum" sz="quarter" idx="4"/>
          </p:nvPr>
        </p:nvSpPr>
        <p:spPr>
          <a:xfrm>
            <a:off x="8737602"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1218895"/>
            <a:fld id="{5939B1FA-81F2-4940-9AF3-5EAFB5D6669B}" type="slidenum">
              <a:rPr lang="en-US" smtClean="0">
                <a:solidFill>
                  <a:prstClr val="black">
                    <a:tint val="75000"/>
                  </a:prstClr>
                </a:solidFill>
              </a:rPr>
              <a:pPr defTabSz="1218895"/>
              <a:t>‹#›</a:t>
            </a:fld>
            <a:endParaRPr lang="en-US">
              <a:solidFill>
                <a:prstClr val="black">
                  <a:tint val="75000"/>
                </a:prstClr>
              </a:solidFill>
            </a:endParaRPr>
          </a:p>
        </p:txBody>
      </p:sp>
    </p:spTree>
    <p:extLst>
      <p:ext uri="{BB962C8B-B14F-4D97-AF65-F5344CB8AC3E}">
        <p14:creationId xmlns:p14="http://schemas.microsoft.com/office/powerpoint/2010/main" val="1010315562"/>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txStyles>
    <p:titleStyle>
      <a:lvl1pPr algn="l" defTabSz="1218845" rtl="0" eaLnBrk="1" latinLnBrk="0" hangingPunct="1">
        <a:spcBef>
          <a:spcPct val="0"/>
        </a:spcBef>
        <a:buNone/>
        <a:defRPr sz="3199" kern="1200">
          <a:solidFill>
            <a:schemeClr val="tx1">
              <a:lumMod val="65000"/>
              <a:lumOff val="35000"/>
            </a:schemeClr>
          </a:solidFill>
          <a:latin typeface="+mj-lt"/>
          <a:ea typeface="+mj-ea"/>
          <a:cs typeface="+mj-cs"/>
        </a:defRPr>
      </a:lvl1pPr>
    </p:titleStyle>
    <p:bodyStyle>
      <a:lvl1pPr marL="457067" indent="-457067" algn="l" defTabSz="1218845" rtl="0" eaLnBrk="1" latinLnBrk="0" hangingPunct="1">
        <a:spcBef>
          <a:spcPct val="20000"/>
        </a:spcBef>
        <a:buFont typeface="Arial" pitchFamily="34" charset="0"/>
        <a:buChar char="•"/>
        <a:defRPr sz="3599" kern="1200">
          <a:solidFill>
            <a:schemeClr val="tx1"/>
          </a:solidFill>
          <a:latin typeface="+mj-lt"/>
          <a:ea typeface="+mn-ea"/>
          <a:cs typeface="+mn-cs"/>
        </a:defRPr>
      </a:lvl1pPr>
      <a:lvl2pPr marL="990311" indent="-380889" algn="l" defTabSz="1218845" rtl="0" eaLnBrk="1" latinLnBrk="0" hangingPunct="1">
        <a:spcBef>
          <a:spcPct val="20000"/>
        </a:spcBef>
        <a:buFont typeface="Arial" pitchFamily="34" charset="0"/>
        <a:buChar char="–"/>
        <a:defRPr sz="3199" kern="1200">
          <a:solidFill>
            <a:schemeClr val="tx1"/>
          </a:solidFill>
          <a:latin typeface="+mj-lt"/>
          <a:ea typeface="+mn-ea"/>
          <a:cs typeface="+mn-cs"/>
        </a:defRPr>
      </a:lvl2pPr>
      <a:lvl3pPr marL="1523555" indent="-304712" algn="l" defTabSz="1218845" rtl="0" eaLnBrk="1" latinLnBrk="0" hangingPunct="1">
        <a:spcBef>
          <a:spcPct val="20000"/>
        </a:spcBef>
        <a:buFont typeface="Arial" pitchFamily="34" charset="0"/>
        <a:buChar char="•"/>
        <a:defRPr sz="2399" kern="1200">
          <a:solidFill>
            <a:schemeClr val="tx1"/>
          </a:solidFill>
          <a:latin typeface="+mj-lt"/>
          <a:ea typeface="+mn-ea"/>
          <a:cs typeface="+mn-cs"/>
        </a:defRPr>
      </a:lvl3pPr>
      <a:lvl4pPr marL="2132979" indent="-304712" algn="l" defTabSz="1218845"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400" indent="-304712" algn="l" defTabSz="1218845"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1822"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244"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666"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089" indent="-304712" algn="l" defTabSz="121884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45" rtl="0" eaLnBrk="1" latinLnBrk="0" hangingPunct="1">
        <a:defRPr sz="2399" kern="1200">
          <a:solidFill>
            <a:schemeClr val="tx1"/>
          </a:solidFill>
          <a:latin typeface="+mn-lt"/>
          <a:ea typeface="+mn-ea"/>
          <a:cs typeface="+mn-cs"/>
        </a:defRPr>
      </a:lvl1pPr>
      <a:lvl2pPr marL="609422" algn="l" defTabSz="1218845" rtl="0" eaLnBrk="1" latinLnBrk="0" hangingPunct="1">
        <a:defRPr sz="2399" kern="1200">
          <a:solidFill>
            <a:schemeClr val="tx1"/>
          </a:solidFill>
          <a:latin typeface="+mn-lt"/>
          <a:ea typeface="+mn-ea"/>
          <a:cs typeface="+mn-cs"/>
        </a:defRPr>
      </a:lvl2pPr>
      <a:lvl3pPr marL="1218845" algn="l" defTabSz="1218845" rtl="0" eaLnBrk="1" latinLnBrk="0" hangingPunct="1">
        <a:defRPr sz="2399" kern="1200">
          <a:solidFill>
            <a:schemeClr val="tx1"/>
          </a:solidFill>
          <a:latin typeface="+mn-lt"/>
          <a:ea typeface="+mn-ea"/>
          <a:cs typeface="+mn-cs"/>
        </a:defRPr>
      </a:lvl3pPr>
      <a:lvl4pPr marL="1828267" algn="l" defTabSz="1218845" rtl="0" eaLnBrk="1" latinLnBrk="0" hangingPunct="1">
        <a:defRPr sz="2399" kern="1200">
          <a:solidFill>
            <a:schemeClr val="tx1"/>
          </a:solidFill>
          <a:latin typeface="+mn-lt"/>
          <a:ea typeface="+mn-ea"/>
          <a:cs typeface="+mn-cs"/>
        </a:defRPr>
      </a:lvl4pPr>
      <a:lvl5pPr marL="2437689" algn="l" defTabSz="1218845" rtl="0" eaLnBrk="1" latinLnBrk="0" hangingPunct="1">
        <a:defRPr sz="2399" kern="1200">
          <a:solidFill>
            <a:schemeClr val="tx1"/>
          </a:solidFill>
          <a:latin typeface="+mn-lt"/>
          <a:ea typeface="+mn-ea"/>
          <a:cs typeface="+mn-cs"/>
        </a:defRPr>
      </a:lvl5pPr>
      <a:lvl6pPr marL="3047111" algn="l" defTabSz="1218845" rtl="0" eaLnBrk="1" latinLnBrk="0" hangingPunct="1">
        <a:defRPr sz="2399" kern="1200">
          <a:solidFill>
            <a:schemeClr val="tx1"/>
          </a:solidFill>
          <a:latin typeface="+mn-lt"/>
          <a:ea typeface="+mn-ea"/>
          <a:cs typeface="+mn-cs"/>
        </a:defRPr>
      </a:lvl6pPr>
      <a:lvl7pPr marL="3656534" algn="l" defTabSz="1218845" rtl="0" eaLnBrk="1" latinLnBrk="0" hangingPunct="1">
        <a:defRPr sz="2399" kern="1200">
          <a:solidFill>
            <a:schemeClr val="tx1"/>
          </a:solidFill>
          <a:latin typeface="+mn-lt"/>
          <a:ea typeface="+mn-ea"/>
          <a:cs typeface="+mn-cs"/>
        </a:defRPr>
      </a:lvl7pPr>
      <a:lvl8pPr marL="4265955" algn="l" defTabSz="1218845" rtl="0" eaLnBrk="1" latinLnBrk="0" hangingPunct="1">
        <a:defRPr sz="2399" kern="1200">
          <a:solidFill>
            <a:schemeClr val="tx1"/>
          </a:solidFill>
          <a:latin typeface="+mn-lt"/>
          <a:ea typeface="+mn-ea"/>
          <a:cs typeface="+mn-cs"/>
        </a:defRPr>
      </a:lvl8pPr>
      <a:lvl9pPr marL="4875378" algn="l" defTabSz="121884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11" Type="http://schemas.microsoft.com/office/2007/relationships/hdphoto" Target="../media/hdphoto3.wdp"/><Relationship Id="rId5" Type="http://schemas.openxmlformats.org/officeDocument/2006/relationships/image" Target="../media/image21.jpe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2.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1"/>
          <p:cNvSpPr txBox="1">
            <a:spLocks noChangeArrowheads="1"/>
          </p:cNvSpPr>
          <p:nvPr/>
        </p:nvSpPr>
        <p:spPr bwMode="auto">
          <a:xfrm>
            <a:off x="335358" y="1355825"/>
            <a:ext cx="1108964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400" fontAlgn="base">
              <a:lnSpc>
                <a:spcPct val="100000"/>
              </a:lnSpc>
              <a:spcBef>
                <a:spcPct val="0"/>
              </a:spcBef>
              <a:spcAft>
                <a:spcPct val="0"/>
              </a:spcAft>
              <a:buNone/>
            </a:pPr>
            <a:r>
              <a:rPr lang="zh-CN" altLang="en-US" sz="6300" b="1" dirty="0">
                <a:solidFill>
                  <a:schemeClr val="accent5">
                    <a:lumMod val="50000"/>
                  </a:schemeClr>
                </a:solidFill>
                <a:latin typeface="FZZJ-HFHWJW" panose="02010600010101010101" pitchFamily="2" charset="-122"/>
                <a:ea typeface="FZZJ-HFHWJW" panose="02010600010101010101" pitchFamily="2" charset="-122"/>
              </a:rPr>
              <a:t>应用型人才培养思路与实践</a:t>
            </a: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b="18334"/>
          <a:stretch>
            <a:fillRect/>
          </a:stretch>
        </p:blipFill>
        <p:spPr bwMode="auto">
          <a:xfrm>
            <a:off x="14728" y="3455496"/>
            <a:ext cx="12185650" cy="3357880"/>
          </a:xfrm>
          <a:custGeom>
            <a:avLst/>
            <a:gdLst>
              <a:gd name="connsiteX0" fmla="*/ 0 w 9144000"/>
              <a:gd name="connsiteY0" fmla="*/ 0 h 2520280"/>
              <a:gd name="connsiteX1" fmla="*/ 9144000 w 9144000"/>
              <a:gd name="connsiteY1" fmla="*/ 0 h 2520280"/>
              <a:gd name="connsiteX2" fmla="*/ 9144000 w 9144000"/>
              <a:gd name="connsiteY2" fmla="*/ 1909975 h 2520280"/>
              <a:gd name="connsiteX3" fmla="*/ 6003666 w 9144000"/>
              <a:gd name="connsiteY3" fmla="*/ 2392544 h 2520280"/>
              <a:gd name="connsiteX4" fmla="*/ 13057 w 9144000"/>
              <a:gd name="connsiteY4" fmla="*/ 2141314 h 2520280"/>
              <a:gd name="connsiteX5" fmla="*/ 13057 w 9144000"/>
              <a:gd name="connsiteY5" fmla="*/ 2520280 h 2520280"/>
              <a:gd name="connsiteX6" fmla="*/ 0 w 9144000"/>
              <a:gd name="connsiteY6" fmla="*/ 2520280 h 252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2520280">
                <a:moveTo>
                  <a:pt x="0" y="0"/>
                </a:moveTo>
                <a:lnTo>
                  <a:pt x="9144000" y="0"/>
                </a:lnTo>
                <a:lnTo>
                  <a:pt x="9144000" y="1909975"/>
                </a:lnTo>
                <a:lnTo>
                  <a:pt x="6003666" y="2392544"/>
                </a:lnTo>
                <a:lnTo>
                  <a:pt x="13057" y="2141314"/>
                </a:lnTo>
                <a:lnTo>
                  <a:pt x="13057" y="2520280"/>
                </a:lnTo>
                <a:lnTo>
                  <a:pt x="0" y="252028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325908" y="2940839"/>
            <a:ext cx="3166251" cy="400110"/>
          </a:xfrm>
          <a:prstGeom prst="rect">
            <a:avLst/>
          </a:prstGeom>
        </p:spPr>
        <p:txBody>
          <a:bodyPr wrap="none">
            <a:spAutoFit/>
          </a:bodyPr>
          <a:lstStyle/>
          <a:p>
            <a:r>
              <a:rPr lang="zh-CN" altLang="en-US" sz="2000" b="1" spc="300" dirty="0">
                <a:solidFill>
                  <a:srgbClr val="002060"/>
                </a:solidFill>
                <a:latin typeface="Lantinghei SC Demibold" panose="02000000000000000000" pitchFamily="2" charset="-122"/>
                <a:ea typeface="Lantinghei SC Demibold" panose="02000000000000000000" pitchFamily="2" charset="-122"/>
              </a:rPr>
              <a:t>江苏理工学院   朱林生</a:t>
            </a:r>
          </a:p>
        </p:txBody>
      </p:sp>
      <p:sp>
        <p:nvSpPr>
          <p:cNvPr id="5" name="矩形 4"/>
          <p:cNvSpPr/>
          <p:nvPr/>
        </p:nvSpPr>
        <p:spPr>
          <a:xfrm>
            <a:off x="4323988" y="3402504"/>
            <a:ext cx="3203121" cy="369332"/>
          </a:xfrm>
          <a:prstGeom prst="rect">
            <a:avLst/>
          </a:prstGeom>
        </p:spPr>
        <p:txBody>
          <a:bodyPr wrap="none">
            <a:spAutoFit/>
          </a:bodyPr>
          <a:lstStyle/>
          <a:p>
            <a:r>
              <a:rPr lang="zh-CN" altLang="en-US" b="1" spc="600" dirty="0">
                <a:solidFill>
                  <a:srgbClr val="002060"/>
                </a:solidFill>
                <a:latin typeface="Lantinghei SC Demibold" panose="02000000000000000000" pitchFamily="2" charset="-122"/>
                <a:ea typeface="Lantinghei SC Demibold" panose="02000000000000000000" pitchFamily="2" charset="-122"/>
                <a:cs typeface="Times New Roman" panose="02020603050405020304" pitchFamily="18" charset="0"/>
              </a:rPr>
              <a:t>202</a:t>
            </a:r>
            <a:r>
              <a:rPr lang="en-US" altLang="zh-CN" b="1" spc="600" dirty="0">
                <a:solidFill>
                  <a:srgbClr val="002060"/>
                </a:solidFill>
                <a:latin typeface="Lantinghei SC Demibold" panose="02000000000000000000" pitchFamily="2" charset="-122"/>
                <a:ea typeface="Lantinghei SC Demibold" panose="02000000000000000000" pitchFamily="2" charset="-122"/>
                <a:cs typeface="Times New Roman" panose="02020603050405020304" pitchFamily="18" charset="0"/>
              </a:rPr>
              <a:t>0/1/</a:t>
            </a:r>
            <a:r>
              <a:rPr lang="zh-CN" altLang="en-US" b="1" spc="600" dirty="0">
                <a:solidFill>
                  <a:srgbClr val="002060"/>
                </a:solidFill>
                <a:latin typeface="Lantinghei SC Demibold" panose="02000000000000000000" pitchFamily="2" charset="-122"/>
                <a:ea typeface="Lantinghei SC Demibold" panose="02000000000000000000" pitchFamily="2" charset="-122"/>
                <a:cs typeface="Times New Roman" panose="02020603050405020304" pitchFamily="18" charset="0"/>
              </a:rPr>
              <a:t>13 </a:t>
            </a:r>
            <a:r>
              <a:rPr lang="en-US" altLang="zh-CN" b="1" spc="600" dirty="0">
                <a:solidFill>
                  <a:srgbClr val="002060"/>
                </a:solidFill>
                <a:latin typeface="Lantinghei SC Demibold" panose="02000000000000000000" pitchFamily="2" charset="-122"/>
                <a:ea typeface="Lantinghei SC Demibold" panose="02000000000000000000" pitchFamily="2" charset="-122"/>
                <a:cs typeface="Times New Roman" panose="02020603050405020304" pitchFamily="18" charset="0"/>
              </a:rPr>
              <a:t> </a:t>
            </a:r>
            <a:r>
              <a:rPr lang="zh-CN" altLang="en-US" b="1" spc="600" dirty="0">
                <a:solidFill>
                  <a:srgbClr val="002060"/>
                </a:solidFill>
                <a:latin typeface="Lantinghei SC Demibold" panose="02000000000000000000" pitchFamily="2" charset="-122"/>
                <a:ea typeface="Lantinghei SC Demibold" panose="02000000000000000000" pitchFamily="2" charset="-122"/>
              </a:rPr>
              <a:t>宁</a:t>
            </a:r>
            <a:r>
              <a:rPr lang="en-US" altLang="zh-CN" b="1" spc="600" dirty="0">
                <a:solidFill>
                  <a:srgbClr val="002060"/>
                </a:solidFill>
                <a:latin typeface="Lantinghei SC Demibold" panose="02000000000000000000" pitchFamily="2" charset="-122"/>
                <a:ea typeface="Lantinghei SC Demibold" panose="02000000000000000000" pitchFamily="2" charset="-122"/>
              </a:rPr>
              <a:t>  </a:t>
            </a:r>
            <a:r>
              <a:rPr lang="zh-CN" altLang="en-US" b="1" spc="600" dirty="0">
                <a:solidFill>
                  <a:srgbClr val="002060"/>
                </a:solidFill>
                <a:latin typeface="Lantinghei SC Demibold" panose="02000000000000000000" pitchFamily="2" charset="-122"/>
                <a:ea typeface="Lantinghei SC Demibold" panose="02000000000000000000" pitchFamily="2" charset="-122"/>
              </a:rPr>
              <a:t>波</a:t>
            </a:r>
          </a:p>
        </p:txBody>
      </p:sp>
      <p:pic>
        <p:nvPicPr>
          <p:cNvPr id="10" name="图片 9">
            <a:extLst>
              <a:ext uri="{FF2B5EF4-FFF2-40B4-BE49-F238E27FC236}">
                <a16:creationId xmlns:a16="http://schemas.microsoft.com/office/drawing/2014/main" id="{CDA89374-DD9F-9744-ABF7-1D8A8A11274E}"/>
              </a:ext>
            </a:extLst>
          </p:cNvPr>
          <p:cNvPicPr>
            <a:picLocks noChangeAspect="1"/>
          </p:cNvPicPr>
          <p:nvPr/>
        </p:nvPicPr>
        <p:blipFill rotWithShape="1">
          <a:blip r:embed="rId3">
            <a:extLst>
              <a:ext uri="{28A0092B-C50C-407E-A947-70E740481C1C}">
                <a14:useLocalDpi xmlns:a14="http://schemas.microsoft.com/office/drawing/2010/main" val="0"/>
              </a:ext>
            </a:extLst>
          </a:blip>
          <a:srcRect t="5628" b="5271"/>
          <a:stretch/>
        </p:blipFill>
        <p:spPr>
          <a:xfrm>
            <a:off x="49469" y="44624"/>
            <a:ext cx="12284074" cy="68407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1631504" y="1952620"/>
            <a:ext cx="9649072" cy="3456384"/>
          </a:xfrm>
          <a:prstGeom prst="roundRect">
            <a:avLst>
              <a:gd name="adj" fmla="val 5873"/>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495600" y="1929794"/>
            <a:ext cx="8437080" cy="3870290"/>
          </a:xfrm>
          <a:prstGeom prst="rect">
            <a:avLst/>
          </a:prstGeom>
          <a:noFill/>
        </p:spPr>
        <p:txBody>
          <a:bodyPr wrap="square" rtlCol="0">
            <a:spAutoFit/>
          </a:bodyPr>
          <a:lstStyle/>
          <a:p>
            <a:pPr>
              <a:lnSpc>
                <a:spcPts val="2900"/>
              </a:lnSpc>
            </a:pPr>
            <a:r>
              <a:rPr lang="en-US" altLang="zh-CN" sz="2400" dirty="0">
                <a:latin typeface="微软雅黑" panose="020B0503020204020204" pitchFamily="34" charset="-122"/>
                <a:ea typeface="微软雅黑" panose="020B0503020204020204" pitchFamily="34" charset="-122"/>
              </a:rPr>
              <a:t> </a:t>
            </a:r>
            <a:endParaRPr lang="en-US" altLang="zh-CN" sz="2400" b="1" dirty="0">
              <a:latin typeface="微软雅黑" panose="020B0503020204020204" pitchFamily="34" charset="-122"/>
              <a:ea typeface="微软雅黑" panose="020B0503020204020204" pitchFamily="34" charset="-122"/>
            </a:endParaRPr>
          </a:p>
          <a:p>
            <a:pPr marL="457200" indent="-457200">
              <a:lnSpc>
                <a:spcPts val="2900"/>
              </a:lnSpc>
              <a:buFont typeface="Wingdings" panose="05000000000000000000" charset="0"/>
              <a:buChar char="Ø"/>
            </a:pPr>
            <a:r>
              <a:rPr lang="zh-CN" altLang="en-US" sz="2800" b="1" dirty="0">
                <a:solidFill>
                  <a:schemeClr val="accent1">
                    <a:lumMod val="50000"/>
                  </a:schemeClr>
                </a:solidFill>
                <a:latin typeface="微软雅黑" panose="020B0503020204020204" pitchFamily="34" charset="-122"/>
                <a:ea typeface="微软雅黑" panose="020B0503020204020204" pitchFamily="34" charset="-122"/>
              </a:rPr>
              <a:t>三个基本问题：</a:t>
            </a:r>
          </a:p>
          <a:p>
            <a:pPr>
              <a:lnSpc>
                <a:spcPts val="2900"/>
              </a:lnSpc>
            </a:pPr>
            <a:endParaRPr lang="zh-CN" altLang="en-US" sz="2800" dirty="0">
              <a:solidFill>
                <a:schemeClr val="tx1"/>
              </a:solidFill>
              <a:latin typeface="微软雅黑" panose="020B0503020204020204" pitchFamily="34" charset="-122"/>
              <a:ea typeface="微软雅黑" panose="020B0503020204020204" pitchFamily="34" charset="-122"/>
            </a:endParaRPr>
          </a:p>
          <a:p>
            <a:pPr>
              <a:lnSpc>
                <a:spcPts val="2900"/>
              </a:lnSpc>
            </a:pPr>
            <a:r>
              <a:rPr lang="zh-CN" altLang="en-US" sz="2800" dirty="0">
                <a:solidFill>
                  <a:schemeClr val="tx1"/>
                </a:solidFill>
                <a:latin typeface="微软雅黑" panose="020B0503020204020204" pitchFamily="34" charset="-122"/>
                <a:ea typeface="微软雅黑" panose="020B0503020204020204" pitchFamily="34" charset="-122"/>
              </a:rPr>
              <a:t>    </a:t>
            </a:r>
            <a:r>
              <a:rPr lang="zh-CN" altLang="en-US" sz="2800" dirty="0">
                <a:solidFill>
                  <a:schemeClr val="bg1">
                    <a:lumMod val="50000"/>
                  </a:schemeClr>
                </a:solidFill>
                <a:latin typeface="微软雅黑" panose="020B0503020204020204" pitchFamily="34" charset="-122"/>
                <a:ea typeface="微软雅黑" panose="020B0503020204020204" pitchFamily="34" charset="-122"/>
              </a:rPr>
              <a:t> 一是 </a:t>
            </a:r>
            <a:r>
              <a:rPr lang="zh-CN" altLang="en-US" sz="2800" spc="300" dirty="0">
                <a:solidFill>
                  <a:srgbClr val="C00000"/>
                </a:solidFill>
                <a:latin typeface="微软雅黑" panose="020B0503020204020204" pitchFamily="34" charset="-122"/>
                <a:ea typeface="微软雅黑" panose="020B0503020204020204" pitchFamily="34" charset="-122"/>
              </a:rPr>
              <a:t>应用型人才内涵与地位</a:t>
            </a:r>
          </a:p>
          <a:p>
            <a:pPr>
              <a:lnSpc>
                <a:spcPts val="2900"/>
              </a:lnSpc>
            </a:pPr>
            <a:endParaRPr lang="en-US" altLang="zh-CN" sz="2800" dirty="0">
              <a:solidFill>
                <a:schemeClr val="tx1"/>
              </a:solidFill>
              <a:latin typeface="微软雅黑" panose="020B0503020204020204" pitchFamily="34" charset="-122"/>
              <a:ea typeface="微软雅黑" panose="020B0503020204020204" pitchFamily="34" charset="-122"/>
            </a:endParaRPr>
          </a:p>
          <a:p>
            <a:pPr>
              <a:lnSpc>
                <a:spcPts val="2900"/>
              </a:lnSpc>
            </a:pPr>
            <a:r>
              <a:rPr lang="zh-CN" altLang="en-US" sz="2800" dirty="0">
                <a:solidFill>
                  <a:schemeClr val="bg1">
                    <a:lumMod val="50000"/>
                  </a:schemeClr>
                </a:solidFill>
                <a:latin typeface="微软雅黑" panose="020B0503020204020204" pitchFamily="34" charset="-122"/>
                <a:ea typeface="微软雅黑" panose="020B0503020204020204" pitchFamily="34" charset="-122"/>
              </a:rPr>
              <a:t>     二是 </a:t>
            </a:r>
            <a:r>
              <a:rPr lang="zh-CN" altLang="en-US" sz="2800" spc="670" dirty="0">
                <a:solidFill>
                  <a:srgbClr val="C00000"/>
                </a:solidFill>
                <a:latin typeface="微软雅黑" panose="020B0503020204020204" pitchFamily="34" charset="-122"/>
                <a:ea typeface="微软雅黑" panose="020B0503020204020204" pitchFamily="34" charset="-122"/>
              </a:rPr>
              <a:t>应用型人才培养实践</a:t>
            </a:r>
          </a:p>
          <a:p>
            <a:pPr>
              <a:lnSpc>
                <a:spcPts val="2900"/>
              </a:lnSpc>
            </a:pPr>
            <a:endParaRPr lang="zh-CN" altLang="en-US" sz="2800" dirty="0">
              <a:solidFill>
                <a:schemeClr val="tx1"/>
              </a:solidFill>
              <a:latin typeface="微软雅黑" panose="020B0503020204020204" pitchFamily="34" charset="-122"/>
              <a:ea typeface="微软雅黑" panose="020B0503020204020204" pitchFamily="34" charset="-122"/>
            </a:endParaRPr>
          </a:p>
          <a:p>
            <a:pPr fontAlgn="auto">
              <a:lnSpc>
                <a:spcPct val="100000"/>
              </a:lnSpc>
            </a:pPr>
            <a:r>
              <a:rPr lang="zh-CN" altLang="en-US" sz="2800" dirty="0">
                <a:solidFill>
                  <a:schemeClr val="bg1">
                    <a:lumMod val="50000"/>
                  </a:schemeClr>
                </a:solidFill>
                <a:latin typeface="微软雅黑" panose="020B0503020204020204" pitchFamily="34" charset="-122"/>
                <a:ea typeface="微软雅黑" panose="020B0503020204020204" pitchFamily="34" charset="-122"/>
                <a:sym typeface="+mn-ea"/>
              </a:rPr>
              <a:t>     三是 </a:t>
            </a:r>
            <a:r>
              <a:rPr lang="zh-CN" altLang="en-US" sz="2800" spc="300" dirty="0">
                <a:solidFill>
                  <a:srgbClr val="C00000"/>
                </a:solidFill>
                <a:latin typeface="微软雅黑" panose="020B0503020204020204" pitchFamily="34" charset="-122"/>
                <a:ea typeface="微软雅黑" panose="020B0503020204020204" pitchFamily="34" charset="-122"/>
                <a:sym typeface="+mn-ea"/>
              </a:rPr>
              <a:t>合格评估对应用型人才培养的引导作用</a:t>
            </a:r>
            <a:endParaRPr lang="zh-CN" altLang="en-US" sz="2800" spc="300" dirty="0">
              <a:solidFill>
                <a:srgbClr val="C00000"/>
              </a:solidFill>
              <a:latin typeface="微软雅黑" panose="020B0503020204020204" pitchFamily="34" charset="-122"/>
              <a:ea typeface="微软雅黑" panose="020B0503020204020204" pitchFamily="34" charset="-122"/>
            </a:endParaRPr>
          </a:p>
          <a:p>
            <a:pPr>
              <a:lnSpc>
                <a:spcPts val="2900"/>
              </a:lnSpc>
            </a:pPr>
            <a:endParaRPr lang="zh-CN" altLang="en-US" sz="2800" dirty="0">
              <a:solidFill>
                <a:schemeClr val="tx1"/>
              </a:solidFill>
              <a:latin typeface="微软雅黑" panose="020B0503020204020204" pitchFamily="34" charset="-122"/>
              <a:ea typeface="微软雅黑" panose="020B0503020204020204" pitchFamily="34" charset="-122"/>
            </a:endParaRPr>
          </a:p>
          <a:p>
            <a:pPr marL="457200" indent="-457200">
              <a:lnSpc>
                <a:spcPts val="2900"/>
              </a:lnSpc>
              <a:buFont typeface="Wingdings" panose="05000000000000000000" charset="0"/>
              <a:buChar char="Ø"/>
            </a:pPr>
            <a:endParaRPr lang="zh-CN" altLang="en-US" sz="2800" dirty="0">
              <a:solidFill>
                <a:schemeClr val="tx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639616" y="1026597"/>
            <a:ext cx="5832648" cy="743986"/>
          </a:xfrm>
          <a:prstGeom prst="rect">
            <a:avLst/>
          </a:prstGeom>
          <a:noFill/>
        </p:spPr>
        <p:txBody>
          <a:bodyPr wrap="square" rtlCol="0">
            <a:spAutoFit/>
          </a:bodyPr>
          <a:lstStyle/>
          <a:p>
            <a:pPr algn="ctr">
              <a:lnSpc>
                <a:spcPct val="150000"/>
              </a:lnSpc>
            </a:pPr>
            <a:r>
              <a:rPr lang="zh-CN" altLang="en-US" sz="3200" b="1" spc="300" dirty="0">
                <a:solidFill>
                  <a:srgbClr val="C00000"/>
                </a:solidFill>
                <a:latin typeface="微软雅黑" panose="020B0503020204020204" pitchFamily="34" charset="-122"/>
                <a:ea typeface="微软雅黑" panose="020B0503020204020204" pitchFamily="34" charset="-122"/>
                <a:sym typeface="+mn-ea"/>
              </a:rPr>
              <a:t>合格评估</a:t>
            </a:r>
            <a:r>
              <a:rPr lang="zh-CN" altLang="en-US" sz="3200" b="1" dirty="0">
                <a:solidFill>
                  <a:srgbClr val="C00000"/>
                </a:solidFill>
                <a:latin typeface="微软雅黑" panose="020B0503020204020204" pitchFamily="34" charset="-122"/>
                <a:ea typeface="微软雅黑" panose="020B0503020204020204" pitchFamily="34" charset="-122"/>
                <a:sym typeface="+mn-ea"/>
              </a:rPr>
              <a:t>与应用型人才培养</a:t>
            </a:r>
          </a:p>
        </p:txBody>
      </p:sp>
      <p:sp>
        <p:nvSpPr>
          <p:cNvPr id="7" name="文本框 6">
            <a:extLst>
              <a:ext uri="{FF2B5EF4-FFF2-40B4-BE49-F238E27FC236}">
                <a16:creationId xmlns:a16="http://schemas.microsoft.com/office/drawing/2014/main" id="{566B43F5-4CC6-5D48-9F68-8B91B84F1CF6}"/>
              </a:ext>
            </a:extLst>
          </p:cNvPr>
          <p:cNvSpPr txBox="1"/>
          <p:nvPr/>
        </p:nvSpPr>
        <p:spPr>
          <a:xfrm>
            <a:off x="1421450" y="1185808"/>
            <a:ext cx="1656184" cy="584775"/>
          </a:xfrm>
          <a:prstGeom prst="rect">
            <a:avLst/>
          </a:prstGeom>
          <a:noFill/>
        </p:spPr>
        <p:txBody>
          <a:bodyPr wrap="square" rtlCol="0">
            <a:spAutoFit/>
          </a:bodyPr>
          <a:lstStyle/>
          <a:p>
            <a:pPr algn="ctr"/>
            <a:r>
              <a:rPr lang="zh-CN" altLang="en-US" sz="3200" b="1" dirty="0">
                <a:solidFill>
                  <a:schemeClr val="accent1">
                    <a:lumMod val="50000"/>
                  </a:schemeClr>
                </a:solidFill>
                <a:latin typeface="微软雅黑" panose="020B0503020204020204" pitchFamily="34" charset="-122"/>
                <a:ea typeface="微软雅黑" panose="020B0503020204020204" pitchFamily="34" charset="-122"/>
                <a:sym typeface="+mn-ea"/>
              </a:rPr>
              <a:t>主题：</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p:cNvSpPr/>
          <p:nvPr/>
        </p:nvSpPr>
        <p:spPr>
          <a:xfrm>
            <a:off x="1997142" y="1700808"/>
            <a:ext cx="8460939" cy="769620"/>
          </a:xfrm>
          <a:prstGeom prst="roundRect">
            <a:avLst/>
          </a:prstGeom>
          <a:solidFill>
            <a:srgbClr val="0070C0"/>
          </a:solidFill>
          <a:ln w="38100">
            <a:solidFill>
              <a:schemeClr val="bg1"/>
            </a:solidFill>
          </a:ln>
          <a:effectLst>
            <a:outerShdw blurRad="190500" dist="101600" dir="4800000" sx="102000" sy="102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anchor="ctr"/>
          <a:lstStyle/>
          <a:p>
            <a:pPr defTabSz="914400" fontAlgn="base">
              <a:spcBef>
                <a:spcPct val="0"/>
              </a:spcBef>
              <a:spcAft>
                <a:spcPct val="0"/>
              </a:spcAft>
              <a:defRPr/>
            </a:pPr>
            <a:r>
              <a:rPr lang="zh-CN" altLang="en-US" sz="3200" dirty="0">
                <a:solidFill>
                  <a:schemeClr val="accent1">
                    <a:lumMod val="40000"/>
                    <a:lumOff val="60000"/>
                  </a:schemeClr>
                </a:solidFill>
                <a:latin typeface="微软雅黑" panose="020B0503020204020204" pitchFamily="34" charset="-122"/>
                <a:ea typeface="微软雅黑" panose="020B0503020204020204" pitchFamily="34" charset="-122"/>
              </a:rPr>
              <a:t>一、</a:t>
            </a:r>
            <a:r>
              <a:rPr lang="zh-CN" altLang="en-US" sz="3200" dirty="0">
                <a:solidFill>
                  <a:prstClr val="white"/>
                </a:solidFill>
                <a:latin typeface="微软雅黑" panose="020B0503020204020204" pitchFamily="34" charset="-122"/>
                <a:ea typeface="微软雅黑" panose="020B0503020204020204" pitchFamily="34" charset="-122"/>
              </a:rPr>
              <a:t>应用型人才内涵与重要性</a:t>
            </a:r>
          </a:p>
        </p:txBody>
      </p:sp>
      <p:sp>
        <p:nvSpPr>
          <p:cNvPr id="11" name="矩形: 圆角 10"/>
          <p:cNvSpPr/>
          <p:nvPr/>
        </p:nvSpPr>
        <p:spPr>
          <a:xfrm>
            <a:off x="1997139" y="3617953"/>
            <a:ext cx="8460942" cy="769620"/>
          </a:xfrm>
          <a:prstGeom prst="roundRect">
            <a:avLst/>
          </a:prstGeom>
          <a:solidFill>
            <a:srgbClr val="0070C0"/>
          </a:solidFill>
          <a:ln w="38100">
            <a:solidFill>
              <a:schemeClr val="bg1"/>
            </a:solidFill>
          </a:ln>
          <a:effectLst>
            <a:outerShdw blurRad="190500" dist="101600" dir="4800000" sx="102000" sy="102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anchor="ctr"/>
          <a:lstStyle/>
          <a:p>
            <a:pPr defTabSz="914400" fontAlgn="base">
              <a:spcBef>
                <a:spcPct val="0"/>
              </a:spcBef>
              <a:spcAft>
                <a:spcPct val="0"/>
              </a:spcAft>
              <a:defRPr/>
            </a:pPr>
            <a:r>
              <a:rPr lang="zh-CN" altLang="en-US" sz="3200" dirty="0">
                <a:solidFill>
                  <a:schemeClr val="accent1">
                    <a:lumMod val="40000"/>
                    <a:lumOff val="60000"/>
                  </a:schemeClr>
                </a:solidFill>
                <a:latin typeface="微软雅黑" panose="020B0503020204020204" pitchFamily="34" charset="-122"/>
                <a:ea typeface="微软雅黑" panose="020B0503020204020204" pitchFamily="34" charset="-122"/>
              </a:rPr>
              <a:t>三、</a:t>
            </a:r>
            <a:r>
              <a:rPr lang="zh-CN" altLang="en-US" sz="3200" dirty="0">
                <a:solidFill>
                  <a:prstClr val="white"/>
                </a:solidFill>
                <a:latin typeface="微软雅黑" panose="020B0503020204020204" pitchFamily="34" charset="-122"/>
                <a:ea typeface="微软雅黑" panose="020B0503020204020204" pitchFamily="34" charset="-122"/>
              </a:rPr>
              <a:t>合格评估对应用型人才培养的引导</a:t>
            </a:r>
          </a:p>
        </p:txBody>
      </p:sp>
      <p:sp>
        <p:nvSpPr>
          <p:cNvPr id="12" name="矩形: 圆角 11"/>
          <p:cNvSpPr/>
          <p:nvPr/>
        </p:nvSpPr>
        <p:spPr>
          <a:xfrm>
            <a:off x="1997141" y="2708920"/>
            <a:ext cx="8460941" cy="769620"/>
          </a:xfrm>
          <a:prstGeom prst="roundRect">
            <a:avLst/>
          </a:prstGeom>
          <a:solidFill>
            <a:srgbClr val="0070C0"/>
          </a:solidFill>
          <a:ln w="38100">
            <a:solidFill>
              <a:schemeClr val="bg1"/>
            </a:solidFill>
          </a:ln>
          <a:effectLst>
            <a:outerShdw blurRad="190500" dist="101600" dir="4800000" sx="102000" sy="102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anchor="ctr"/>
          <a:lstStyle/>
          <a:p>
            <a:pPr defTabSz="914400" fontAlgn="base">
              <a:spcBef>
                <a:spcPct val="0"/>
              </a:spcBef>
              <a:spcAft>
                <a:spcPct val="0"/>
              </a:spcAft>
              <a:defRPr/>
            </a:pPr>
            <a:r>
              <a:rPr lang="zh-CN" altLang="en-US" sz="3200" dirty="0">
                <a:solidFill>
                  <a:schemeClr val="accent1">
                    <a:lumMod val="40000"/>
                    <a:lumOff val="60000"/>
                  </a:schemeClr>
                </a:solidFill>
                <a:latin typeface="微软雅黑" panose="020B0503020204020204" pitchFamily="34" charset="-122"/>
                <a:ea typeface="微软雅黑" panose="020B0503020204020204" pitchFamily="34" charset="-122"/>
              </a:rPr>
              <a:t>二、</a:t>
            </a:r>
            <a:r>
              <a:rPr lang="zh-CN" altLang="en-US" sz="3200" spc="750" dirty="0">
                <a:solidFill>
                  <a:prstClr val="white"/>
                </a:solidFill>
                <a:latin typeface="微软雅黑" panose="020B0503020204020204" pitchFamily="34" charset="-122"/>
                <a:ea typeface="微软雅黑" panose="020B0503020204020204" pitchFamily="34" charset="-122"/>
              </a:rPr>
              <a:t>应用型人才培养实践</a:t>
            </a:r>
          </a:p>
        </p:txBody>
      </p:sp>
      <p:sp>
        <p:nvSpPr>
          <p:cNvPr id="7" name="对角圆角矩形 26"/>
          <p:cNvSpPr/>
          <p:nvPr/>
        </p:nvSpPr>
        <p:spPr>
          <a:xfrm>
            <a:off x="10469563" y="44624"/>
            <a:ext cx="1722437" cy="552450"/>
          </a:xfrm>
          <a:prstGeom prst="snipRoundRect">
            <a:avLst>
              <a:gd name="adj1" fmla="val 44046"/>
              <a:gd name="adj2" fmla="val 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zh-CN" altLang="en-US" sz="3200" dirty="0">
                <a:solidFill>
                  <a:prstClr val="black"/>
                </a:solidFill>
                <a:latin typeface="黑体" panose="02010609060101010101" pitchFamily="49" charset="-122"/>
                <a:ea typeface="黑体" panose="02010609060101010101" pitchFamily="49" charset="-122"/>
              </a:rPr>
              <a:t>目 录</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79"/>
          <p:cNvPicPr>
            <a:picLocks noChangeAspect="1"/>
          </p:cNvPicPr>
          <p:nvPr/>
        </p:nvPicPr>
        <p:blipFill rotWithShape="1">
          <a:blip r:embed="rId2">
            <a:alphaModFix amt="50000"/>
            <a:extLst>
              <a:ext uri="{28A0092B-C50C-407E-A947-70E740481C1C}">
                <a14:useLocalDpi xmlns:a14="http://schemas.microsoft.com/office/drawing/2010/main" val="0"/>
              </a:ext>
            </a:extLst>
          </a:blip>
          <a:srcRect b="18334"/>
          <a:stretch>
            <a:fillRect/>
          </a:stretch>
        </p:blipFill>
        <p:spPr bwMode="auto">
          <a:xfrm>
            <a:off x="0" y="3548380"/>
            <a:ext cx="12185650" cy="3357880"/>
          </a:xfrm>
          <a:custGeom>
            <a:avLst/>
            <a:gdLst>
              <a:gd name="connsiteX0" fmla="*/ 0 w 9144000"/>
              <a:gd name="connsiteY0" fmla="*/ 0 h 2520280"/>
              <a:gd name="connsiteX1" fmla="*/ 9144000 w 9144000"/>
              <a:gd name="connsiteY1" fmla="*/ 0 h 2520280"/>
              <a:gd name="connsiteX2" fmla="*/ 9144000 w 9144000"/>
              <a:gd name="connsiteY2" fmla="*/ 1909975 h 2520280"/>
              <a:gd name="connsiteX3" fmla="*/ 6003666 w 9144000"/>
              <a:gd name="connsiteY3" fmla="*/ 2392544 h 2520280"/>
              <a:gd name="connsiteX4" fmla="*/ 13057 w 9144000"/>
              <a:gd name="connsiteY4" fmla="*/ 2141314 h 2520280"/>
              <a:gd name="connsiteX5" fmla="*/ 13057 w 9144000"/>
              <a:gd name="connsiteY5" fmla="*/ 2520280 h 2520280"/>
              <a:gd name="connsiteX6" fmla="*/ 0 w 9144000"/>
              <a:gd name="connsiteY6" fmla="*/ 2520280 h 252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2520280">
                <a:moveTo>
                  <a:pt x="0" y="0"/>
                </a:moveTo>
                <a:lnTo>
                  <a:pt x="9144000" y="0"/>
                </a:lnTo>
                <a:lnTo>
                  <a:pt x="9144000" y="1909975"/>
                </a:lnTo>
                <a:lnTo>
                  <a:pt x="6003666" y="2392544"/>
                </a:lnTo>
                <a:lnTo>
                  <a:pt x="13057" y="2141314"/>
                </a:lnTo>
                <a:lnTo>
                  <a:pt x="13057" y="2520280"/>
                </a:lnTo>
                <a:lnTo>
                  <a:pt x="0" y="252028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199456" y="1916832"/>
            <a:ext cx="9433048" cy="830997"/>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defTabSz="914400" eaLnBrk="0" hangingPunct="0">
              <a:defRPr/>
            </a:pPr>
            <a:r>
              <a:rPr lang="zh-CN" altLang="en-US" sz="4800" b="1" dirty="0">
                <a:solidFill>
                  <a:schemeClr val="accent5">
                    <a:lumMod val="50000"/>
                  </a:schemeClr>
                </a:solidFill>
                <a:latin typeface="FZZJ-HFHWJW" panose="02010600010101010101" pitchFamily="2" charset="-122"/>
                <a:ea typeface="FZZJ-HFHWJW" panose="02010600010101010101" pitchFamily="2" charset="-122"/>
              </a:rPr>
              <a:t>一、应用型人才内涵与重要性</a:t>
            </a:r>
          </a:p>
        </p:txBody>
      </p:sp>
      <p:pic>
        <p:nvPicPr>
          <p:cNvPr id="5" name="图片 4">
            <a:extLst>
              <a:ext uri="{FF2B5EF4-FFF2-40B4-BE49-F238E27FC236}">
                <a16:creationId xmlns:a16="http://schemas.microsoft.com/office/drawing/2014/main" id="{611B00C4-A10A-5A45-AE63-ED28FB8A6D7C}"/>
              </a:ext>
            </a:extLst>
          </p:cNvPr>
          <p:cNvPicPr>
            <a:picLocks noChangeAspect="1"/>
          </p:cNvPicPr>
          <p:nvPr/>
        </p:nvPicPr>
        <p:blipFill rotWithShape="1">
          <a:blip r:embed="rId3">
            <a:extLst>
              <a:ext uri="{28A0092B-C50C-407E-A947-70E740481C1C}">
                <a14:useLocalDpi xmlns:a14="http://schemas.microsoft.com/office/drawing/2010/main" val="0"/>
              </a:ext>
            </a:extLst>
          </a:blip>
          <a:srcRect t="27475" b="57888"/>
          <a:stretch/>
        </p:blipFill>
        <p:spPr>
          <a:xfrm>
            <a:off x="-23325" y="1843587"/>
            <a:ext cx="12232300" cy="111902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51384" y="889556"/>
            <a:ext cx="6048672"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dirty="0">
                <a:latin typeface="微软雅黑" panose="020B0503020204020204" pitchFamily="34" charset="-122"/>
                <a:ea typeface="微软雅黑" panose="020B0503020204020204" pitchFamily="34" charset="-122"/>
              </a:rPr>
              <a:t>（一）应用型人才内涵</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应用型</a:t>
            </a:r>
          </a:p>
        </p:txBody>
      </p:sp>
      <p:sp>
        <p:nvSpPr>
          <p:cNvPr id="6" name="文本框 5"/>
          <p:cNvSpPr txBox="1"/>
          <p:nvPr/>
        </p:nvSpPr>
        <p:spPr>
          <a:xfrm>
            <a:off x="1559496" y="2132856"/>
            <a:ext cx="8712968" cy="2308324"/>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lnSpc>
                <a:spcPct val="150000"/>
              </a:lnSpc>
            </a:pPr>
            <a:r>
              <a:rPr lang="zh-CN" altLang="en-US" sz="3200" b="1" dirty="0">
                <a:solidFill>
                  <a:srgbClr val="C00000"/>
                </a:solidFill>
                <a:latin typeface="微软雅黑" panose="020B0503020204020204" pitchFamily="34" charset="-122"/>
                <a:ea typeface="微软雅黑" panose="020B0503020204020204" pitchFamily="34" charset="-122"/>
              </a:rPr>
              <a:t>应用型：</a:t>
            </a:r>
            <a:r>
              <a:rPr lang="zh-CN" altLang="en-US" sz="3200" dirty="0">
                <a:solidFill>
                  <a:srgbClr val="0070C0"/>
                </a:solidFill>
                <a:latin typeface="微软雅黑" panose="020B0503020204020204" pitchFamily="34" charset="-122"/>
                <a:ea typeface="微软雅黑" panose="020B0503020204020204" pitchFamily="34" charset="-122"/>
              </a:rPr>
              <a:t>一种教育类型（对应于学术型）</a:t>
            </a:r>
            <a:endParaRPr lang="en-US" altLang="zh-CN" sz="3200" dirty="0">
              <a:solidFill>
                <a:srgbClr val="0070C0"/>
              </a:solidFill>
              <a:latin typeface="微软雅黑" panose="020B0503020204020204" pitchFamily="34" charset="-122"/>
              <a:ea typeface="微软雅黑" panose="020B0503020204020204" pitchFamily="34" charset="-122"/>
            </a:endParaRPr>
          </a:p>
          <a:p>
            <a:pPr>
              <a:lnSpc>
                <a:spcPct val="150000"/>
              </a:lnSpc>
            </a:pP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     是对科教领域的人、事、物、行为、活动等发展的定语性、概念性表达或描述界定。</a:t>
            </a:r>
            <a:endParaRPr lang="en-US" altLang="zh-CN" sz="3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45565" y="1543352"/>
            <a:ext cx="2158147" cy="464230"/>
          </a:xfrm>
          <a:prstGeom prst="rect">
            <a:avLst/>
          </a:prstGeom>
          <a:noFill/>
        </p:spPr>
        <p:txBody>
          <a:bodyPr wrap="square" rtlCol="0">
            <a:spAutoFit/>
          </a:bodyPr>
          <a:lstStyle/>
          <a:p>
            <a:pPr>
              <a:lnSpc>
                <a:spcPts val="2900"/>
              </a:lnSpc>
            </a:pPr>
            <a:r>
              <a:rPr lang="zh-CN" altLang="en-US" sz="2400" dirty="0">
                <a:latin typeface="微软雅黑" panose="020B0503020204020204" pitchFamily="34" charset="-122"/>
                <a:ea typeface="微软雅黑" panose="020B0503020204020204" pitchFamily="34" charset="-122"/>
              </a:rPr>
              <a:t>概念的多重性：</a:t>
            </a:r>
            <a:endParaRPr lang="en-US" altLang="zh-CN" sz="2400" dirty="0">
              <a:latin typeface="微软雅黑" panose="020B0503020204020204" pitchFamily="34" charset="-122"/>
              <a:ea typeface="微软雅黑" panose="020B0503020204020204" pitchFamily="34" charset="-122"/>
            </a:endParaRPr>
          </a:p>
        </p:txBody>
      </p:sp>
      <p:sp>
        <p:nvSpPr>
          <p:cNvPr id="6" name="任意多边形: 形状 5"/>
          <p:cNvSpPr/>
          <p:nvPr/>
        </p:nvSpPr>
        <p:spPr>
          <a:xfrm>
            <a:off x="4001571" y="2259804"/>
            <a:ext cx="7927078" cy="633627"/>
          </a:xfrm>
          <a:custGeom>
            <a:avLst/>
            <a:gdLst>
              <a:gd name="connsiteX0" fmla="*/ 105606 w 633626"/>
              <a:gd name="connsiteY0" fmla="*/ 0 h 6312321"/>
              <a:gd name="connsiteX1" fmla="*/ 528020 w 633626"/>
              <a:gd name="connsiteY1" fmla="*/ 0 h 6312321"/>
              <a:gd name="connsiteX2" fmla="*/ 633626 w 633626"/>
              <a:gd name="connsiteY2" fmla="*/ 105606 h 6312321"/>
              <a:gd name="connsiteX3" fmla="*/ 633626 w 633626"/>
              <a:gd name="connsiteY3" fmla="*/ 6312321 h 6312321"/>
              <a:gd name="connsiteX4" fmla="*/ 633626 w 633626"/>
              <a:gd name="connsiteY4" fmla="*/ 6312321 h 6312321"/>
              <a:gd name="connsiteX5" fmla="*/ 0 w 633626"/>
              <a:gd name="connsiteY5" fmla="*/ 6312321 h 6312321"/>
              <a:gd name="connsiteX6" fmla="*/ 0 w 633626"/>
              <a:gd name="connsiteY6" fmla="*/ 6312321 h 6312321"/>
              <a:gd name="connsiteX7" fmla="*/ 0 w 633626"/>
              <a:gd name="connsiteY7" fmla="*/ 105606 h 6312321"/>
              <a:gd name="connsiteX8" fmla="*/ 105606 w 633626"/>
              <a:gd name="connsiteY8" fmla="*/ 0 h 63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626" h="6312321">
                <a:moveTo>
                  <a:pt x="633626" y="1052073"/>
                </a:moveTo>
                <a:lnTo>
                  <a:pt x="633626" y="5260248"/>
                </a:lnTo>
                <a:cubicBezTo>
                  <a:pt x="633626" y="5841293"/>
                  <a:pt x="628880" y="6312316"/>
                  <a:pt x="623025" y="6312316"/>
                </a:cubicBezTo>
                <a:lnTo>
                  <a:pt x="0" y="6312316"/>
                </a:lnTo>
                <a:lnTo>
                  <a:pt x="0" y="6312316"/>
                </a:lnTo>
                <a:lnTo>
                  <a:pt x="0" y="5"/>
                </a:lnTo>
                <a:lnTo>
                  <a:pt x="0" y="5"/>
                </a:lnTo>
                <a:lnTo>
                  <a:pt x="623025" y="5"/>
                </a:lnTo>
                <a:cubicBezTo>
                  <a:pt x="628880" y="5"/>
                  <a:pt x="633626" y="471028"/>
                  <a:pt x="633626" y="1052073"/>
                </a:cubicBezTo>
                <a:close/>
              </a:path>
            </a:pathLst>
          </a:custGeom>
          <a:solidFill>
            <a:schemeClr val="accent1">
              <a:lumMod val="40000"/>
              <a:lumOff val="60000"/>
              <a:alpha val="90000"/>
            </a:schemeClr>
          </a:solidFill>
          <a:scene3d>
            <a:camera prst="orthographicFront"/>
            <a:lightRig rig="flat" dir="t"/>
          </a:scene3d>
          <a:sp3d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4756" rIns="278581" bIns="154757" numCol="1" spcCol="1270" anchor="ctr" anchorCtr="0">
            <a:noAutofit/>
          </a:bodyPr>
          <a:lstStyle/>
          <a:p>
            <a:pPr marL="228600" lvl="1" indent="-228600" algn="l" defTabSz="1066800">
              <a:lnSpc>
                <a:spcPct val="90000"/>
              </a:lnSpc>
              <a:spcBef>
                <a:spcPct val="0"/>
              </a:spcBef>
              <a:spcAft>
                <a:spcPct val="15000"/>
              </a:spcAft>
              <a:buChar char="•"/>
            </a:pPr>
            <a:r>
              <a:rPr lang="zh-CN" sz="2000" b="1" kern="1200" dirty="0">
                <a:latin typeface="微软雅黑" panose="020B0503020204020204" pitchFamily="34" charset="-122"/>
                <a:ea typeface="微软雅黑" panose="020B0503020204020204" pitchFamily="34" charset="-122"/>
              </a:rPr>
              <a:t>应用型高等教育</a:t>
            </a:r>
            <a:r>
              <a:rPr lang="en-US" sz="2000" b="1" kern="1200" dirty="0">
                <a:latin typeface="微软雅黑" panose="020B0503020204020204" pitchFamily="34" charset="-122"/>
                <a:ea typeface="微软雅黑" panose="020B0503020204020204" pitchFamily="34" charset="-122"/>
              </a:rPr>
              <a:t>——</a:t>
            </a:r>
            <a:r>
              <a:rPr lang="zh-CN" sz="2000" b="1" kern="1200" dirty="0">
                <a:latin typeface="微软雅黑" panose="020B0503020204020204" pitchFamily="34" charset="-122"/>
                <a:ea typeface="微软雅黑" panose="020B0503020204020204" pitchFamily="34" charset="-122"/>
              </a:rPr>
              <a:t>应用型本科教育</a:t>
            </a:r>
          </a:p>
        </p:txBody>
      </p:sp>
      <p:sp>
        <p:nvSpPr>
          <p:cNvPr id="7" name="矩形: 圆角 6"/>
          <p:cNvSpPr/>
          <p:nvPr/>
        </p:nvSpPr>
        <p:spPr>
          <a:xfrm>
            <a:off x="1358524" y="2160800"/>
            <a:ext cx="2662204" cy="792033"/>
          </a:xfrm>
          <a:prstGeom prst="roundRect">
            <a:avLst/>
          </a:prstGeom>
          <a:gradFill flip="none" rotWithShape="1">
            <a:path path="circle">
              <a:fillToRect l="100000" t="100000"/>
            </a:path>
            <a:tileRect r="-100000" b="-100000"/>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0104" tIns="84384" rIns="130104" bIns="84384"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微软雅黑" panose="020B0503020204020204" pitchFamily="34" charset="-122"/>
                <a:ea typeface="微软雅黑" panose="020B0503020204020204" pitchFamily="34" charset="-122"/>
              </a:rPr>
              <a:t>1.</a:t>
            </a:r>
            <a:r>
              <a:rPr lang="zh-CN" sz="2400" kern="1200" dirty="0">
                <a:latin typeface="微软雅黑" panose="020B0503020204020204" pitchFamily="34" charset="-122"/>
                <a:ea typeface="微软雅黑" panose="020B0503020204020204" pitchFamily="34" charset="-122"/>
              </a:rPr>
              <a:t>高等教育</a:t>
            </a:r>
          </a:p>
        </p:txBody>
      </p:sp>
      <p:sp>
        <p:nvSpPr>
          <p:cNvPr id="9" name="任意多边形: 形状 8"/>
          <p:cNvSpPr/>
          <p:nvPr/>
        </p:nvSpPr>
        <p:spPr>
          <a:xfrm>
            <a:off x="4001571" y="3202782"/>
            <a:ext cx="7927078" cy="633627"/>
          </a:xfrm>
          <a:custGeom>
            <a:avLst/>
            <a:gdLst>
              <a:gd name="connsiteX0" fmla="*/ 105606 w 633626"/>
              <a:gd name="connsiteY0" fmla="*/ 0 h 6312321"/>
              <a:gd name="connsiteX1" fmla="*/ 528020 w 633626"/>
              <a:gd name="connsiteY1" fmla="*/ 0 h 6312321"/>
              <a:gd name="connsiteX2" fmla="*/ 633626 w 633626"/>
              <a:gd name="connsiteY2" fmla="*/ 105606 h 6312321"/>
              <a:gd name="connsiteX3" fmla="*/ 633626 w 633626"/>
              <a:gd name="connsiteY3" fmla="*/ 6312321 h 6312321"/>
              <a:gd name="connsiteX4" fmla="*/ 633626 w 633626"/>
              <a:gd name="connsiteY4" fmla="*/ 6312321 h 6312321"/>
              <a:gd name="connsiteX5" fmla="*/ 0 w 633626"/>
              <a:gd name="connsiteY5" fmla="*/ 6312321 h 6312321"/>
              <a:gd name="connsiteX6" fmla="*/ 0 w 633626"/>
              <a:gd name="connsiteY6" fmla="*/ 6312321 h 6312321"/>
              <a:gd name="connsiteX7" fmla="*/ 0 w 633626"/>
              <a:gd name="connsiteY7" fmla="*/ 105606 h 6312321"/>
              <a:gd name="connsiteX8" fmla="*/ 105606 w 633626"/>
              <a:gd name="connsiteY8" fmla="*/ 0 h 63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626" h="6312321">
                <a:moveTo>
                  <a:pt x="633626" y="1052073"/>
                </a:moveTo>
                <a:lnTo>
                  <a:pt x="633626" y="5260248"/>
                </a:lnTo>
                <a:cubicBezTo>
                  <a:pt x="633626" y="5841293"/>
                  <a:pt x="628880" y="6312316"/>
                  <a:pt x="623025" y="6312316"/>
                </a:cubicBezTo>
                <a:lnTo>
                  <a:pt x="0" y="6312316"/>
                </a:lnTo>
                <a:lnTo>
                  <a:pt x="0" y="6312316"/>
                </a:lnTo>
                <a:lnTo>
                  <a:pt x="0" y="5"/>
                </a:lnTo>
                <a:lnTo>
                  <a:pt x="0" y="5"/>
                </a:lnTo>
                <a:lnTo>
                  <a:pt x="623025" y="5"/>
                </a:lnTo>
                <a:cubicBezTo>
                  <a:pt x="628880" y="5"/>
                  <a:pt x="633626" y="471028"/>
                  <a:pt x="633626" y="1052073"/>
                </a:cubicBezTo>
                <a:close/>
              </a:path>
            </a:pathLst>
          </a:custGeom>
          <a:solidFill>
            <a:schemeClr val="accent1">
              <a:lumMod val="40000"/>
              <a:lumOff val="60000"/>
              <a:alpha val="90000"/>
            </a:schemeClr>
          </a:solidFill>
          <a:scene3d>
            <a:camera prst="orthographicFront"/>
            <a:lightRig rig="flat" dir="t"/>
          </a:scene3d>
          <a:sp3d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4756" rIns="278581" bIns="154757" numCol="1" spcCol="1270" anchor="ctr" anchorCtr="0">
            <a:noAutofit/>
          </a:bodyPr>
          <a:lstStyle/>
          <a:p>
            <a:pPr marL="228600" lvl="1" indent="-228600" defTabSz="1066800">
              <a:lnSpc>
                <a:spcPct val="90000"/>
              </a:lnSpc>
              <a:spcBef>
                <a:spcPct val="0"/>
              </a:spcBef>
              <a:spcAft>
                <a:spcPct val="15000"/>
              </a:spcAft>
              <a:buChar char="•"/>
            </a:pPr>
            <a:r>
              <a:rPr lang="zh-CN" altLang="en-US" sz="2000" b="1" kern="1200" dirty="0">
                <a:latin typeface="微软雅黑" panose="020B0503020204020204" pitchFamily="34" charset="-122"/>
                <a:ea typeface="微软雅黑" panose="020B0503020204020204" pitchFamily="34" charset="-122"/>
              </a:rPr>
              <a:t>应用型本科院校</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区别于</a:t>
            </a:r>
            <a:r>
              <a:rPr lang="zh-CN" altLang="en-US" sz="2000" b="1" kern="1200" dirty="0">
                <a:latin typeface="微软雅黑" panose="020B0503020204020204" pitchFamily="34" charset="-122"/>
                <a:ea typeface="微软雅黑" panose="020B0503020204020204" pitchFamily="34" charset="-122"/>
              </a:rPr>
              <a:t>研究型本科</a:t>
            </a:r>
            <a:r>
              <a:rPr lang="zh-CN" altLang="en-US" sz="2000" b="1" dirty="0">
                <a:latin typeface="微软雅黑" panose="020B0503020204020204" pitchFamily="34" charset="-122"/>
                <a:ea typeface="微软雅黑" panose="020B0503020204020204" pitchFamily="34" charset="-122"/>
              </a:rPr>
              <a:t>院校</a:t>
            </a:r>
            <a:endParaRPr lang="zh-CN" altLang="en-US" sz="2000" b="1" kern="1200" dirty="0">
              <a:latin typeface="微软雅黑" panose="020B0503020204020204" pitchFamily="34" charset="-122"/>
              <a:ea typeface="微软雅黑" panose="020B0503020204020204" pitchFamily="34" charset="-122"/>
            </a:endParaRPr>
          </a:p>
        </p:txBody>
      </p:sp>
      <p:sp>
        <p:nvSpPr>
          <p:cNvPr id="10" name="矩形: 圆角 9"/>
          <p:cNvSpPr/>
          <p:nvPr/>
        </p:nvSpPr>
        <p:spPr>
          <a:xfrm>
            <a:off x="1358524" y="3103779"/>
            <a:ext cx="2662204" cy="792033"/>
          </a:xfrm>
          <a:prstGeom prst="roundRect">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0104" tIns="84384" rIns="130104" bIns="84384"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微软雅黑" panose="020B0503020204020204" pitchFamily="34" charset="-122"/>
                <a:ea typeface="微软雅黑" panose="020B0503020204020204" pitchFamily="34" charset="-122"/>
              </a:rPr>
              <a:t>2.</a:t>
            </a:r>
            <a:r>
              <a:rPr lang="zh-CN" sz="2400" kern="1200" dirty="0">
                <a:latin typeface="微软雅黑" panose="020B0503020204020204" pitchFamily="34" charset="-122"/>
                <a:ea typeface="微软雅黑" panose="020B0503020204020204" pitchFamily="34" charset="-122"/>
              </a:rPr>
              <a:t>普通本科学校</a:t>
            </a:r>
          </a:p>
        </p:txBody>
      </p:sp>
      <p:sp>
        <p:nvSpPr>
          <p:cNvPr id="11" name="任意多边形: 形状 10"/>
          <p:cNvSpPr/>
          <p:nvPr/>
        </p:nvSpPr>
        <p:spPr>
          <a:xfrm>
            <a:off x="4001571" y="4125962"/>
            <a:ext cx="7927078" cy="633627"/>
          </a:xfrm>
          <a:custGeom>
            <a:avLst/>
            <a:gdLst>
              <a:gd name="connsiteX0" fmla="*/ 105606 w 633626"/>
              <a:gd name="connsiteY0" fmla="*/ 0 h 6312321"/>
              <a:gd name="connsiteX1" fmla="*/ 528020 w 633626"/>
              <a:gd name="connsiteY1" fmla="*/ 0 h 6312321"/>
              <a:gd name="connsiteX2" fmla="*/ 633626 w 633626"/>
              <a:gd name="connsiteY2" fmla="*/ 105606 h 6312321"/>
              <a:gd name="connsiteX3" fmla="*/ 633626 w 633626"/>
              <a:gd name="connsiteY3" fmla="*/ 6312321 h 6312321"/>
              <a:gd name="connsiteX4" fmla="*/ 633626 w 633626"/>
              <a:gd name="connsiteY4" fmla="*/ 6312321 h 6312321"/>
              <a:gd name="connsiteX5" fmla="*/ 0 w 633626"/>
              <a:gd name="connsiteY5" fmla="*/ 6312321 h 6312321"/>
              <a:gd name="connsiteX6" fmla="*/ 0 w 633626"/>
              <a:gd name="connsiteY6" fmla="*/ 6312321 h 6312321"/>
              <a:gd name="connsiteX7" fmla="*/ 0 w 633626"/>
              <a:gd name="connsiteY7" fmla="*/ 105606 h 6312321"/>
              <a:gd name="connsiteX8" fmla="*/ 105606 w 633626"/>
              <a:gd name="connsiteY8" fmla="*/ 0 h 63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626" h="6312321">
                <a:moveTo>
                  <a:pt x="633626" y="1052073"/>
                </a:moveTo>
                <a:lnTo>
                  <a:pt x="633626" y="5260248"/>
                </a:lnTo>
                <a:cubicBezTo>
                  <a:pt x="633626" y="5841293"/>
                  <a:pt x="628880" y="6312316"/>
                  <a:pt x="623025" y="6312316"/>
                </a:cubicBezTo>
                <a:lnTo>
                  <a:pt x="0" y="6312316"/>
                </a:lnTo>
                <a:lnTo>
                  <a:pt x="0" y="6312316"/>
                </a:lnTo>
                <a:lnTo>
                  <a:pt x="0" y="5"/>
                </a:lnTo>
                <a:lnTo>
                  <a:pt x="0" y="5"/>
                </a:lnTo>
                <a:lnTo>
                  <a:pt x="623025" y="5"/>
                </a:lnTo>
                <a:cubicBezTo>
                  <a:pt x="628880" y="5"/>
                  <a:pt x="633626" y="471028"/>
                  <a:pt x="633626" y="1052073"/>
                </a:cubicBezTo>
                <a:close/>
              </a:path>
            </a:pathLst>
          </a:custGeom>
          <a:solidFill>
            <a:schemeClr val="accent1">
              <a:lumMod val="40000"/>
              <a:lumOff val="60000"/>
              <a:alpha val="90000"/>
            </a:schemeClr>
          </a:solidFill>
          <a:scene3d>
            <a:camera prst="orthographicFront"/>
            <a:lightRig rig="flat" dir="t"/>
          </a:scene3d>
          <a:sp3d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4756" rIns="278581" bIns="154757" numCol="1" spcCol="1270" anchor="ctr" anchorCtr="0">
            <a:noAutofit/>
          </a:bodyPr>
          <a:lstStyle/>
          <a:p>
            <a:pPr marL="228600" lvl="1" indent="-228600" algn="l" defTabSz="1066800">
              <a:lnSpc>
                <a:spcPct val="90000"/>
              </a:lnSpc>
              <a:spcBef>
                <a:spcPct val="0"/>
              </a:spcBef>
              <a:spcAft>
                <a:spcPct val="15000"/>
              </a:spcAft>
              <a:buChar char="•"/>
            </a:pPr>
            <a:r>
              <a:rPr lang="zh-CN" altLang="en-US" sz="2000" b="1" kern="1200" dirty="0">
                <a:latin typeface="微软雅黑" panose="020B0503020204020204" pitchFamily="34" charset="-122"/>
                <a:ea typeface="微软雅黑" panose="020B0503020204020204" pitchFamily="34" charset="-122"/>
              </a:rPr>
              <a:t>应用型本科专业</a:t>
            </a:r>
          </a:p>
        </p:txBody>
      </p:sp>
      <p:sp>
        <p:nvSpPr>
          <p:cNvPr id="12" name="矩形: 圆角 11"/>
          <p:cNvSpPr/>
          <p:nvPr/>
        </p:nvSpPr>
        <p:spPr>
          <a:xfrm>
            <a:off x="1358524" y="4046758"/>
            <a:ext cx="2662204" cy="792033"/>
          </a:xfrm>
          <a:prstGeom prst="roundRect">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0104" tIns="84384" rIns="130104" bIns="84384"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微软雅黑" panose="020B0503020204020204" pitchFamily="34" charset="-122"/>
                <a:ea typeface="微软雅黑" panose="020B0503020204020204" pitchFamily="34" charset="-122"/>
              </a:rPr>
              <a:t>3.</a:t>
            </a:r>
            <a:r>
              <a:rPr lang="zh-CN" sz="2400" kern="1200" dirty="0">
                <a:latin typeface="微软雅黑" panose="020B0503020204020204" pitchFamily="34" charset="-122"/>
                <a:ea typeface="微软雅黑" panose="020B0503020204020204" pitchFamily="34" charset="-122"/>
              </a:rPr>
              <a:t>应用型专业</a:t>
            </a:r>
          </a:p>
        </p:txBody>
      </p:sp>
      <p:sp>
        <p:nvSpPr>
          <p:cNvPr id="13" name="任意多边形: 形状 12"/>
          <p:cNvSpPr/>
          <p:nvPr/>
        </p:nvSpPr>
        <p:spPr>
          <a:xfrm>
            <a:off x="4001571" y="5005133"/>
            <a:ext cx="7927078" cy="633627"/>
          </a:xfrm>
          <a:custGeom>
            <a:avLst/>
            <a:gdLst>
              <a:gd name="connsiteX0" fmla="*/ 105606 w 633626"/>
              <a:gd name="connsiteY0" fmla="*/ 0 h 6312321"/>
              <a:gd name="connsiteX1" fmla="*/ 528020 w 633626"/>
              <a:gd name="connsiteY1" fmla="*/ 0 h 6312321"/>
              <a:gd name="connsiteX2" fmla="*/ 633626 w 633626"/>
              <a:gd name="connsiteY2" fmla="*/ 105606 h 6312321"/>
              <a:gd name="connsiteX3" fmla="*/ 633626 w 633626"/>
              <a:gd name="connsiteY3" fmla="*/ 6312321 h 6312321"/>
              <a:gd name="connsiteX4" fmla="*/ 633626 w 633626"/>
              <a:gd name="connsiteY4" fmla="*/ 6312321 h 6312321"/>
              <a:gd name="connsiteX5" fmla="*/ 0 w 633626"/>
              <a:gd name="connsiteY5" fmla="*/ 6312321 h 6312321"/>
              <a:gd name="connsiteX6" fmla="*/ 0 w 633626"/>
              <a:gd name="connsiteY6" fmla="*/ 6312321 h 6312321"/>
              <a:gd name="connsiteX7" fmla="*/ 0 w 633626"/>
              <a:gd name="connsiteY7" fmla="*/ 105606 h 6312321"/>
              <a:gd name="connsiteX8" fmla="*/ 105606 w 633626"/>
              <a:gd name="connsiteY8" fmla="*/ 0 h 63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626" h="6312321">
                <a:moveTo>
                  <a:pt x="633626" y="1052073"/>
                </a:moveTo>
                <a:lnTo>
                  <a:pt x="633626" y="5260248"/>
                </a:lnTo>
                <a:cubicBezTo>
                  <a:pt x="633626" y="5841293"/>
                  <a:pt x="628880" y="6312316"/>
                  <a:pt x="623025" y="6312316"/>
                </a:cubicBezTo>
                <a:lnTo>
                  <a:pt x="0" y="6312316"/>
                </a:lnTo>
                <a:lnTo>
                  <a:pt x="0" y="6312316"/>
                </a:lnTo>
                <a:lnTo>
                  <a:pt x="0" y="5"/>
                </a:lnTo>
                <a:lnTo>
                  <a:pt x="0" y="5"/>
                </a:lnTo>
                <a:lnTo>
                  <a:pt x="623025" y="5"/>
                </a:lnTo>
                <a:cubicBezTo>
                  <a:pt x="628880" y="5"/>
                  <a:pt x="633626" y="471028"/>
                  <a:pt x="633626" y="1052073"/>
                </a:cubicBezTo>
                <a:close/>
              </a:path>
            </a:pathLst>
          </a:custGeom>
          <a:solidFill>
            <a:schemeClr val="accent1">
              <a:lumMod val="40000"/>
              <a:lumOff val="60000"/>
              <a:alpha val="90000"/>
            </a:schemeClr>
          </a:solidFill>
          <a:scene3d>
            <a:camera prst="orthographicFront"/>
            <a:lightRig rig="flat" dir="t"/>
          </a:scene3d>
          <a:sp3d extrusionH="12700" prstMaterial="plastic">
            <a:bevelT w="50800" h="50800"/>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4756" rIns="278581" bIns="154757" numCol="1" spcCol="1270" anchor="ctr" anchorCtr="0">
            <a:noAutofit/>
          </a:bodyPr>
          <a:lstStyle/>
          <a:p>
            <a:pPr marL="228600" lvl="1" indent="-228600" algn="l" defTabSz="1066800">
              <a:lnSpc>
                <a:spcPct val="90000"/>
              </a:lnSpc>
              <a:spcBef>
                <a:spcPct val="0"/>
              </a:spcBef>
              <a:spcAft>
                <a:spcPct val="15000"/>
              </a:spcAft>
              <a:buChar char="•"/>
            </a:pPr>
            <a:r>
              <a:rPr lang="zh-CN" altLang="en-US" sz="2000" b="1" kern="1200" dirty="0">
                <a:latin typeface="微软雅黑" panose="020B0503020204020204" pitchFamily="34" charset="-122"/>
                <a:ea typeface="微软雅黑" panose="020B0503020204020204" pitchFamily="34" charset="-122"/>
              </a:rPr>
              <a:t>应用型本科人才、应用型高端人才（主要是应用型硕士、博士）</a:t>
            </a:r>
          </a:p>
        </p:txBody>
      </p:sp>
      <p:sp>
        <p:nvSpPr>
          <p:cNvPr id="14" name="矩形: 圆角 13"/>
          <p:cNvSpPr/>
          <p:nvPr/>
        </p:nvSpPr>
        <p:spPr>
          <a:xfrm>
            <a:off x="1358524" y="4925929"/>
            <a:ext cx="2662204" cy="792033"/>
          </a:xfrm>
          <a:prstGeom prst="roundRect">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30104" tIns="84384" rIns="130104" bIns="84384"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微软雅黑" panose="020B0503020204020204" pitchFamily="34" charset="-122"/>
                <a:ea typeface="微软雅黑" panose="020B0503020204020204" pitchFamily="34" charset="-122"/>
              </a:rPr>
              <a:t>4.</a:t>
            </a:r>
            <a:r>
              <a:rPr lang="zh-CN" sz="2400" kern="1200" dirty="0">
                <a:latin typeface="微软雅黑" panose="020B0503020204020204" pitchFamily="34" charset="-122"/>
                <a:ea typeface="微软雅黑" panose="020B0503020204020204" pitchFamily="34" charset="-122"/>
              </a:rPr>
              <a:t>应用型人才</a:t>
            </a:r>
          </a:p>
        </p:txBody>
      </p:sp>
      <p:sp>
        <p:nvSpPr>
          <p:cNvPr id="16" name="文本框 15">
            <a:extLst>
              <a:ext uri="{FF2B5EF4-FFF2-40B4-BE49-F238E27FC236}">
                <a16:creationId xmlns:a16="http://schemas.microsoft.com/office/drawing/2014/main" id="{E39A5352-81E5-194D-A72A-30E39762BA80}"/>
              </a:ext>
            </a:extLst>
          </p:cNvPr>
          <p:cNvSpPr txBox="1"/>
          <p:nvPr/>
        </p:nvSpPr>
        <p:spPr>
          <a:xfrm>
            <a:off x="551384" y="889556"/>
            <a:ext cx="6048672"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dirty="0">
                <a:latin typeface="微软雅黑" panose="020B0503020204020204" pitchFamily="34" charset="-122"/>
                <a:ea typeface="微软雅黑" panose="020B0503020204020204" pitchFamily="34" charset="-122"/>
              </a:rPr>
              <a:t>（一）应用型人才内涵</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应用型</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30432" y="1484784"/>
            <a:ext cx="9603141" cy="1754326"/>
          </a:xfrm>
          <a:prstGeom prst="rect">
            <a:avLst/>
          </a:prstGeom>
          <a:noFill/>
        </p:spPr>
        <p:txBody>
          <a:bodyPr wrap="square" rtlCol="0">
            <a:spAutoFit/>
          </a:bodyPr>
          <a:lstStyle/>
          <a:p>
            <a:pPr indent="575945">
              <a:lnSpc>
                <a:spcPct val="150000"/>
              </a:lnSpc>
            </a:pPr>
            <a:r>
              <a:rPr lang="zh-CN" altLang="en-US" sz="2000" dirty="0">
                <a:solidFill>
                  <a:srgbClr val="C00000"/>
                </a:solidFill>
                <a:latin typeface="微软雅黑" panose="020B0503020204020204" pitchFamily="34" charset="-122"/>
                <a:ea typeface="微软雅黑" panose="020B0503020204020204" pitchFamily="34" charset="-122"/>
              </a:rPr>
              <a:t>应用型人才</a:t>
            </a: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主要是在一定的理论指导下，从事非学术研究性工作，</a:t>
            </a:r>
            <a:r>
              <a:rPr lang="en-US" altLang="zh-CN" sz="2000" dirty="0">
                <a:solidFill>
                  <a:schemeClr val="accent1">
                    <a:lumMod val="50000"/>
                  </a:schemeClr>
                </a:solidFill>
                <a:latin typeface="微软雅黑" panose="020B0503020204020204" pitchFamily="34" charset="-122"/>
                <a:ea typeface="微软雅黑" panose="020B0503020204020204" pitchFamily="34" charset="-122"/>
              </a:rPr>
              <a:t> </a:t>
            </a:r>
            <a:r>
              <a:rPr lang="zh-CN" altLang="en-US" sz="2000" dirty="0">
                <a:solidFill>
                  <a:schemeClr val="accent1">
                    <a:lumMod val="50000"/>
                  </a:schemeClr>
                </a:solidFill>
                <a:latin typeface="微软雅黑" panose="020B0503020204020204" pitchFamily="34" charset="-122"/>
                <a:ea typeface="微软雅黑" panose="020B0503020204020204" pitchFamily="34" charset="-122"/>
              </a:rPr>
              <a:t>其任务是将抽象的理论转换成具体的操作构思或产品构型，将知识应用于实践。</a:t>
            </a:r>
            <a:endParaRPr lang="en-US" altLang="zh-CN" sz="2000" dirty="0">
              <a:solidFill>
                <a:schemeClr val="accent1">
                  <a:lumMod val="50000"/>
                </a:schemeClr>
              </a:solidFill>
              <a:latin typeface="微软雅黑" panose="020B0503020204020204" pitchFamily="34" charset="-122"/>
              <a:ea typeface="微软雅黑" panose="020B0503020204020204" pitchFamily="34" charset="-122"/>
            </a:endParaRPr>
          </a:p>
          <a:p>
            <a:pPr indent="575945"/>
            <a:endParaRPr lang="en-US" altLang="zh-CN" sz="2400" dirty="0">
              <a:latin typeface="微软雅黑" panose="020B0503020204020204" pitchFamily="34" charset="-122"/>
              <a:ea typeface="微软雅黑" panose="020B0503020204020204" pitchFamily="34" charset="-122"/>
            </a:endParaRPr>
          </a:p>
          <a:p>
            <a:pPr indent="575945"/>
            <a:endParaRPr lang="en-US" altLang="zh-CN" sz="2400" dirty="0">
              <a:solidFill>
                <a:srgbClr val="FF0000"/>
              </a:solidFill>
              <a:latin typeface="微软雅黑" panose="020B0503020204020204" pitchFamily="34" charset="-122"/>
              <a:ea typeface="微软雅黑" panose="020B0503020204020204" pitchFamily="34" charset="-122"/>
            </a:endParaRPr>
          </a:p>
        </p:txBody>
      </p:sp>
      <p:sp>
        <p:nvSpPr>
          <p:cNvPr id="3" name="矩形 2"/>
          <p:cNvSpPr/>
          <p:nvPr/>
        </p:nvSpPr>
        <p:spPr>
          <a:xfrm>
            <a:off x="1330432" y="4869160"/>
            <a:ext cx="9734120" cy="1135054"/>
          </a:xfrm>
          <a:prstGeom prst="rect">
            <a:avLst/>
          </a:prstGeom>
        </p:spPr>
        <p:txBody>
          <a:bodyPr wrap="square">
            <a:spAutoFit/>
          </a:bodyPr>
          <a:lstStyle/>
          <a:p>
            <a:pPr indent="575945">
              <a:lnSpc>
                <a:spcPct val="150000"/>
              </a:lnSpc>
            </a:pPr>
            <a:r>
              <a:rPr lang="zh-CN" altLang="en-US" sz="2400" b="1" dirty="0">
                <a:solidFill>
                  <a:schemeClr val="accent1">
                    <a:lumMod val="50000"/>
                  </a:schemeClr>
                </a:solidFill>
                <a:latin typeface="微软雅黑" panose="020B0503020204020204" pitchFamily="34" charset="-122"/>
                <a:ea typeface="微软雅黑" panose="020B0503020204020204" pitchFamily="34" charset="-122"/>
              </a:rPr>
              <a:t>应用型人才并非只“应用”知识和理论，不进行研究，而是在应用性研究具广泛的意义与作用，同时，在理论创新方面常常给人们以启发。</a:t>
            </a:r>
            <a:endParaRPr lang="en-US" altLang="zh-CN" sz="24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1330432" y="2676250"/>
            <a:ext cx="9603141" cy="2120902"/>
          </a:xfrm>
          <a:prstGeom prst="rect">
            <a:avLst/>
          </a:prstGeom>
          <a:solidFill>
            <a:schemeClr val="accent1">
              <a:lumMod val="50000"/>
            </a:schemeClr>
          </a:solidFill>
        </p:spPr>
        <p:txBody>
          <a:bodyPr wrap="square">
            <a:spAutoFit/>
          </a:bodyPr>
          <a:lstStyle/>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      核心是“用”，本质是学以致用</a:t>
            </a:r>
            <a:endParaRPr lang="en-US" altLang="zh-CN" sz="24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24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24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4395DFB3-D169-DA47-A175-C68A4D7026DE}"/>
              </a:ext>
            </a:extLst>
          </p:cNvPr>
          <p:cNvSpPr txBox="1"/>
          <p:nvPr/>
        </p:nvSpPr>
        <p:spPr>
          <a:xfrm>
            <a:off x="551384" y="889556"/>
            <a:ext cx="6048672"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dirty="0">
                <a:latin typeface="微软雅黑" panose="020B0503020204020204" pitchFamily="34" charset="-122"/>
                <a:ea typeface="微软雅黑" panose="020B0503020204020204" pitchFamily="34" charset="-122"/>
              </a:rPr>
              <a:t>（一）应用型人才内涵</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概念</a:t>
            </a:r>
          </a:p>
        </p:txBody>
      </p:sp>
      <p:sp>
        <p:nvSpPr>
          <p:cNvPr id="5" name="矩形 4">
            <a:extLst>
              <a:ext uri="{FF2B5EF4-FFF2-40B4-BE49-F238E27FC236}">
                <a16:creationId xmlns:a16="http://schemas.microsoft.com/office/drawing/2014/main" id="{537EB60A-B731-5E45-9D7C-C3F4F3FCA19D}"/>
              </a:ext>
            </a:extLst>
          </p:cNvPr>
          <p:cNvSpPr/>
          <p:nvPr/>
        </p:nvSpPr>
        <p:spPr>
          <a:xfrm>
            <a:off x="2855640" y="3296996"/>
            <a:ext cx="6078887" cy="1428148"/>
          </a:xfrm>
          <a:prstGeom prst="rect">
            <a:avLst/>
          </a:prstGeom>
        </p:spPr>
        <p:txBody>
          <a:bodyPr wrap="square">
            <a:spAutoFit/>
          </a:bodyPr>
          <a:lstStyle/>
          <a:p>
            <a:pPr>
              <a:lnSpc>
                <a:spcPct val="150000"/>
              </a:lnSpc>
            </a:pP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用”的基础：掌握知识与能力</a:t>
            </a:r>
            <a:endParaRPr lang="en-US" altLang="zh-CN" sz="2000" dirty="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用”的对象：社会实践</a:t>
            </a:r>
            <a:endParaRPr lang="en-US" altLang="zh-CN" sz="2000" dirty="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用”的目的：满足社会需求，推动社会进步</a:t>
            </a:r>
            <a:endParaRPr lang="zh-CN" altLang="en-US" sz="2000" dirty="0"/>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456" y="3212976"/>
            <a:ext cx="4380299" cy="2520280"/>
          </a:xfrm>
          <a:prstGeom prst="rect">
            <a:avLst/>
          </a:prstGeom>
        </p:spPr>
      </p:pic>
      <p:sp>
        <p:nvSpPr>
          <p:cNvPr id="6" name="矩形 5">
            <a:extLst>
              <a:ext uri="{FF2B5EF4-FFF2-40B4-BE49-F238E27FC236}">
                <a16:creationId xmlns:a16="http://schemas.microsoft.com/office/drawing/2014/main" id="{06715B53-7BC9-8E4A-884D-F57857F8CC4D}"/>
              </a:ext>
            </a:extLst>
          </p:cNvPr>
          <p:cNvSpPr/>
          <p:nvPr/>
        </p:nvSpPr>
        <p:spPr>
          <a:xfrm>
            <a:off x="1199456" y="5588888"/>
            <a:ext cx="4392488" cy="558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p:cNvSpPr txBox="1"/>
          <p:nvPr/>
        </p:nvSpPr>
        <p:spPr>
          <a:xfrm>
            <a:off x="1055440" y="1554607"/>
            <a:ext cx="10484140" cy="1323439"/>
          </a:xfrm>
          <a:prstGeom prst="rect">
            <a:avLst/>
          </a:prstGeom>
          <a:noFill/>
        </p:spPr>
        <p:txBody>
          <a:bodyPr wrap="square" rtlCol="0">
            <a:spAutoFit/>
          </a:bodyPr>
          <a:lstStyle/>
          <a:p>
            <a:pPr indent="575945">
              <a:lnSpc>
                <a:spcPct val="150000"/>
              </a:lnSpc>
            </a:pPr>
            <a:r>
              <a:rPr lang="zh-CN" altLang="en-US" sz="2000" dirty="0">
                <a:latin typeface="微软雅黑" panose="020B0503020204020204" pitchFamily="34" charset="-122"/>
                <a:ea typeface="微软雅黑" panose="020B0503020204020204" pitchFamily="34" charset="-122"/>
              </a:rPr>
              <a:t>缘由：第四次社会分工，产生科学技术工作成为一个行业</a:t>
            </a:r>
            <a:endParaRPr lang="en-US" altLang="zh-CN" sz="2000" dirty="0">
              <a:latin typeface="微软雅黑" panose="020B0503020204020204" pitchFamily="34" charset="-122"/>
              <a:ea typeface="微软雅黑" panose="020B0503020204020204" pitchFamily="34" charset="-122"/>
            </a:endParaRPr>
          </a:p>
          <a:p>
            <a:pPr indent="575945">
              <a:lnSpc>
                <a:spcPct val="150000"/>
              </a:lnSpc>
            </a:pPr>
            <a:r>
              <a:rPr lang="zh-CN" altLang="en-US" sz="2000" dirty="0">
                <a:latin typeface="微软雅黑" panose="020B0503020204020204" pitchFamily="34" charset="-122"/>
                <a:ea typeface="微软雅黑" panose="020B0503020204020204" pitchFamily="34" charset="-122"/>
              </a:rPr>
              <a:t>由此：科学技术内部，人才分为</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  发现知识的研究性（学术型）人才、</a:t>
            </a:r>
            <a:r>
              <a:rPr lang="zh-CN" altLang="en-US" sz="2000" dirty="0">
                <a:solidFill>
                  <a:srgbClr val="C00000"/>
                </a:solidFill>
                <a:latin typeface="微软雅黑" panose="020B0503020204020204" pitchFamily="34" charset="-122"/>
                <a:ea typeface="微软雅黑" panose="020B0503020204020204" pitchFamily="34" charset="-122"/>
              </a:rPr>
              <a:t>运用知识的应用</a:t>
            </a:r>
            <a:endParaRPr lang="en-US" altLang="zh-CN" sz="2000" dirty="0">
              <a:solidFill>
                <a:srgbClr val="C00000"/>
              </a:solidFill>
              <a:latin typeface="微软雅黑" panose="020B0503020204020204" pitchFamily="34" charset="-122"/>
              <a:ea typeface="微软雅黑" panose="020B0503020204020204" pitchFamily="34" charset="-122"/>
            </a:endParaRPr>
          </a:p>
          <a:p>
            <a:pPr indent="575945"/>
            <a:r>
              <a:rPr lang="zh-CN" altLang="en-US" sz="2000" dirty="0">
                <a:solidFill>
                  <a:srgbClr val="C00000"/>
                </a:solidFill>
                <a:latin typeface="微软雅黑" panose="020B0503020204020204" pitchFamily="34" charset="-122"/>
                <a:ea typeface="微软雅黑" panose="020B0503020204020204" pitchFamily="34" charset="-122"/>
              </a:rPr>
              <a:t>          型人才、</a:t>
            </a:r>
            <a:r>
              <a:rPr lang="zh-CN" altLang="en-US" sz="2000" dirty="0">
                <a:latin typeface="微软雅黑" panose="020B0503020204020204" pitchFamily="34" charset="-122"/>
                <a:ea typeface="微软雅黑" panose="020B0503020204020204" pitchFamily="34" charset="-122"/>
              </a:rPr>
              <a:t>完成具体操作的技术技能型人才</a:t>
            </a:r>
            <a:endParaRPr lang="en-US" altLang="zh-CN" sz="20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6010090" y="3140968"/>
            <a:ext cx="5342494" cy="3047757"/>
          </a:xfrm>
          <a:prstGeom prst="rect">
            <a:avLst/>
          </a:prstGeom>
          <a:noFill/>
        </p:spPr>
        <p:txBody>
          <a:bodyPr wrap="square" rtlCol="0">
            <a:spAutoFit/>
          </a:bodyPr>
          <a:lstStyle/>
          <a:p>
            <a:pPr algn="just">
              <a:lnSpc>
                <a:spcPts val="2880"/>
              </a:lnSpc>
            </a:pPr>
            <a:r>
              <a:rPr lang="zh-CN" altLang="en-US" sz="2000" dirty="0">
                <a:latin typeface="微软雅黑" panose="020B0503020204020204" pitchFamily="34" charset="-122"/>
                <a:ea typeface="微软雅黑" panose="020B0503020204020204" pitchFamily="34" charset="-122"/>
              </a:rPr>
              <a:t>更广意义上，应用型人才体系包含：</a:t>
            </a:r>
            <a:endParaRPr lang="en-US" altLang="zh-CN" sz="2000" dirty="0">
              <a:latin typeface="微软雅黑" panose="020B0503020204020204" pitchFamily="34" charset="-122"/>
              <a:ea typeface="微软雅黑" panose="020B0503020204020204" pitchFamily="34" charset="-122"/>
            </a:endParaRPr>
          </a:p>
          <a:p>
            <a:pPr algn="just">
              <a:lnSpc>
                <a:spcPts val="2880"/>
              </a:lnSpc>
            </a:pPr>
            <a:r>
              <a:rPr lang="zh-CN" altLang="en-US" sz="2400" b="1" spc="300" dirty="0">
                <a:solidFill>
                  <a:srgbClr val="C00000"/>
                </a:solidFill>
                <a:latin typeface="微软雅黑" panose="020B0503020204020204" pitchFamily="34" charset="-122"/>
                <a:ea typeface="微软雅黑" panose="020B0503020204020204" pitchFamily="34" charset="-122"/>
              </a:rPr>
              <a:t>技术技能型人才、应用型本科人才、</a:t>
            </a:r>
            <a:endParaRPr lang="en-US" altLang="zh-CN" sz="2400" b="1" spc="300" dirty="0">
              <a:solidFill>
                <a:srgbClr val="C00000"/>
              </a:solidFill>
              <a:latin typeface="微软雅黑" panose="020B0503020204020204" pitchFamily="34" charset="-122"/>
              <a:ea typeface="微软雅黑" panose="020B0503020204020204" pitchFamily="34" charset="-122"/>
            </a:endParaRPr>
          </a:p>
          <a:p>
            <a:pPr algn="just">
              <a:lnSpc>
                <a:spcPts val="2880"/>
              </a:lnSpc>
            </a:pPr>
            <a:r>
              <a:rPr lang="zh-CN" altLang="en-US" sz="2400" b="1" spc="300" dirty="0">
                <a:solidFill>
                  <a:srgbClr val="C00000"/>
                </a:solidFill>
                <a:latin typeface="微软雅黑" panose="020B0503020204020204" pitchFamily="34" charset="-122"/>
                <a:ea typeface="微软雅黑" panose="020B0503020204020204" pitchFamily="34" charset="-122"/>
              </a:rPr>
              <a:t>应用型高端人才，</a:t>
            </a:r>
            <a:r>
              <a:rPr lang="zh-CN" altLang="en-US" sz="2400" dirty="0">
                <a:latin typeface="微软雅黑" panose="020B0503020204020204" pitchFamily="34" charset="-122"/>
                <a:ea typeface="微软雅黑" panose="020B0503020204020204" pitchFamily="34" charset="-122"/>
              </a:rPr>
              <a:t>对应高等教育培养体系</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高职、应用型本科、专业硕士、专业博士四个层次。</a:t>
            </a:r>
            <a:endParaRPr lang="en-US" altLang="zh-CN" sz="2400" dirty="0">
              <a:latin typeface="微软雅黑" panose="020B0503020204020204" pitchFamily="34" charset="-122"/>
              <a:ea typeface="微软雅黑" panose="020B0503020204020204" pitchFamily="34" charset="-122"/>
            </a:endParaRPr>
          </a:p>
          <a:p>
            <a:pPr algn="just">
              <a:lnSpc>
                <a:spcPts val="2880"/>
              </a:lnSpc>
            </a:pPr>
            <a:endParaRPr lang="en-US" altLang="zh-CN" sz="2400" b="1" dirty="0">
              <a:latin typeface="微软雅黑" panose="020B0503020204020204" pitchFamily="34" charset="-122"/>
              <a:ea typeface="微软雅黑" panose="020B0503020204020204" pitchFamily="34" charset="-122"/>
            </a:endParaRPr>
          </a:p>
          <a:p>
            <a:pPr algn="just">
              <a:lnSpc>
                <a:spcPts val="2880"/>
              </a:lnSpc>
            </a:pPr>
            <a:r>
              <a:rPr lang="zh-CN" altLang="en-US" sz="2400" dirty="0">
                <a:solidFill>
                  <a:srgbClr val="0070C0"/>
                </a:solidFill>
                <a:latin typeface="微软雅黑" panose="020B0503020204020204" pitchFamily="34" charset="-122"/>
                <a:ea typeface="微软雅黑" panose="020B0503020204020204" pitchFamily="34" charset="-122"/>
              </a:rPr>
              <a:t>职业本科</a:t>
            </a:r>
            <a:r>
              <a:rPr lang="en-US" altLang="zh-CN" sz="2400" dirty="0">
                <a:solidFill>
                  <a:srgbClr val="0070C0"/>
                </a:solidFill>
                <a:latin typeface="微软雅黑" panose="020B0503020204020204" pitchFamily="34" charset="-122"/>
                <a:ea typeface="微软雅黑" panose="020B0503020204020204" pitchFamily="34" charset="-122"/>
              </a:rPr>
              <a:t>2019</a:t>
            </a:r>
            <a:r>
              <a:rPr lang="zh-CN" altLang="en-US" sz="2400" dirty="0">
                <a:solidFill>
                  <a:srgbClr val="0070C0"/>
                </a:solidFill>
                <a:latin typeface="微软雅黑" panose="020B0503020204020204" pitchFamily="34" charset="-122"/>
                <a:ea typeface="微软雅黑" panose="020B0503020204020204" pitchFamily="34" charset="-122"/>
              </a:rPr>
              <a:t>年出现，高职、高职本科成为高等教育职业教育类型</a:t>
            </a:r>
            <a:endParaRPr lang="en-US" altLang="zh-CN" sz="2400" dirty="0">
              <a:solidFill>
                <a:srgbClr val="0070C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656917" y="5667851"/>
            <a:ext cx="4331072" cy="400110"/>
          </a:xfrm>
          <a:prstGeom prst="rect">
            <a:avLst/>
          </a:prstGeom>
          <a:noFill/>
        </p:spPr>
        <p:txBody>
          <a:bodyPr wrap="square" rtlCol="0">
            <a:spAutoFit/>
          </a:bodyPr>
          <a:lstStyle/>
          <a:p>
            <a:r>
              <a:rPr lang="zh-CN" altLang="en-US" sz="2000" dirty="0">
                <a:solidFill>
                  <a:srgbClr val="0070C0"/>
                </a:solidFill>
                <a:latin typeface="Kaiti SC" panose="02010600040101010101" pitchFamily="2" charset="-122"/>
                <a:ea typeface="Kaiti SC" panose="02010600040101010101" pitchFamily="2" charset="-122"/>
              </a:rPr>
              <a:t>大</a:t>
            </a:r>
            <a:r>
              <a:rPr lang="en-US" altLang="zh-CN" sz="2000" dirty="0">
                <a:solidFill>
                  <a:srgbClr val="0070C0"/>
                </a:solidFill>
                <a:latin typeface="Kaiti SC" panose="02010600040101010101" pitchFamily="2" charset="-122"/>
                <a:ea typeface="Kaiti SC" panose="02010600040101010101" pitchFamily="2" charset="-122"/>
              </a:rPr>
              <a:t>H</a:t>
            </a:r>
            <a:r>
              <a:rPr lang="zh-CN" altLang="en-US" sz="2000" dirty="0">
                <a:solidFill>
                  <a:srgbClr val="0070C0"/>
                </a:solidFill>
                <a:latin typeface="Kaiti SC" panose="02010600040101010101" pitchFamily="2" charset="-122"/>
                <a:ea typeface="Kaiti SC" panose="02010600040101010101" pitchFamily="2" charset="-122"/>
              </a:rPr>
              <a:t>型高等教育人才培养体系</a:t>
            </a:r>
          </a:p>
        </p:txBody>
      </p:sp>
      <p:sp>
        <p:nvSpPr>
          <p:cNvPr id="8" name="文本框 7">
            <a:extLst>
              <a:ext uri="{FF2B5EF4-FFF2-40B4-BE49-F238E27FC236}">
                <a16:creationId xmlns:a16="http://schemas.microsoft.com/office/drawing/2014/main" id="{911234CF-C5A8-3946-8358-D6F6820AA9BA}"/>
              </a:ext>
            </a:extLst>
          </p:cNvPr>
          <p:cNvSpPr txBox="1"/>
          <p:nvPr/>
        </p:nvSpPr>
        <p:spPr>
          <a:xfrm>
            <a:off x="551384" y="889556"/>
            <a:ext cx="6048672"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dirty="0">
                <a:latin typeface="微软雅黑" panose="020B0503020204020204" pitchFamily="34" charset="-122"/>
                <a:ea typeface="微软雅黑" panose="020B0503020204020204" pitchFamily="34" charset="-122"/>
              </a:rPr>
              <a:t>（一）应用型人才内涵</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体系</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79376" y="3789040"/>
            <a:ext cx="11305256" cy="2520280"/>
          </a:xfrm>
          <a:prstGeom prst="rect">
            <a:avLst/>
          </a:prstGeom>
          <a:solidFill>
            <a:schemeClr val="bg1"/>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 name="文本框 1"/>
          <p:cNvSpPr txBox="1"/>
          <p:nvPr/>
        </p:nvSpPr>
        <p:spPr>
          <a:xfrm>
            <a:off x="623392" y="1412776"/>
            <a:ext cx="11017224" cy="2161554"/>
          </a:xfrm>
          <a:prstGeom prst="rect">
            <a:avLst/>
          </a:prstGeom>
          <a:noFill/>
        </p:spPr>
        <p:txBody>
          <a:bodyPr wrap="square" rtlCol="0">
            <a:spAutoFit/>
          </a:bodyPr>
          <a:lstStyle/>
          <a:p>
            <a:pPr indent="575945">
              <a:lnSpc>
                <a:spcPct val="150000"/>
              </a:lnSpc>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我国高等学校分类定位研究，是依据</a:t>
            </a:r>
            <a:r>
              <a:rPr lang="zh-CN" altLang="en-US" b="1" dirty="0">
                <a:solidFill>
                  <a:srgbClr val="0070C0"/>
                </a:solidFill>
                <a:latin typeface="微软雅黑" panose="020B0503020204020204" pitchFamily="34" charset="-122"/>
                <a:ea typeface="微软雅黑" panose="020B0503020204020204" pitchFamily="34" charset="-122"/>
              </a:rPr>
              <a:t>人才培养类型</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来划分高等学校类型：</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a:p>
            <a:pPr indent="575945">
              <a:lnSpc>
                <a:spcPct val="150000"/>
              </a:lnSpc>
            </a:pPr>
            <a:r>
              <a:rPr lang="zh-CN" altLang="en-US" dirty="0">
                <a:solidFill>
                  <a:srgbClr val="0070C0"/>
                </a:solidFill>
                <a:latin typeface="微软雅黑" panose="020B0503020204020204" pitchFamily="34" charset="-122"/>
                <a:ea typeface="微软雅黑" panose="020B0503020204020204" pitchFamily="34" charset="-122"/>
              </a:rPr>
              <a:t>第一类：</a:t>
            </a:r>
            <a:r>
              <a:rPr lang="zh-CN" altLang="en-US" dirty="0">
                <a:latin typeface="微软雅黑" panose="020B0503020204020204" pitchFamily="34" charset="-122"/>
                <a:ea typeface="微软雅黑" panose="020B0503020204020204" pitchFamily="34" charset="-122"/>
              </a:rPr>
              <a:t>综合性研究型大学，培养自然科学、社会科学和人文科学的学术型人才。</a:t>
            </a:r>
            <a:endParaRPr lang="en-US" altLang="zh-CN" dirty="0">
              <a:latin typeface="微软雅黑" panose="020B0503020204020204" pitchFamily="34" charset="-122"/>
              <a:ea typeface="微软雅黑" panose="020B0503020204020204" pitchFamily="34" charset="-122"/>
            </a:endParaRPr>
          </a:p>
          <a:p>
            <a:pPr indent="575945">
              <a:lnSpc>
                <a:spcPct val="150000"/>
              </a:lnSpc>
            </a:pPr>
            <a:r>
              <a:rPr lang="zh-CN" altLang="en-US" dirty="0">
                <a:solidFill>
                  <a:srgbClr val="0070C0"/>
                </a:solidFill>
                <a:latin typeface="微软雅黑" panose="020B0503020204020204" pitchFamily="34" charset="-122"/>
                <a:ea typeface="微软雅黑" panose="020B0503020204020204" pitchFamily="34" charset="-122"/>
              </a:rPr>
              <a:t>第二类：</a:t>
            </a:r>
            <a:r>
              <a:rPr lang="zh-CN" altLang="en-US" dirty="0">
                <a:latin typeface="微软雅黑" panose="020B0503020204020204" pitchFamily="34" charset="-122"/>
                <a:ea typeface="微软雅黑" panose="020B0503020204020204" pitchFamily="34" charset="-122"/>
              </a:rPr>
              <a:t>专业性应用型的多科性或单科性的大学或学院，培养理论基础宽厚的不同层次的专门人才和</a:t>
            </a:r>
            <a:endParaRPr lang="en-US" altLang="zh-CN" dirty="0">
              <a:latin typeface="微软雅黑" panose="020B0503020204020204" pitchFamily="34" charset="-122"/>
              <a:ea typeface="微软雅黑" panose="020B0503020204020204" pitchFamily="34" charset="-122"/>
            </a:endParaRPr>
          </a:p>
          <a:p>
            <a:pPr indent="575945">
              <a:lnSpc>
                <a:spcPct val="150000"/>
              </a:lnSpc>
            </a:pPr>
            <a:r>
              <a:rPr lang="zh-CN" altLang="en-US" dirty="0">
                <a:latin typeface="微软雅黑" panose="020B0503020204020204" pitchFamily="34" charset="-122"/>
                <a:ea typeface="微软雅黑" panose="020B0503020204020204" pitchFamily="34" charset="-122"/>
              </a:rPr>
              <a:t>              各级干部、管理人员，</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如律师、教师、工程师、医师等。</a:t>
            </a:r>
            <a:endParaRPr lang="en-US" altLang="zh-CN" dirty="0">
              <a:latin typeface="微软雅黑" panose="020B0503020204020204" pitchFamily="34" charset="-122"/>
              <a:ea typeface="微软雅黑" panose="020B0503020204020204" pitchFamily="34" charset="-122"/>
            </a:endParaRPr>
          </a:p>
          <a:p>
            <a:pPr indent="575945">
              <a:lnSpc>
                <a:spcPct val="150000"/>
              </a:lnSpc>
            </a:pPr>
            <a:r>
              <a:rPr lang="zh-CN" altLang="en-US" dirty="0">
                <a:solidFill>
                  <a:srgbClr val="0070C0"/>
                </a:solidFill>
                <a:latin typeface="微软雅黑" panose="020B0503020204020204" pitchFamily="34" charset="-122"/>
                <a:ea typeface="微软雅黑" panose="020B0503020204020204" pitchFamily="34" charset="-122"/>
              </a:rPr>
              <a:t>第三类：</a:t>
            </a:r>
            <a:r>
              <a:rPr lang="zh-CN" altLang="en-US" dirty="0">
                <a:latin typeface="微软雅黑" panose="020B0503020204020204" pitchFamily="34" charset="-122"/>
                <a:ea typeface="微软雅黑" panose="020B0503020204020204" pitchFamily="34" charset="-122"/>
              </a:rPr>
              <a:t>职业性技能型高等院校，培养在生产、管理、服务第一线从事具体工作的技术人才</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856C5B0C-F5A2-224C-B32D-01E4C1FE7B9A}"/>
              </a:ext>
            </a:extLst>
          </p:cNvPr>
          <p:cNvSpPr txBox="1"/>
          <p:nvPr/>
        </p:nvSpPr>
        <p:spPr>
          <a:xfrm>
            <a:off x="551384" y="889556"/>
            <a:ext cx="6048672"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dirty="0">
                <a:latin typeface="微软雅黑" panose="020B0503020204020204" pitchFamily="34" charset="-122"/>
                <a:ea typeface="微软雅黑" panose="020B0503020204020204" pitchFamily="34" charset="-122"/>
              </a:rPr>
              <a:t>（一）应用型人才内涵</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类型</a:t>
            </a:r>
          </a:p>
        </p:txBody>
      </p:sp>
      <p:sp>
        <p:nvSpPr>
          <p:cNvPr id="3" name="矩形 2">
            <a:extLst>
              <a:ext uri="{FF2B5EF4-FFF2-40B4-BE49-F238E27FC236}">
                <a16:creationId xmlns:a16="http://schemas.microsoft.com/office/drawing/2014/main" id="{219373CC-1382-5745-A15E-AEC2D58C943E}"/>
              </a:ext>
            </a:extLst>
          </p:cNvPr>
          <p:cNvSpPr/>
          <p:nvPr/>
        </p:nvSpPr>
        <p:spPr>
          <a:xfrm>
            <a:off x="610893" y="3819084"/>
            <a:ext cx="11057831" cy="2346220"/>
          </a:xfrm>
          <a:prstGeom prst="rect">
            <a:avLst/>
          </a:prstGeom>
        </p:spPr>
        <p:txBody>
          <a:bodyPr wrap="square">
            <a:spAutoFit/>
          </a:bodyPr>
          <a:lstStyle/>
          <a:p>
            <a:pPr indent="575945" algn="just">
              <a:lnSpc>
                <a:spcPct val="150000"/>
              </a:lnSpc>
            </a:pPr>
            <a:r>
              <a:rPr lang="zh-CN" altLang="en-US" sz="2000" b="1" dirty="0">
                <a:solidFill>
                  <a:schemeClr val="accent1">
                    <a:lumMod val="50000"/>
                  </a:schemeClr>
                </a:solidFill>
                <a:latin typeface="微软雅黑" panose="020B0503020204020204" pitchFamily="34" charset="-122"/>
                <a:ea typeface="微软雅黑" panose="020B0503020204020204" pitchFamily="34" charset="-122"/>
              </a:rPr>
              <a:t>第二类高校所培养的人才主要是应用型人才。这是我国高等教育体系中的主体，在全国</a:t>
            </a:r>
            <a:r>
              <a:rPr lang="en-US" altLang="zh-CN" sz="2000" b="1" dirty="0">
                <a:solidFill>
                  <a:schemeClr val="accent1">
                    <a:lumMod val="50000"/>
                  </a:schemeClr>
                </a:solidFill>
                <a:latin typeface="微软雅黑" panose="020B0503020204020204" pitchFamily="34" charset="-122"/>
                <a:ea typeface="微软雅黑" panose="020B0503020204020204" pitchFamily="34" charset="-122"/>
              </a:rPr>
              <a:t>1200</a:t>
            </a:r>
            <a:r>
              <a:rPr lang="zh-CN" altLang="en-US" sz="2000" b="1" dirty="0">
                <a:solidFill>
                  <a:schemeClr val="accent1">
                    <a:lumMod val="50000"/>
                  </a:schemeClr>
                </a:solidFill>
                <a:latin typeface="微软雅黑" panose="020B0503020204020204" pitchFamily="34" charset="-122"/>
                <a:ea typeface="微软雅黑" panose="020B0503020204020204" pitchFamily="34" charset="-122"/>
              </a:rPr>
              <a:t>多所本科院校中有近</a:t>
            </a:r>
            <a:r>
              <a:rPr lang="en-US" altLang="zh-CN" sz="2000" b="1" dirty="0">
                <a:solidFill>
                  <a:schemeClr val="accent1">
                    <a:lumMod val="50000"/>
                  </a:schemeClr>
                </a:solidFill>
                <a:latin typeface="微软雅黑" panose="020B0503020204020204" pitchFamily="34" charset="-122"/>
                <a:ea typeface="微软雅黑" panose="020B0503020204020204" pitchFamily="34" charset="-122"/>
              </a:rPr>
              <a:t>900</a:t>
            </a:r>
            <a:r>
              <a:rPr lang="zh-CN" altLang="en-US" sz="2000" b="1" dirty="0">
                <a:solidFill>
                  <a:schemeClr val="accent1">
                    <a:lumMod val="50000"/>
                  </a:schemeClr>
                </a:solidFill>
                <a:latin typeface="微软雅黑" panose="020B0503020204020204" pitchFamily="34" charset="-122"/>
                <a:ea typeface="微软雅黑" panose="020B0503020204020204" pitchFamily="34" charset="-122"/>
              </a:rPr>
              <a:t>所，主要是面向地方的院校，其情况比较复杂：有历史悠久的老校，也有近几年的新办校；有师资力量、教育资源雄厚的大学，也有刚从专科升转的学院。</a:t>
            </a:r>
            <a:endParaRPr lang="en-US" altLang="zh-CN" sz="2000" b="1" dirty="0">
              <a:solidFill>
                <a:schemeClr val="accent1">
                  <a:lumMod val="50000"/>
                </a:schemeClr>
              </a:solidFill>
              <a:latin typeface="微软雅黑" panose="020B0503020204020204" pitchFamily="34" charset="-122"/>
              <a:ea typeface="微软雅黑" panose="020B0503020204020204" pitchFamily="34" charset="-122"/>
            </a:endParaRPr>
          </a:p>
          <a:p>
            <a:pPr indent="575945" algn="just">
              <a:lnSpc>
                <a:spcPct val="150000"/>
              </a:lnSpc>
            </a:pPr>
            <a:r>
              <a:rPr lang="zh-CN" altLang="en-US" sz="2000" b="1" dirty="0">
                <a:solidFill>
                  <a:srgbClr val="FF0000"/>
                </a:solidFill>
                <a:latin typeface="微软雅黑" panose="020B0503020204020204" pitchFamily="34" charset="-122"/>
                <a:ea typeface="微软雅黑" panose="020B0503020204020204" pitchFamily="34" charset="-122"/>
              </a:rPr>
              <a:t>无论是在我国还是世界上，作为一种人才培养类型，应用型人才的培养并非是应用型高校出现以后才出现的。</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30">
            <a:extLst>
              <a:ext uri="{FF2B5EF4-FFF2-40B4-BE49-F238E27FC236}">
                <a16:creationId xmlns:a16="http://schemas.microsoft.com/office/drawing/2014/main" id="{4CA882F5-92B3-0D46-9EAF-572968648F50}"/>
              </a:ext>
            </a:extLst>
          </p:cNvPr>
          <p:cNvSpPr/>
          <p:nvPr/>
        </p:nvSpPr>
        <p:spPr>
          <a:xfrm>
            <a:off x="1556759" y="2023404"/>
            <a:ext cx="2523017" cy="649419"/>
          </a:xfrm>
          <a:prstGeom prst="rect">
            <a:avLst/>
          </a:prstGeom>
          <a:solidFill>
            <a:srgbClr val="1F497D"/>
          </a:solidFill>
          <a:ln w="25400" cap="flat" cmpd="sng" algn="ctr">
            <a:noFill/>
            <a:prstDash val="solid"/>
          </a:ln>
          <a:effectLst/>
        </p:spPr>
        <p:txBody>
          <a:bodyPr lIns="274320"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zh-CN" altLang="en-US" sz="2600" b="0" i="0" u="none" strike="noStrike" kern="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rPr>
              <a:t>办学理念</a:t>
            </a:r>
            <a:endParaRPr kumimoji="0" lang="en-US" sz="2600" b="0" i="0" u="none" strike="noStrike" kern="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endParaRPr>
          </a:p>
        </p:txBody>
      </p:sp>
      <p:sp>
        <p:nvSpPr>
          <p:cNvPr id="28" name="Rectangle 37">
            <a:extLst>
              <a:ext uri="{FF2B5EF4-FFF2-40B4-BE49-F238E27FC236}">
                <a16:creationId xmlns:a16="http://schemas.microsoft.com/office/drawing/2014/main" id="{D784EA05-E109-7647-AD8D-2F7B3E188F9C}"/>
              </a:ext>
            </a:extLst>
          </p:cNvPr>
          <p:cNvSpPr/>
          <p:nvPr/>
        </p:nvSpPr>
        <p:spPr>
          <a:xfrm>
            <a:off x="4757152" y="2023404"/>
            <a:ext cx="2523017" cy="649419"/>
          </a:xfrm>
          <a:prstGeom prst="rect">
            <a:avLst/>
          </a:prstGeom>
          <a:solidFill>
            <a:srgbClr val="1F497D">
              <a:lumMod val="75000"/>
            </a:srgbClr>
          </a:solidFill>
          <a:ln w="25400" cap="flat" cmpd="sng" algn="ctr">
            <a:noFill/>
            <a:prstDash val="solid"/>
          </a:ln>
          <a:effectLst/>
        </p:spPr>
        <p:txBody>
          <a:bodyPr lIns="274320"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zh-CN" altLang="en-US" sz="2600" b="0" i="0" u="none" strike="noStrike" kern="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rPr>
              <a:t>培养目标</a:t>
            </a:r>
            <a:endParaRPr kumimoji="0" lang="en-US" sz="2600" b="0" i="0" u="none" strike="noStrike" kern="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endParaRPr>
          </a:p>
        </p:txBody>
      </p:sp>
      <p:sp>
        <p:nvSpPr>
          <p:cNvPr id="31" name="Rectangle 49">
            <a:extLst>
              <a:ext uri="{FF2B5EF4-FFF2-40B4-BE49-F238E27FC236}">
                <a16:creationId xmlns:a16="http://schemas.microsoft.com/office/drawing/2014/main" id="{A6BB84A4-1348-2B49-8387-7BE3B7048A79}"/>
              </a:ext>
            </a:extLst>
          </p:cNvPr>
          <p:cNvSpPr/>
          <p:nvPr/>
        </p:nvSpPr>
        <p:spPr>
          <a:xfrm>
            <a:off x="8037479" y="2023404"/>
            <a:ext cx="2523017" cy="649419"/>
          </a:xfrm>
          <a:prstGeom prst="rect">
            <a:avLst/>
          </a:prstGeom>
          <a:solidFill>
            <a:srgbClr val="019ADD"/>
          </a:solidFill>
          <a:ln w="25400" cap="flat" cmpd="sng" algn="ctr">
            <a:noFill/>
            <a:prstDash val="solid"/>
          </a:ln>
          <a:effectLst/>
        </p:spPr>
        <p:txBody>
          <a:bodyPr lIns="274320"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zh-CN" altLang="en-US" sz="2600" b="0" i="0" u="none" strike="noStrike" kern="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rPr>
              <a:t>培养方案</a:t>
            </a:r>
            <a:endParaRPr kumimoji="0" lang="en-US" sz="2600" b="0" i="0" u="none" strike="noStrike" kern="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endParaRPr>
          </a:p>
        </p:txBody>
      </p:sp>
      <p:sp>
        <p:nvSpPr>
          <p:cNvPr id="34" name="Rectangle 30">
            <a:extLst>
              <a:ext uri="{FF2B5EF4-FFF2-40B4-BE49-F238E27FC236}">
                <a16:creationId xmlns:a16="http://schemas.microsoft.com/office/drawing/2014/main" id="{1C32089A-493C-BD46-84AE-AB7CD0F0D5A3}"/>
              </a:ext>
            </a:extLst>
          </p:cNvPr>
          <p:cNvSpPr/>
          <p:nvPr/>
        </p:nvSpPr>
        <p:spPr>
          <a:xfrm>
            <a:off x="1556759" y="3159187"/>
            <a:ext cx="2523017" cy="6494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zh-CN" altLang="en-US" sz="2600" b="0" i="0" u="none" strike="noStrike" kern="120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rPr>
              <a:t>实践教学体系</a:t>
            </a:r>
            <a:endParaRPr kumimoji="0" lang="en-US" sz="2600" b="0" i="0" u="none" strike="noStrike" kern="120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endParaRPr>
          </a:p>
        </p:txBody>
      </p:sp>
      <p:sp>
        <p:nvSpPr>
          <p:cNvPr id="37" name="Rectangle 37">
            <a:extLst>
              <a:ext uri="{FF2B5EF4-FFF2-40B4-BE49-F238E27FC236}">
                <a16:creationId xmlns:a16="http://schemas.microsoft.com/office/drawing/2014/main" id="{538F1FE5-6E4E-4D40-A34D-62B4218FD97A}"/>
              </a:ext>
            </a:extLst>
          </p:cNvPr>
          <p:cNvSpPr/>
          <p:nvPr/>
        </p:nvSpPr>
        <p:spPr>
          <a:xfrm>
            <a:off x="4757152" y="3159187"/>
            <a:ext cx="2523017" cy="6494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zh-CN" altLang="en-US" sz="2600" b="0" i="0" u="none" strike="noStrike" kern="120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rPr>
              <a:t>专业建设</a:t>
            </a:r>
            <a:endParaRPr kumimoji="0" lang="en-US" sz="2600" b="0" i="0" u="none" strike="noStrike" kern="120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endParaRPr>
          </a:p>
        </p:txBody>
      </p:sp>
      <p:sp>
        <p:nvSpPr>
          <p:cNvPr id="40" name="Rectangle 49">
            <a:extLst>
              <a:ext uri="{FF2B5EF4-FFF2-40B4-BE49-F238E27FC236}">
                <a16:creationId xmlns:a16="http://schemas.microsoft.com/office/drawing/2014/main" id="{3B99DE8C-425E-8E41-AD21-F727C28A979C}"/>
              </a:ext>
            </a:extLst>
          </p:cNvPr>
          <p:cNvSpPr/>
          <p:nvPr/>
        </p:nvSpPr>
        <p:spPr>
          <a:xfrm>
            <a:off x="8037479" y="4329121"/>
            <a:ext cx="2523017" cy="6494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zh-CN" altLang="en-US" sz="2600" b="0" i="0" u="none" strike="noStrike" kern="120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rPr>
              <a:t>质保体系</a:t>
            </a:r>
            <a:endParaRPr kumimoji="0" lang="en-US" sz="2600" b="0" i="0" u="none" strike="noStrike" kern="120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endParaRPr>
          </a:p>
        </p:txBody>
      </p:sp>
      <p:sp>
        <p:nvSpPr>
          <p:cNvPr id="61" name="Rectangle 30">
            <a:extLst>
              <a:ext uri="{FF2B5EF4-FFF2-40B4-BE49-F238E27FC236}">
                <a16:creationId xmlns:a16="http://schemas.microsoft.com/office/drawing/2014/main" id="{69A9015F-DC6B-FC4B-BB01-55058A737586}"/>
              </a:ext>
            </a:extLst>
          </p:cNvPr>
          <p:cNvSpPr/>
          <p:nvPr/>
        </p:nvSpPr>
        <p:spPr>
          <a:xfrm>
            <a:off x="1556759" y="4349352"/>
            <a:ext cx="2523017" cy="649419"/>
          </a:xfrm>
          <a:prstGeom prst="rect">
            <a:avLst/>
          </a:prstGeom>
          <a:solidFill>
            <a:srgbClr val="0779B7">
              <a:lumMod val="75000"/>
            </a:srgbClr>
          </a:solidFill>
          <a:ln w="25400" cap="flat" cmpd="sng" algn="ctr">
            <a:noFill/>
            <a:prstDash val="solid"/>
          </a:ln>
          <a:effectLst/>
        </p:spPr>
        <p:txBody>
          <a:bodyPr lIns="91440" rIns="91440"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zh-CN" altLang="en-US" sz="2600" b="0" i="0" u="none" strike="noStrike" kern="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rPr>
              <a:t>课堂改革</a:t>
            </a:r>
            <a:endParaRPr kumimoji="0" lang="en-US" sz="2600" b="0" i="0" u="none" strike="noStrike" kern="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endParaRPr>
          </a:p>
        </p:txBody>
      </p:sp>
      <p:sp>
        <p:nvSpPr>
          <p:cNvPr id="64" name="Rectangle 37">
            <a:extLst>
              <a:ext uri="{FF2B5EF4-FFF2-40B4-BE49-F238E27FC236}">
                <a16:creationId xmlns:a16="http://schemas.microsoft.com/office/drawing/2014/main" id="{F386F304-A61F-D74D-AB6C-AD17402C6AC4}"/>
              </a:ext>
            </a:extLst>
          </p:cNvPr>
          <p:cNvSpPr/>
          <p:nvPr/>
        </p:nvSpPr>
        <p:spPr>
          <a:xfrm>
            <a:off x="4757152" y="4349352"/>
            <a:ext cx="2523017" cy="649419"/>
          </a:xfrm>
          <a:prstGeom prst="rect">
            <a:avLst/>
          </a:prstGeom>
          <a:solidFill>
            <a:srgbClr val="0779B7"/>
          </a:solidFill>
          <a:ln w="25400" cap="flat" cmpd="sng" algn="ctr">
            <a:noFill/>
            <a:prstDash val="solid"/>
          </a:ln>
          <a:effectLst/>
        </p:spPr>
        <p:txBody>
          <a:bodyPr lIns="91440" rIns="91440"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zh-CN" altLang="en-US" sz="2600" b="0" i="0" u="none" strike="noStrike" kern="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rPr>
              <a:t>教师队伍</a:t>
            </a:r>
            <a:endParaRPr kumimoji="0" lang="en-US" sz="2600" b="0" i="0" u="none" strike="noStrike" kern="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endParaRPr>
          </a:p>
        </p:txBody>
      </p:sp>
      <p:sp>
        <p:nvSpPr>
          <p:cNvPr id="67" name="Rectangle 49">
            <a:extLst>
              <a:ext uri="{FF2B5EF4-FFF2-40B4-BE49-F238E27FC236}">
                <a16:creationId xmlns:a16="http://schemas.microsoft.com/office/drawing/2014/main" id="{641D1C8E-321F-C240-9306-FC6794F4E1C3}"/>
              </a:ext>
            </a:extLst>
          </p:cNvPr>
          <p:cNvSpPr/>
          <p:nvPr/>
        </p:nvSpPr>
        <p:spPr>
          <a:xfrm>
            <a:off x="8037479" y="3134421"/>
            <a:ext cx="2523017" cy="649419"/>
          </a:xfrm>
          <a:prstGeom prst="rect">
            <a:avLst/>
          </a:prstGeom>
          <a:solidFill>
            <a:srgbClr val="019ADD">
              <a:lumMod val="75000"/>
            </a:srgbClr>
          </a:solidFill>
          <a:ln w="25400" cap="flat" cmpd="sng" algn="ctr">
            <a:noFill/>
            <a:prstDash val="solid"/>
          </a:ln>
          <a:effectLst/>
        </p:spPr>
        <p:txBody>
          <a:bodyPr lIns="91440" rIns="91440"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zh-CN" altLang="en-US" sz="2600" b="0" i="0" u="none" strike="noStrike" kern="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rPr>
              <a:t>课程体系</a:t>
            </a:r>
            <a:endParaRPr kumimoji="0" lang="en-US" sz="2600" b="0" i="0" u="none" strike="noStrike" kern="0" cap="none" spc="300" normalizeH="0" baseline="0" noProof="0" dirty="0">
              <a:ln>
                <a:noFill/>
              </a:ln>
              <a:solidFill>
                <a:schemeClr val="bg1"/>
              </a:solidFill>
              <a:effectLst/>
              <a:uLnTx/>
              <a:uFillTx/>
              <a:latin typeface="Heiti SC Medium" pitchFamily="2" charset="-128"/>
              <a:ea typeface="Heiti SC Medium" pitchFamily="2" charset="-128"/>
              <a:cs typeface="Arial" pitchFamily="34" charset="0"/>
            </a:endParaRPr>
          </a:p>
        </p:txBody>
      </p:sp>
      <p:sp>
        <p:nvSpPr>
          <p:cNvPr id="77" name="文本框 76">
            <a:extLst>
              <a:ext uri="{FF2B5EF4-FFF2-40B4-BE49-F238E27FC236}">
                <a16:creationId xmlns:a16="http://schemas.microsoft.com/office/drawing/2014/main" id="{09E5DDD7-B08B-A940-9C39-215DFC1C7510}"/>
              </a:ext>
            </a:extLst>
          </p:cNvPr>
          <p:cNvSpPr txBox="1"/>
          <p:nvPr/>
        </p:nvSpPr>
        <p:spPr>
          <a:xfrm>
            <a:off x="551384" y="889556"/>
            <a:ext cx="6840760"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dirty="0">
                <a:latin typeface="微软雅黑" panose="020B0503020204020204" pitchFamily="34" charset="-122"/>
                <a:ea typeface="微软雅黑" panose="020B0503020204020204" pitchFamily="34" charset="-122"/>
              </a:rPr>
              <a:t>（一）应用型人才内涵</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九大核心要素</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49">
            <a:extLst>
              <a:ext uri="{FF2B5EF4-FFF2-40B4-BE49-F238E27FC236}">
                <a16:creationId xmlns:a16="http://schemas.microsoft.com/office/drawing/2014/main" id="{A6BB84A4-1348-2B49-8387-7BE3B7048A79}"/>
              </a:ext>
            </a:extLst>
          </p:cNvPr>
          <p:cNvSpPr/>
          <p:nvPr/>
        </p:nvSpPr>
        <p:spPr>
          <a:xfrm>
            <a:off x="2722372" y="836712"/>
            <a:ext cx="1434786" cy="453918"/>
          </a:xfrm>
          <a:prstGeom prst="rect">
            <a:avLst/>
          </a:prstGeom>
          <a:solidFill>
            <a:srgbClr val="019ADD"/>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培养方案</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28" name="Rectangle 37">
            <a:extLst>
              <a:ext uri="{FF2B5EF4-FFF2-40B4-BE49-F238E27FC236}">
                <a16:creationId xmlns:a16="http://schemas.microsoft.com/office/drawing/2014/main" id="{D784EA05-E109-7647-AD8D-2F7B3E188F9C}"/>
              </a:ext>
            </a:extLst>
          </p:cNvPr>
          <p:cNvSpPr/>
          <p:nvPr/>
        </p:nvSpPr>
        <p:spPr>
          <a:xfrm>
            <a:off x="1354220" y="836712"/>
            <a:ext cx="1434786" cy="453918"/>
          </a:xfrm>
          <a:prstGeom prst="rect">
            <a:avLst/>
          </a:prstGeom>
          <a:solidFill>
            <a:srgbClr val="1F497D">
              <a:lumMod val="75000"/>
            </a:srgbClr>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培养目标</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25" name="Rectangle 30">
            <a:extLst>
              <a:ext uri="{FF2B5EF4-FFF2-40B4-BE49-F238E27FC236}">
                <a16:creationId xmlns:a16="http://schemas.microsoft.com/office/drawing/2014/main" id="{4CA882F5-92B3-0D46-9EAF-572968648F50}"/>
              </a:ext>
            </a:extLst>
          </p:cNvPr>
          <p:cNvSpPr/>
          <p:nvPr/>
        </p:nvSpPr>
        <p:spPr>
          <a:xfrm>
            <a:off x="-24680" y="836712"/>
            <a:ext cx="1434786" cy="453917"/>
          </a:xfrm>
          <a:prstGeom prst="rect">
            <a:avLst/>
          </a:prstGeom>
          <a:solidFill>
            <a:srgbClr val="1F497D"/>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normalizeH="0" baseline="0" noProof="0" dirty="0">
              <a:ln>
                <a:noFill/>
              </a:ln>
              <a:solidFill>
                <a:schemeClr val="bg1"/>
              </a:solidFill>
              <a:effectLst/>
              <a:uLnTx/>
              <a:uFillTx/>
              <a:latin typeface="Heiti SC Medium" pitchFamily="2" charset="-128"/>
              <a:ea typeface="Heiti SC Medium" pitchFamily="2" charset="-128"/>
              <a:cs typeface="Arial" pitchFamily="34" charset="0"/>
            </a:endParaRPr>
          </a:p>
        </p:txBody>
      </p:sp>
      <p:sp>
        <p:nvSpPr>
          <p:cNvPr id="34" name="Rectangle 30">
            <a:extLst>
              <a:ext uri="{FF2B5EF4-FFF2-40B4-BE49-F238E27FC236}">
                <a16:creationId xmlns:a16="http://schemas.microsoft.com/office/drawing/2014/main" id="{1C32089A-493C-BD46-84AE-AB7CD0F0D5A3}"/>
              </a:ext>
            </a:extLst>
          </p:cNvPr>
          <p:cNvSpPr/>
          <p:nvPr/>
        </p:nvSpPr>
        <p:spPr>
          <a:xfrm>
            <a:off x="4085150" y="836712"/>
            <a:ext cx="1658211" cy="4539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7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实践教学体系</a:t>
            </a:r>
            <a:endParaRPr kumimoji="0" lang="en-US" sz="17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37" name="Rectangle 37">
            <a:extLst>
              <a:ext uri="{FF2B5EF4-FFF2-40B4-BE49-F238E27FC236}">
                <a16:creationId xmlns:a16="http://schemas.microsoft.com/office/drawing/2014/main" id="{538F1FE5-6E4E-4D40-A34D-62B4218FD97A}"/>
              </a:ext>
            </a:extLst>
          </p:cNvPr>
          <p:cNvSpPr/>
          <p:nvPr/>
        </p:nvSpPr>
        <p:spPr>
          <a:xfrm>
            <a:off x="5663952" y="836712"/>
            <a:ext cx="1434786" cy="453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专业建设</a:t>
            </a:r>
            <a:endParaRPr kumimoji="0" 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40" name="Rectangle 49">
            <a:extLst>
              <a:ext uri="{FF2B5EF4-FFF2-40B4-BE49-F238E27FC236}">
                <a16:creationId xmlns:a16="http://schemas.microsoft.com/office/drawing/2014/main" id="{3B99DE8C-425E-8E41-AD21-F727C28A979C}"/>
              </a:ext>
            </a:extLst>
          </p:cNvPr>
          <p:cNvSpPr/>
          <p:nvPr/>
        </p:nvSpPr>
        <p:spPr>
          <a:xfrm>
            <a:off x="10925910" y="836712"/>
            <a:ext cx="1434786" cy="453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质保体系</a:t>
            </a:r>
            <a:endParaRPr kumimoji="0" 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67" name="Rectangle 49">
            <a:extLst>
              <a:ext uri="{FF2B5EF4-FFF2-40B4-BE49-F238E27FC236}">
                <a16:creationId xmlns:a16="http://schemas.microsoft.com/office/drawing/2014/main" id="{641D1C8E-321F-C240-9306-FC6794F4E1C3}"/>
              </a:ext>
            </a:extLst>
          </p:cNvPr>
          <p:cNvSpPr/>
          <p:nvPr/>
        </p:nvSpPr>
        <p:spPr>
          <a:xfrm>
            <a:off x="7065163" y="836712"/>
            <a:ext cx="1340467" cy="453918"/>
          </a:xfrm>
          <a:prstGeom prst="rect">
            <a:avLst/>
          </a:prstGeom>
          <a:solidFill>
            <a:srgbClr val="019ADD">
              <a:lumMod val="75000"/>
            </a:srgbClr>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课程体系</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13" name="文本框 12">
            <a:extLst>
              <a:ext uri="{FF2B5EF4-FFF2-40B4-BE49-F238E27FC236}">
                <a16:creationId xmlns:a16="http://schemas.microsoft.com/office/drawing/2014/main" id="{2228DDAD-AE13-C94B-9002-2B4D418B2F16}"/>
              </a:ext>
            </a:extLst>
          </p:cNvPr>
          <p:cNvSpPr txBox="1"/>
          <p:nvPr/>
        </p:nvSpPr>
        <p:spPr>
          <a:xfrm>
            <a:off x="584294" y="2204864"/>
            <a:ext cx="7001712" cy="2012218"/>
          </a:xfrm>
          <a:prstGeom prst="rect">
            <a:avLst/>
          </a:prstGeom>
          <a:noFill/>
          <a:ln>
            <a:noFill/>
            <a:prstDash val="solid"/>
          </a:ln>
        </p:spPr>
        <p:style>
          <a:lnRef idx="2">
            <a:schemeClr val="accent6"/>
          </a:lnRef>
          <a:fillRef idx="1">
            <a:schemeClr val="lt1"/>
          </a:fillRef>
          <a:effectRef idx="0">
            <a:schemeClr val="accent6"/>
          </a:effectRef>
          <a:fontRef idx="minor">
            <a:schemeClr val="dk1"/>
          </a:fontRef>
        </p:style>
        <p:txBody>
          <a:bodyPr wrap="square" rtlCol="0">
            <a:spAutoFit/>
          </a:bodyPr>
          <a:lstStyle/>
          <a:p>
            <a:pPr indent="457200" algn="just">
              <a:lnSpc>
                <a:spcPct val="200000"/>
              </a:lnSpc>
            </a:pPr>
            <a:r>
              <a:rPr lang="zh-CN" altLang="en-US" sz="2400" dirty="0">
                <a:solidFill>
                  <a:srgbClr val="0070C0"/>
                </a:solidFill>
                <a:latin typeface="微软雅黑" panose="020B0503020204020204" pitchFamily="34" charset="-122"/>
                <a:ea typeface="微软雅黑" panose="020B0503020204020204" pitchFamily="34" charset="-122"/>
              </a:rPr>
              <a:t>一是 </a:t>
            </a:r>
            <a:r>
              <a:rPr lang="zh-CN" altLang="en-US" sz="2400" b="1" spc="300" dirty="0">
                <a:solidFill>
                  <a:schemeClr val="tx1">
                    <a:lumMod val="85000"/>
                    <a:lumOff val="15000"/>
                  </a:schemeClr>
                </a:solidFill>
                <a:latin typeface="微软雅黑" panose="020B0503020204020204" pitchFamily="34" charset="-122"/>
                <a:ea typeface="微软雅黑" panose="020B0503020204020204" pitchFamily="34" charset="-122"/>
              </a:rPr>
              <a:t>树立先进教育观和教育价值观</a:t>
            </a:r>
            <a:endParaRPr lang="en-US" altLang="zh-CN" sz="2400" b="1" spc="300" dirty="0">
              <a:solidFill>
                <a:schemeClr val="tx1">
                  <a:lumMod val="85000"/>
                  <a:lumOff val="15000"/>
                </a:schemeClr>
              </a:solidFill>
              <a:latin typeface="微软雅黑" panose="020B0503020204020204" pitchFamily="34" charset="-122"/>
              <a:ea typeface="微软雅黑" panose="020B0503020204020204" pitchFamily="34" charset="-122"/>
            </a:endParaRPr>
          </a:p>
          <a:p>
            <a:pPr lvl="1" indent="457200" algn="just">
              <a:lnSpc>
                <a:spcPct val="150000"/>
              </a:lnSpc>
            </a:pPr>
            <a:r>
              <a:rPr lang="zh-CN" altLang="en-US" sz="2400" b="1" dirty="0">
                <a:solidFill>
                  <a:srgbClr val="0070C0"/>
                </a:solidFill>
                <a:latin typeface="+mj-ea"/>
                <a:ea typeface="+mj-ea"/>
              </a:rPr>
              <a:t>“应用型不是低水平，是需求不同”</a:t>
            </a:r>
            <a:endParaRPr lang="en-US" altLang="zh-CN" sz="2400" b="1" dirty="0">
              <a:solidFill>
                <a:srgbClr val="0070C0"/>
              </a:solidFill>
              <a:latin typeface="+mj-ea"/>
              <a:ea typeface="+mj-ea"/>
            </a:endParaRPr>
          </a:p>
          <a:p>
            <a:pPr indent="457200" algn="just">
              <a:lnSpc>
                <a:spcPct val="200000"/>
              </a:lnSpc>
            </a:pPr>
            <a:r>
              <a:rPr lang="zh-CN" altLang="en-US" sz="2400" dirty="0">
                <a:solidFill>
                  <a:srgbClr val="0070C0"/>
                </a:solidFill>
                <a:latin typeface="微软雅黑" panose="020B0503020204020204" pitchFamily="34" charset="-122"/>
                <a:ea typeface="微软雅黑" panose="020B0503020204020204" pitchFamily="34" charset="-122"/>
              </a:rPr>
              <a:t>三是 </a:t>
            </a:r>
            <a:r>
              <a:rPr lang="zh-CN" altLang="en-US" sz="2400" b="1" spc="300" dirty="0">
                <a:solidFill>
                  <a:schemeClr val="tx1">
                    <a:lumMod val="85000"/>
                    <a:lumOff val="15000"/>
                  </a:schemeClr>
                </a:solidFill>
                <a:latin typeface="微软雅黑" panose="020B0503020204020204" pitchFamily="34" charset="-122"/>
                <a:ea typeface="微软雅黑" panose="020B0503020204020204" pitchFamily="34" charset="-122"/>
              </a:rPr>
              <a:t>树立现代教学观</a:t>
            </a:r>
            <a:endParaRPr lang="en-US" altLang="zh-CN" sz="2400" b="1"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F7918BD1-170F-024B-8D83-5B68A31951C0}"/>
              </a:ext>
            </a:extLst>
          </p:cNvPr>
          <p:cNvSpPr/>
          <p:nvPr/>
        </p:nvSpPr>
        <p:spPr>
          <a:xfrm>
            <a:off x="6600056" y="2204864"/>
            <a:ext cx="4481431" cy="719556"/>
          </a:xfrm>
          <a:prstGeom prst="rect">
            <a:avLst/>
          </a:prstGeom>
        </p:spPr>
        <p:txBody>
          <a:bodyPr wrap="square">
            <a:spAutoFit/>
          </a:bodyPr>
          <a:lstStyle/>
          <a:p>
            <a:pPr indent="457200" algn="just">
              <a:lnSpc>
                <a:spcPct val="200000"/>
              </a:lnSpc>
            </a:pPr>
            <a:r>
              <a:rPr lang="zh-CN" altLang="en-US" sz="2400" dirty="0">
                <a:solidFill>
                  <a:srgbClr val="0070C0"/>
                </a:solidFill>
                <a:latin typeface="微软雅黑" panose="020B0503020204020204" pitchFamily="34" charset="-122"/>
                <a:ea typeface="微软雅黑" panose="020B0503020204020204" pitchFamily="34" charset="-122"/>
              </a:rPr>
              <a:t>二是 </a:t>
            </a:r>
            <a:r>
              <a:rPr lang="zh-CN" altLang="en-US" sz="2400" b="1" spc="300" dirty="0">
                <a:solidFill>
                  <a:schemeClr val="tx1">
                    <a:lumMod val="85000"/>
                    <a:lumOff val="15000"/>
                  </a:schemeClr>
                </a:solidFill>
                <a:latin typeface="微软雅黑" panose="020B0503020204020204" pitchFamily="34" charset="-122"/>
                <a:ea typeface="微软雅黑" panose="020B0503020204020204" pitchFamily="34" charset="-122"/>
              </a:rPr>
              <a:t>重构人才观和质量观</a:t>
            </a:r>
            <a:endParaRPr lang="en-US" altLang="zh-CN" sz="2400" b="1" spc="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F843311C-FB81-F74C-8491-07FD0EB6F59B}"/>
              </a:ext>
            </a:extLst>
          </p:cNvPr>
          <p:cNvSpPr/>
          <p:nvPr/>
        </p:nvSpPr>
        <p:spPr>
          <a:xfrm>
            <a:off x="6640517" y="3417376"/>
            <a:ext cx="3997362" cy="719556"/>
          </a:xfrm>
          <a:prstGeom prst="rect">
            <a:avLst/>
          </a:prstGeom>
        </p:spPr>
        <p:txBody>
          <a:bodyPr wrap="square">
            <a:spAutoFit/>
          </a:bodyPr>
          <a:lstStyle/>
          <a:p>
            <a:pPr indent="457200" algn="just">
              <a:lnSpc>
                <a:spcPct val="200000"/>
              </a:lnSpc>
            </a:pPr>
            <a:r>
              <a:rPr lang="zh-CN" altLang="en-US" sz="2400" dirty="0">
                <a:solidFill>
                  <a:srgbClr val="0070C0"/>
                </a:solidFill>
                <a:latin typeface="微软雅黑" panose="020B0503020204020204" pitchFamily="34" charset="-122"/>
                <a:ea typeface="微软雅黑" panose="020B0503020204020204" pitchFamily="34" charset="-122"/>
              </a:rPr>
              <a:t>四是 </a:t>
            </a:r>
            <a:r>
              <a:rPr lang="zh-CN" altLang="en-US" sz="2400" b="1" spc="300" dirty="0">
                <a:solidFill>
                  <a:schemeClr val="tx1">
                    <a:lumMod val="85000"/>
                    <a:lumOff val="15000"/>
                  </a:schemeClr>
                </a:solidFill>
                <a:latin typeface="微软雅黑" panose="020B0503020204020204" pitchFamily="34" charset="-122"/>
                <a:ea typeface="微软雅黑" panose="020B0503020204020204" pitchFamily="34" charset="-122"/>
              </a:rPr>
              <a:t>树立科学发展观</a:t>
            </a:r>
          </a:p>
        </p:txBody>
      </p:sp>
      <p:sp>
        <p:nvSpPr>
          <p:cNvPr id="4" name="文本框 3">
            <a:extLst>
              <a:ext uri="{FF2B5EF4-FFF2-40B4-BE49-F238E27FC236}">
                <a16:creationId xmlns:a16="http://schemas.microsoft.com/office/drawing/2014/main" id="{F510D778-F36B-324C-9D80-AED9C1855077}"/>
              </a:ext>
            </a:extLst>
          </p:cNvPr>
          <p:cNvSpPr txBox="1"/>
          <p:nvPr/>
        </p:nvSpPr>
        <p:spPr>
          <a:xfrm>
            <a:off x="127686" y="751713"/>
            <a:ext cx="1620957" cy="523220"/>
          </a:xfrm>
          <a:prstGeom prst="rect">
            <a:avLst/>
          </a:prstGeom>
          <a:noFill/>
        </p:spPr>
        <p:txBody>
          <a:bodyPr wrap="none" rtlCol="0">
            <a:spAutoFit/>
          </a:bodyPr>
          <a:lstStyle/>
          <a:p>
            <a:r>
              <a:rPr lang="zh-CN" altLang="en-US" sz="2800" b="1" kern="0" dirty="0">
                <a:solidFill>
                  <a:schemeClr val="bg1"/>
                </a:solidFill>
                <a:latin typeface="Heiti SC Medium" pitchFamily="2" charset="-128"/>
                <a:ea typeface="Heiti SC Medium" pitchFamily="2" charset="-128"/>
                <a:cs typeface="Arial" pitchFamily="34" charset="0"/>
              </a:rPr>
              <a:t>办学理念</a:t>
            </a:r>
            <a:endParaRPr lang="en-US" altLang="zh-CN" sz="2800" b="1" kern="0" dirty="0">
              <a:solidFill>
                <a:schemeClr val="bg1"/>
              </a:solidFill>
              <a:latin typeface="Heiti SC Medium" pitchFamily="2" charset="-128"/>
              <a:ea typeface="Heiti SC Medium" pitchFamily="2" charset="-128"/>
              <a:cs typeface="Arial" pitchFamily="34" charset="0"/>
            </a:endParaRPr>
          </a:p>
        </p:txBody>
      </p:sp>
      <p:sp>
        <p:nvSpPr>
          <p:cNvPr id="17" name="Rectangle 30">
            <a:extLst>
              <a:ext uri="{FF2B5EF4-FFF2-40B4-BE49-F238E27FC236}">
                <a16:creationId xmlns:a16="http://schemas.microsoft.com/office/drawing/2014/main" id="{F318E143-352E-7944-BB6C-2057771BDAF9}"/>
              </a:ext>
            </a:extLst>
          </p:cNvPr>
          <p:cNvSpPr/>
          <p:nvPr/>
        </p:nvSpPr>
        <p:spPr>
          <a:xfrm>
            <a:off x="8338996" y="836712"/>
            <a:ext cx="1434786" cy="453918"/>
          </a:xfrm>
          <a:prstGeom prst="rect">
            <a:avLst/>
          </a:prstGeom>
          <a:solidFill>
            <a:srgbClr val="0779B7">
              <a:lumMod val="75000"/>
            </a:srgbClr>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 课堂改革</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18" name="Rectangle 37">
            <a:extLst>
              <a:ext uri="{FF2B5EF4-FFF2-40B4-BE49-F238E27FC236}">
                <a16:creationId xmlns:a16="http://schemas.microsoft.com/office/drawing/2014/main" id="{D96CCA34-BF96-1B46-8A4F-A4BEA2B03857}"/>
              </a:ext>
            </a:extLst>
          </p:cNvPr>
          <p:cNvSpPr/>
          <p:nvPr/>
        </p:nvSpPr>
        <p:spPr>
          <a:xfrm>
            <a:off x="9635140" y="836712"/>
            <a:ext cx="1340467" cy="453918"/>
          </a:xfrm>
          <a:prstGeom prst="rect">
            <a:avLst/>
          </a:prstGeom>
          <a:solidFill>
            <a:srgbClr val="0779B7"/>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lang="zh-CN" altLang="en-US" sz="1900" kern="0" dirty="0">
                <a:solidFill>
                  <a:schemeClr val="bg1">
                    <a:alpha val="40000"/>
                  </a:schemeClr>
                </a:solidFill>
                <a:latin typeface="Heiti SC Medium" pitchFamily="2" charset="-128"/>
                <a:ea typeface="Heiti SC Medium" pitchFamily="2" charset="-128"/>
                <a:cs typeface="Arial" pitchFamily="34" charset="0"/>
              </a:rPr>
              <a:t>教师队伍</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Tree>
    <p:extLst>
      <p:ext uri="{BB962C8B-B14F-4D97-AF65-F5344CB8AC3E}">
        <p14:creationId xmlns:p14="http://schemas.microsoft.com/office/powerpoint/2010/main" val="987116017"/>
      </p:ext>
    </p:extLst>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3"/>
          <p:cNvSpPr/>
          <p:nvPr/>
        </p:nvSpPr>
        <p:spPr>
          <a:xfrm>
            <a:off x="911424" y="1340768"/>
            <a:ext cx="10441160" cy="3443317"/>
          </a:xfrm>
          <a:prstGeom prst="roundRect">
            <a:avLst>
              <a:gd name="adj" fmla="val 6431"/>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a:solidFill>
                <a:prstClr val="white"/>
              </a:solidFill>
              <a:latin typeface="Calibri" panose="020F0502020204030204"/>
              <a:ea typeface="宋体" panose="02010600030101010101" pitchFamily="2" charset="-122"/>
            </a:endParaRPr>
          </a:p>
        </p:txBody>
      </p:sp>
      <p:sp>
        <p:nvSpPr>
          <p:cNvPr id="8" name="矩形 6"/>
          <p:cNvSpPr>
            <a:spLocks noChangeArrowheads="1"/>
          </p:cNvSpPr>
          <p:nvPr/>
        </p:nvSpPr>
        <p:spPr bwMode="auto">
          <a:xfrm>
            <a:off x="1307468" y="1862675"/>
            <a:ext cx="9649072" cy="239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50000"/>
              </a:lnSpc>
              <a:buNone/>
            </a:pPr>
            <a:r>
              <a:rPr lang="zh-CN" altLang="en-US" sz="3200" b="1" spc="67" dirty="0">
                <a:ln w="11430"/>
                <a:solidFill>
                  <a:srgbClr val="0070C0"/>
                </a:solidFill>
                <a:latin typeface="黑体" panose="02010609060101010101" pitchFamily="49" charset="-122"/>
                <a:ea typeface="黑体" panose="02010609060101010101" pitchFamily="49" charset="-122"/>
              </a:rPr>
              <a:t>  </a:t>
            </a:r>
            <a:r>
              <a:rPr lang="zh-CN" altLang="en-US" sz="3200" b="1" spc="67" dirty="0">
                <a:ln w="1143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自</a:t>
            </a:r>
            <a:r>
              <a:rPr lang="en-US" altLang="zh-CN" sz="3200" b="1" spc="67" dirty="0">
                <a:ln w="1143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2009</a:t>
            </a:r>
            <a:r>
              <a:rPr lang="zh-CN" altLang="en-US" sz="3200" b="1" spc="67" dirty="0">
                <a:ln w="1143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年试点、</a:t>
            </a:r>
            <a:r>
              <a:rPr lang="en-US" altLang="zh-CN" sz="3200" b="1" spc="67" dirty="0">
                <a:ln w="1143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2011</a:t>
            </a:r>
            <a:r>
              <a:rPr lang="zh-CN" altLang="en-US" sz="3200" b="1" spc="67" dirty="0">
                <a:ln w="1143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年正式推开以来，共有</a:t>
            </a:r>
            <a:r>
              <a:rPr lang="en-US" altLang="zh-CN" sz="3600" b="1" spc="67" dirty="0">
                <a:ln w="1143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250</a:t>
            </a:r>
            <a:r>
              <a:rPr lang="zh-CN" altLang="en-US" sz="3200" b="1" spc="67" dirty="0">
                <a:ln w="1143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所高校参加合格评估，实现了</a:t>
            </a:r>
            <a:r>
              <a:rPr lang="en-US" altLang="zh-CN" sz="3600" b="1" spc="67" dirty="0">
                <a:ln w="1143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31</a:t>
            </a:r>
            <a:r>
              <a:rPr lang="zh-CN" altLang="en-US" sz="3200" b="1" spc="67" dirty="0">
                <a:ln w="1143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省市区全覆盖，为所有新建本科院校培养应用型人才提供了基本参考。</a:t>
            </a:r>
          </a:p>
        </p:txBody>
      </p:sp>
    </p:spTree>
    <p:extLst>
      <p:ext uri="{BB962C8B-B14F-4D97-AF65-F5344CB8AC3E}">
        <p14:creationId xmlns:p14="http://schemas.microsoft.com/office/powerpoint/2010/main" val="388033176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49">
            <a:extLst>
              <a:ext uri="{FF2B5EF4-FFF2-40B4-BE49-F238E27FC236}">
                <a16:creationId xmlns:a16="http://schemas.microsoft.com/office/drawing/2014/main" id="{A6BB84A4-1348-2B49-8387-7BE3B7048A79}"/>
              </a:ext>
            </a:extLst>
          </p:cNvPr>
          <p:cNvSpPr/>
          <p:nvPr/>
        </p:nvSpPr>
        <p:spPr>
          <a:xfrm>
            <a:off x="2722372" y="836712"/>
            <a:ext cx="1434786" cy="453918"/>
          </a:xfrm>
          <a:prstGeom prst="rect">
            <a:avLst/>
          </a:prstGeom>
          <a:solidFill>
            <a:srgbClr val="019ADD"/>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培养方案</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28" name="Rectangle 37">
            <a:extLst>
              <a:ext uri="{FF2B5EF4-FFF2-40B4-BE49-F238E27FC236}">
                <a16:creationId xmlns:a16="http://schemas.microsoft.com/office/drawing/2014/main" id="{D784EA05-E109-7647-AD8D-2F7B3E188F9C}"/>
              </a:ext>
            </a:extLst>
          </p:cNvPr>
          <p:cNvSpPr/>
          <p:nvPr/>
        </p:nvSpPr>
        <p:spPr>
          <a:xfrm>
            <a:off x="1354220" y="836712"/>
            <a:ext cx="1434786" cy="453918"/>
          </a:xfrm>
          <a:prstGeom prst="rect">
            <a:avLst/>
          </a:prstGeom>
          <a:solidFill>
            <a:srgbClr val="1F497D">
              <a:lumMod val="75000"/>
            </a:srgbClr>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25" name="Rectangle 30">
            <a:extLst>
              <a:ext uri="{FF2B5EF4-FFF2-40B4-BE49-F238E27FC236}">
                <a16:creationId xmlns:a16="http://schemas.microsoft.com/office/drawing/2014/main" id="{4CA882F5-92B3-0D46-9EAF-572968648F50}"/>
              </a:ext>
            </a:extLst>
          </p:cNvPr>
          <p:cNvSpPr/>
          <p:nvPr/>
        </p:nvSpPr>
        <p:spPr>
          <a:xfrm>
            <a:off x="-24680" y="836712"/>
            <a:ext cx="1434786" cy="453917"/>
          </a:xfrm>
          <a:prstGeom prst="rect">
            <a:avLst/>
          </a:prstGeom>
          <a:solidFill>
            <a:srgbClr val="1F497D"/>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normalizeH="0" baseline="0" noProof="0" dirty="0">
              <a:ln>
                <a:noFill/>
              </a:ln>
              <a:solidFill>
                <a:schemeClr val="bg1"/>
              </a:solidFill>
              <a:effectLst/>
              <a:uLnTx/>
              <a:uFillTx/>
              <a:latin typeface="Heiti SC Medium" pitchFamily="2" charset="-128"/>
              <a:ea typeface="Heiti SC Medium" pitchFamily="2" charset="-128"/>
              <a:cs typeface="Arial" pitchFamily="34" charset="0"/>
            </a:endParaRPr>
          </a:p>
        </p:txBody>
      </p:sp>
      <p:sp>
        <p:nvSpPr>
          <p:cNvPr id="34" name="Rectangle 30">
            <a:extLst>
              <a:ext uri="{FF2B5EF4-FFF2-40B4-BE49-F238E27FC236}">
                <a16:creationId xmlns:a16="http://schemas.microsoft.com/office/drawing/2014/main" id="{1C32089A-493C-BD46-84AE-AB7CD0F0D5A3}"/>
              </a:ext>
            </a:extLst>
          </p:cNvPr>
          <p:cNvSpPr/>
          <p:nvPr/>
        </p:nvSpPr>
        <p:spPr>
          <a:xfrm>
            <a:off x="4085150" y="836712"/>
            <a:ext cx="1658211" cy="4539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7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实践教学体系</a:t>
            </a:r>
            <a:endParaRPr kumimoji="0" lang="en-US" sz="17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37" name="Rectangle 37">
            <a:extLst>
              <a:ext uri="{FF2B5EF4-FFF2-40B4-BE49-F238E27FC236}">
                <a16:creationId xmlns:a16="http://schemas.microsoft.com/office/drawing/2014/main" id="{538F1FE5-6E4E-4D40-A34D-62B4218FD97A}"/>
              </a:ext>
            </a:extLst>
          </p:cNvPr>
          <p:cNvSpPr/>
          <p:nvPr/>
        </p:nvSpPr>
        <p:spPr>
          <a:xfrm>
            <a:off x="5663952" y="836712"/>
            <a:ext cx="1434786" cy="453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专业建设</a:t>
            </a:r>
            <a:endParaRPr kumimoji="0" 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40" name="Rectangle 49">
            <a:extLst>
              <a:ext uri="{FF2B5EF4-FFF2-40B4-BE49-F238E27FC236}">
                <a16:creationId xmlns:a16="http://schemas.microsoft.com/office/drawing/2014/main" id="{3B99DE8C-425E-8E41-AD21-F727C28A979C}"/>
              </a:ext>
            </a:extLst>
          </p:cNvPr>
          <p:cNvSpPr/>
          <p:nvPr/>
        </p:nvSpPr>
        <p:spPr>
          <a:xfrm>
            <a:off x="10925910" y="836712"/>
            <a:ext cx="1434786" cy="453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质保体系</a:t>
            </a:r>
            <a:endParaRPr kumimoji="0" 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67" name="Rectangle 49">
            <a:extLst>
              <a:ext uri="{FF2B5EF4-FFF2-40B4-BE49-F238E27FC236}">
                <a16:creationId xmlns:a16="http://schemas.microsoft.com/office/drawing/2014/main" id="{641D1C8E-321F-C240-9306-FC6794F4E1C3}"/>
              </a:ext>
            </a:extLst>
          </p:cNvPr>
          <p:cNvSpPr/>
          <p:nvPr/>
        </p:nvSpPr>
        <p:spPr>
          <a:xfrm>
            <a:off x="7065163" y="836712"/>
            <a:ext cx="1340467" cy="453918"/>
          </a:xfrm>
          <a:prstGeom prst="rect">
            <a:avLst/>
          </a:prstGeom>
          <a:solidFill>
            <a:srgbClr val="019ADD">
              <a:lumMod val="75000"/>
            </a:srgbClr>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课程体系</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4" name="文本框 3">
            <a:extLst>
              <a:ext uri="{FF2B5EF4-FFF2-40B4-BE49-F238E27FC236}">
                <a16:creationId xmlns:a16="http://schemas.microsoft.com/office/drawing/2014/main" id="{F510D778-F36B-324C-9D80-AED9C1855077}"/>
              </a:ext>
            </a:extLst>
          </p:cNvPr>
          <p:cNvSpPr txBox="1"/>
          <p:nvPr/>
        </p:nvSpPr>
        <p:spPr>
          <a:xfrm>
            <a:off x="1218925" y="764704"/>
            <a:ext cx="1620957" cy="523220"/>
          </a:xfrm>
          <a:prstGeom prst="rect">
            <a:avLst/>
          </a:prstGeom>
          <a:noFill/>
        </p:spPr>
        <p:txBody>
          <a:bodyPr wrap="none" rtlCol="0">
            <a:spAutoFit/>
          </a:bodyPr>
          <a:lstStyle/>
          <a:p>
            <a:r>
              <a:rPr lang="zh-CN" altLang="en-US" sz="2800" b="1" kern="0" dirty="0">
                <a:solidFill>
                  <a:schemeClr val="bg1"/>
                </a:solidFill>
                <a:latin typeface="Heiti SC Medium" pitchFamily="2" charset="-128"/>
                <a:ea typeface="Heiti SC Medium" pitchFamily="2" charset="-128"/>
                <a:cs typeface="Arial" pitchFamily="34" charset="0"/>
              </a:rPr>
              <a:t>培养目标</a:t>
            </a:r>
            <a:endParaRPr lang="en-US" altLang="zh-CN" sz="2800" b="1" kern="0" dirty="0">
              <a:solidFill>
                <a:schemeClr val="bg1"/>
              </a:solidFill>
              <a:latin typeface="Heiti SC Medium" pitchFamily="2" charset="-128"/>
              <a:ea typeface="Heiti SC Medium" pitchFamily="2" charset="-128"/>
              <a:cs typeface="Arial" pitchFamily="34" charset="0"/>
            </a:endParaRPr>
          </a:p>
        </p:txBody>
      </p:sp>
      <p:sp>
        <p:nvSpPr>
          <p:cNvPr id="6" name="矩形 5">
            <a:extLst>
              <a:ext uri="{FF2B5EF4-FFF2-40B4-BE49-F238E27FC236}">
                <a16:creationId xmlns:a16="http://schemas.microsoft.com/office/drawing/2014/main" id="{2A129B67-B47D-B149-8F6D-9F8A2357B107}"/>
              </a:ext>
            </a:extLst>
          </p:cNvPr>
          <p:cNvSpPr/>
          <p:nvPr/>
        </p:nvSpPr>
        <p:spPr>
          <a:xfrm>
            <a:off x="1410106" y="2132856"/>
            <a:ext cx="9150390" cy="2935547"/>
          </a:xfrm>
          <a:prstGeom prst="rect">
            <a:avLst/>
          </a:prstGeom>
        </p:spPr>
        <p:txBody>
          <a:bodyPr wrap="square">
            <a:spAutoFit/>
          </a:bodyPr>
          <a:lstStyle/>
          <a:p>
            <a:pPr indent="457200" algn="just">
              <a:lnSpc>
                <a:spcPct val="200000"/>
              </a:lnSpc>
            </a:pPr>
            <a:r>
              <a:rPr lang="zh-CN" altLang="en-US" sz="2400" dirty="0">
                <a:latin typeface="微软雅黑" panose="020B0503020204020204" pitchFamily="34" charset="-122"/>
                <a:ea typeface="微软雅黑" panose="020B0503020204020204" pitchFamily="34" charset="-122"/>
              </a:rPr>
              <a:t>强调立德树人，强调德智体美劳全面发展，强调大学的社会服务职能，以服务</a:t>
            </a:r>
            <a:r>
              <a:rPr lang="zh-CN" altLang="zh-CN" sz="2400" dirty="0">
                <a:latin typeface="微软雅黑" panose="020B0503020204020204" pitchFamily="34" charset="-122"/>
                <a:ea typeface="微软雅黑" panose="020B0503020204020204" pitchFamily="34" charset="-122"/>
              </a:rPr>
              <a:t>区域（行业）</a:t>
            </a:r>
            <a:r>
              <a:rPr lang="zh-CN" altLang="en-US" sz="2400" dirty="0">
                <a:latin typeface="微软雅黑" panose="020B0503020204020204" pitchFamily="34" charset="-122"/>
                <a:ea typeface="微软雅黑" panose="020B0503020204020204" pitchFamily="34" charset="-122"/>
              </a:rPr>
              <a:t>经济社会发展需要为导向，强调解决实际问题的能力导向，强调职业素养的养成，强调创新创业意识和能力培养。</a:t>
            </a:r>
          </a:p>
        </p:txBody>
      </p:sp>
      <p:sp>
        <p:nvSpPr>
          <p:cNvPr id="17" name="矩形 16">
            <a:extLst>
              <a:ext uri="{FF2B5EF4-FFF2-40B4-BE49-F238E27FC236}">
                <a16:creationId xmlns:a16="http://schemas.microsoft.com/office/drawing/2014/main" id="{7B6E2AD3-ADCD-1140-A9A7-B3AB6534D807}"/>
              </a:ext>
            </a:extLst>
          </p:cNvPr>
          <p:cNvSpPr/>
          <p:nvPr/>
        </p:nvSpPr>
        <p:spPr>
          <a:xfrm>
            <a:off x="132695"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办学理念</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18" name="Rectangle 30">
            <a:extLst>
              <a:ext uri="{FF2B5EF4-FFF2-40B4-BE49-F238E27FC236}">
                <a16:creationId xmlns:a16="http://schemas.microsoft.com/office/drawing/2014/main" id="{1E4A98A4-030E-E048-BE16-73B211FB5FBA}"/>
              </a:ext>
            </a:extLst>
          </p:cNvPr>
          <p:cNvSpPr/>
          <p:nvPr/>
        </p:nvSpPr>
        <p:spPr>
          <a:xfrm>
            <a:off x="8338996" y="836712"/>
            <a:ext cx="1434786" cy="453918"/>
          </a:xfrm>
          <a:prstGeom prst="rect">
            <a:avLst/>
          </a:prstGeom>
          <a:solidFill>
            <a:srgbClr val="0779B7">
              <a:lumMod val="75000"/>
            </a:srgbClr>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 课堂改革</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19" name="Rectangle 37">
            <a:extLst>
              <a:ext uri="{FF2B5EF4-FFF2-40B4-BE49-F238E27FC236}">
                <a16:creationId xmlns:a16="http://schemas.microsoft.com/office/drawing/2014/main" id="{477107AA-8707-174B-A7D1-553A7522FB77}"/>
              </a:ext>
            </a:extLst>
          </p:cNvPr>
          <p:cNvSpPr/>
          <p:nvPr/>
        </p:nvSpPr>
        <p:spPr>
          <a:xfrm>
            <a:off x="9635140" y="836712"/>
            <a:ext cx="1340467" cy="453918"/>
          </a:xfrm>
          <a:prstGeom prst="rect">
            <a:avLst/>
          </a:prstGeom>
          <a:solidFill>
            <a:srgbClr val="0779B7"/>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lang="zh-CN" altLang="en-US" sz="1900" kern="0" dirty="0">
                <a:solidFill>
                  <a:schemeClr val="bg1">
                    <a:alpha val="40000"/>
                  </a:schemeClr>
                </a:solidFill>
                <a:latin typeface="Heiti SC Medium" pitchFamily="2" charset="-128"/>
                <a:ea typeface="Heiti SC Medium" pitchFamily="2" charset="-128"/>
                <a:cs typeface="Arial" pitchFamily="34" charset="0"/>
              </a:rPr>
              <a:t>教师队伍</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Tree>
    <p:extLst>
      <p:ext uri="{BB962C8B-B14F-4D97-AF65-F5344CB8AC3E}">
        <p14:creationId xmlns:p14="http://schemas.microsoft.com/office/powerpoint/2010/main" val="1268687717"/>
      </p:ext>
    </p:extLst>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7">
            <a:extLst>
              <a:ext uri="{FF2B5EF4-FFF2-40B4-BE49-F238E27FC236}">
                <a16:creationId xmlns:a16="http://schemas.microsoft.com/office/drawing/2014/main" id="{D784EA05-E109-7647-AD8D-2F7B3E188F9C}"/>
              </a:ext>
            </a:extLst>
          </p:cNvPr>
          <p:cNvSpPr/>
          <p:nvPr/>
        </p:nvSpPr>
        <p:spPr>
          <a:xfrm>
            <a:off x="1354220" y="836712"/>
            <a:ext cx="1434786" cy="453918"/>
          </a:xfrm>
          <a:prstGeom prst="rect">
            <a:avLst/>
          </a:prstGeom>
          <a:solidFill>
            <a:srgbClr val="1F497D">
              <a:lumMod val="75000"/>
            </a:srgbClr>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25" name="Rectangle 30">
            <a:extLst>
              <a:ext uri="{FF2B5EF4-FFF2-40B4-BE49-F238E27FC236}">
                <a16:creationId xmlns:a16="http://schemas.microsoft.com/office/drawing/2014/main" id="{4CA882F5-92B3-0D46-9EAF-572968648F50}"/>
              </a:ext>
            </a:extLst>
          </p:cNvPr>
          <p:cNvSpPr/>
          <p:nvPr/>
        </p:nvSpPr>
        <p:spPr>
          <a:xfrm>
            <a:off x="-24680" y="836712"/>
            <a:ext cx="1434786" cy="453917"/>
          </a:xfrm>
          <a:prstGeom prst="rect">
            <a:avLst/>
          </a:prstGeom>
          <a:solidFill>
            <a:srgbClr val="1F497D"/>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normalizeH="0" baseline="0" noProof="0" dirty="0">
              <a:ln>
                <a:noFill/>
              </a:ln>
              <a:solidFill>
                <a:schemeClr val="bg1"/>
              </a:solidFill>
              <a:effectLst/>
              <a:uLnTx/>
              <a:uFillTx/>
              <a:latin typeface="Heiti SC Medium" pitchFamily="2" charset="-128"/>
              <a:ea typeface="Heiti SC Medium" pitchFamily="2" charset="-128"/>
              <a:cs typeface="Arial" pitchFamily="34" charset="0"/>
            </a:endParaRPr>
          </a:p>
        </p:txBody>
      </p:sp>
      <p:sp>
        <p:nvSpPr>
          <p:cNvPr id="34" name="Rectangle 30">
            <a:extLst>
              <a:ext uri="{FF2B5EF4-FFF2-40B4-BE49-F238E27FC236}">
                <a16:creationId xmlns:a16="http://schemas.microsoft.com/office/drawing/2014/main" id="{1C32089A-493C-BD46-84AE-AB7CD0F0D5A3}"/>
              </a:ext>
            </a:extLst>
          </p:cNvPr>
          <p:cNvSpPr/>
          <p:nvPr/>
        </p:nvSpPr>
        <p:spPr>
          <a:xfrm>
            <a:off x="4085150" y="836712"/>
            <a:ext cx="1658211" cy="4539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7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实践教学体系</a:t>
            </a:r>
            <a:endParaRPr kumimoji="0" lang="en-US" sz="17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37" name="Rectangle 37">
            <a:extLst>
              <a:ext uri="{FF2B5EF4-FFF2-40B4-BE49-F238E27FC236}">
                <a16:creationId xmlns:a16="http://schemas.microsoft.com/office/drawing/2014/main" id="{538F1FE5-6E4E-4D40-A34D-62B4218FD97A}"/>
              </a:ext>
            </a:extLst>
          </p:cNvPr>
          <p:cNvSpPr/>
          <p:nvPr/>
        </p:nvSpPr>
        <p:spPr>
          <a:xfrm>
            <a:off x="5663952" y="836712"/>
            <a:ext cx="1434786" cy="453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专业建设</a:t>
            </a:r>
            <a:endParaRPr kumimoji="0" 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40" name="Rectangle 49">
            <a:extLst>
              <a:ext uri="{FF2B5EF4-FFF2-40B4-BE49-F238E27FC236}">
                <a16:creationId xmlns:a16="http://schemas.microsoft.com/office/drawing/2014/main" id="{3B99DE8C-425E-8E41-AD21-F727C28A979C}"/>
              </a:ext>
            </a:extLst>
          </p:cNvPr>
          <p:cNvSpPr/>
          <p:nvPr/>
        </p:nvSpPr>
        <p:spPr>
          <a:xfrm>
            <a:off x="10925910" y="836712"/>
            <a:ext cx="1434786" cy="453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质保体系</a:t>
            </a:r>
            <a:endParaRPr kumimoji="0" 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67" name="Rectangle 49">
            <a:extLst>
              <a:ext uri="{FF2B5EF4-FFF2-40B4-BE49-F238E27FC236}">
                <a16:creationId xmlns:a16="http://schemas.microsoft.com/office/drawing/2014/main" id="{641D1C8E-321F-C240-9306-FC6794F4E1C3}"/>
              </a:ext>
            </a:extLst>
          </p:cNvPr>
          <p:cNvSpPr/>
          <p:nvPr/>
        </p:nvSpPr>
        <p:spPr>
          <a:xfrm>
            <a:off x="7065163" y="836712"/>
            <a:ext cx="1340467" cy="453918"/>
          </a:xfrm>
          <a:prstGeom prst="rect">
            <a:avLst/>
          </a:prstGeom>
          <a:solidFill>
            <a:srgbClr val="019ADD">
              <a:lumMod val="75000"/>
            </a:srgbClr>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课程体系</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31" name="Rectangle 49">
            <a:extLst>
              <a:ext uri="{FF2B5EF4-FFF2-40B4-BE49-F238E27FC236}">
                <a16:creationId xmlns:a16="http://schemas.microsoft.com/office/drawing/2014/main" id="{A6BB84A4-1348-2B49-8387-7BE3B7048A79}"/>
              </a:ext>
            </a:extLst>
          </p:cNvPr>
          <p:cNvSpPr/>
          <p:nvPr/>
        </p:nvSpPr>
        <p:spPr>
          <a:xfrm>
            <a:off x="2722372" y="836712"/>
            <a:ext cx="1434786" cy="453918"/>
          </a:xfrm>
          <a:prstGeom prst="rect">
            <a:avLst/>
          </a:prstGeom>
          <a:solidFill>
            <a:srgbClr val="019ADD"/>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4" name="文本框 3">
            <a:extLst>
              <a:ext uri="{FF2B5EF4-FFF2-40B4-BE49-F238E27FC236}">
                <a16:creationId xmlns:a16="http://schemas.microsoft.com/office/drawing/2014/main" id="{F510D778-F36B-324C-9D80-AED9C1855077}"/>
              </a:ext>
            </a:extLst>
          </p:cNvPr>
          <p:cNvSpPr txBox="1"/>
          <p:nvPr/>
        </p:nvSpPr>
        <p:spPr>
          <a:xfrm>
            <a:off x="2629286" y="767409"/>
            <a:ext cx="1620957" cy="523220"/>
          </a:xfrm>
          <a:prstGeom prst="rect">
            <a:avLst/>
          </a:prstGeom>
          <a:noFill/>
        </p:spPr>
        <p:txBody>
          <a:bodyPr wrap="none" rtlCol="0">
            <a:spAutoFit/>
          </a:bodyPr>
          <a:lstStyle/>
          <a:p>
            <a:r>
              <a:rPr lang="zh-CN" altLang="en-US" sz="2800" b="1" kern="0" dirty="0">
                <a:solidFill>
                  <a:schemeClr val="bg1"/>
                </a:solidFill>
                <a:latin typeface="Heiti SC Medium" pitchFamily="2" charset="-128"/>
                <a:ea typeface="Heiti SC Medium" pitchFamily="2" charset="-128"/>
                <a:cs typeface="Arial" pitchFamily="34" charset="0"/>
              </a:rPr>
              <a:t>培养方案</a:t>
            </a:r>
            <a:endParaRPr lang="en-US" altLang="zh-CN" sz="2800" b="1" kern="0" dirty="0">
              <a:solidFill>
                <a:schemeClr val="bg1"/>
              </a:solidFill>
              <a:latin typeface="Heiti SC Medium" pitchFamily="2" charset="-128"/>
              <a:ea typeface="Heiti SC Medium" pitchFamily="2" charset="-128"/>
              <a:cs typeface="Arial" pitchFamily="34" charset="0"/>
            </a:endParaRPr>
          </a:p>
        </p:txBody>
      </p:sp>
      <p:sp>
        <p:nvSpPr>
          <p:cNvPr id="14" name="矩形 13">
            <a:extLst>
              <a:ext uri="{FF2B5EF4-FFF2-40B4-BE49-F238E27FC236}">
                <a16:creationId xmlns:a16="http://schemas.microsoft.com/office/drawing/2014/main" id="{72ECFDA9-2C59-3343-BFC2-37061B425512}"/>
              </a:ext>
            </a:extLst>
          </p:cNvPr>
          <p:cNvSpPr/>
          <p:nvPr/>
        </p:nvSpPr>
        <p:spPr>
          <a:xfrm>
            <a:off x="132695"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办学理念</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15" name="矩形 14">
            <a:extLst>
              <a:ext uri="{FF2B5EF4-FFF2-40B4-BE49-F238E27FC236}">
                <a16:creationId xmlns:a16="http://schemas.microsoft.com/office/drawing/2014/main" id="{F2F49106-931D-044D-9B52-1515D51CCD29}"/>
              </a:ext>
            </a:extLst>
          </p:cNvPr>
          <p:cNvSpPr/>
          <p:nvPr/>
        </p:nvSpPr>
        <p:spPr>
          <a:xfrm>
            <a:off x="1509385"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培养目标</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2" name="矩形 1">
            <a:extLst>
              <a:ext uri="{FF2B5EF4-FFF2-40B4-BE49-F238E27FC236}">
                <a16:creationId xmlns:a16="http://schemas.microsoft.com/office/drawing/2014/main" id="{B3AFA124-352E-3B42-96E9-8A6E534491F8}"/>
              </a:ext>
            </a:extLst>
          </p:cNvPr>
          <p:cNvSpPr/>
          <p:nvPr/>
        </p:nvSpPr>
        <p:spPr>
          <a:xfrm>
            <a:off x="2279576" y="2368549"/>
            <a:ext cx="9073007" cy="2935547"/>
          </a:xfrm>
          <a:prstGeom prst="rect">
            <a:avLst/>
          </a:prstGeom>
        </p:spPr>
        <p:txBody>
          <a:bodyPr wrap="square">
            <a:spAutoFit/>
          </a:bodyPr>
          <a:lstStyle/>
          <a:p>
            <a:pPr indent="457200" algn="just">
              <a:lnSpc>
                <a:spcPct val="200000"/>
              </a:lnSpc>
            </a:pP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一是 </a:t>
            </a:r>
            <a:r>
              <a:rPr lang="zh-CN" altLang="zh-CN" sz="2400" b="1" dirty="0">
                <a:solidFill>
                  <a:schemeClr val="tx1">
                    <a:lumMod val="85000"/>
                    <a:lumOff val="15000"/>
                  </a:schemeClr>
                </a:solidFill>
                <a:latin typeface="微软雅黑" panose="020B0503020204020204" pitchFamily="34" charset="-122"/>
                <a:ea typeface="微软雅黑" panose="020B0503020204020204" pitchFamily="34" charset="-122"/>
              </a:rPr>
              <a:t>支撑应用型人才培养目标，体现德智体美劳全面发展要求；</a:t>
            </a:r>
            <a:endPar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endParaRPr>
          </a:p>
          <a:p>
            <a:pPr indent="457200" algn="just">
              <a:lnSpc>
                <a:spcPct val="200000"/>
              </a:lnSpc>
            </a:pP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二是 </a:t>
            </a:r>
            <a:r>
              <a:rPr lang="zh-CN" altLang="zh-CN" sz="2400" b="1" dirty="0">
                <a:solidFill>
                  <a:schemeClr val="tx1">
                    <a:lumMod val="85000"/>
                    <a:lumOff val="15000"/>
                  </a:schemeClr>
                </a:solidFill>
                <a:latin typeface="微软雅黑" panose="020B0503020204020204" pitchFamily="34" charset="-122"/>
                <a:ea typeface="微软雅黑" panose="020B0503020204020204" pitchFamily="34" charset="-122"/>
              </a:rPr>
              <a:t>体现学生中心、产出导向、持续改进</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的理念</a:t>
            </a:r>
            <a:r>
              <a:rPr lang="zh-CN" altLang="zh-CN" sz="2400" b="1"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endParaRPr>
          </a:p>
          <a:p>
            <a:pPr indent="457200" algn="just">
              <a:lnSpc>
                <a:spcPct val="200000"/>
              </a:lnSpc>
            </a:pP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三是 </a:t>
            </a:r>
            <a:r>
              <a:rPr lang="zh-CN" altLang="zh-CN" sz="2400" b="1" dirty="0">
                <a:solidFill>
                  <a:schemeClr val="tx1">
                    <a:lumMod val="85000"/>
                    <a:lumOff val="15000"/>
                  </a:schemeClr>
                </a:solidFill>
                <a:latin typeface="微软雅黑" panose="020B0503020204020204" pitchFamily="34" charset="-122"/>
                <a:ea typeface="微软雅黑" panose="020B0503020204020204" pitchFamily="34" charset="-122"/>
              </a:rPr>
              <a:t>校企共同研制</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2400" b="1" dirty="0">
                <a:solidFill>
                  <a:schemeClr val="tx1">
                    <a:lumMod val="85000"/>
                    <a:lumOff val="15000"/>
                  </a:schemeClr>
                </a:solidFill>
                <a:latin typeface="微软雅黑" panose="020B0503020204020204" pitchFamily="34" charset="-122"/>
                <a:ea typeface="微软雅黑" panose="020B0503020204020204" pitchFamily="34" charset="-122"/>
              </a:rPr>
              <a:t>建有学校、地方、行业和用人单位参与的</a:t>
            </a:r>
            <a:endPar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endParaRPr>
          </a:p>
          <a:p>
            <a:pPr indent="457200" algn="just">
              <a:lnSpc>
                <a:spcPct val="20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2400" b="1" dirty="0">
                <a:solidFill>
                  <a:schemeClr val="tx1">
                    <a:lumMod val="85000"/>
                    <a:lumOff val="15000"/>
                  </a:schemeClr>
                </a:solidFill>
                <a:latin typeface="微软雅黑" panose="020B0503020204020204" pitchFamily="34" charset="-122"/>
                <a:ea typeface="微软雅黑" panose="020B0503020204020204" pitchFamily="34" charset="-122"/>
              </a:rPr>
              <a:t>专业指导委员会制度</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a:t>
            </a:r>
          </a:p>
        </p:txBody>
      </p:sp>
      <p:sp>
        <p:nvSpPr>
          <p:cNvPr id="3" name="矩形 2">
            <a:extLst>
              <a:ext uri="{FF2B5EF4-FFF2-40B4-BE49-F238E27FC236}">
                <a16:creationId xmlns:a16="http://schemas.microsoft.com/office/drawing/2014/main" id="{82D9B3E7-2EA9-4D4B-B7C2-39BF475719BF}"/>
              </a:ext>
            </a:extLst>
          </p:cNvPr>
          <p:cNvSpPr/>
          <p:nvPr/>
        </p:nvSpPr>
        <p:spPr>
          <a:xfrm>
            <a:off x="2694867" y="1655100"/>
            <a:ext cx="3570208" cy="461665"/>
          </a:xfrm>
          <a:prstGeom prst="rect">
            <a:avLst/>
          </a:prstGeom>
        </p:spPr>
        <p:txBody>
          <a:bodyPr wrap="none">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支撑应用型人才培养目标</a:t>
            </a:r>
            <a:endParaRPr lang="zh-CN" altLang="en-US" sz="2400" dirty="0"/>
          </a:p>
        </p:txBody>
      </p:sp>
      <p:sp>
        <p:nvSpPr>
          <p:cNvPr id="18" name="Rectangle 30">
            <a:extLst>
              <a:ext uri="{FF2B5EF4-FFF2-40B4-BE49-F238E27FC236}">
                <a16:creationId xmlns:a16="http://schemas.microsoft.com/office/drawing/2014/main" id="{9DE42445-EC9A-6F4C-BF8A-F49AD8713C50}"/>
              </a:ext>
            </a:extLst>
          </p:cNvPr>
          <p:cNvSpPr/>
          <p:nvPr/>
        </p:nvSpPr>
        <p:spPr>
          <a:xfrm>
            <a:off x="8338996" y="836712"/>
            <a:ext cx="1434786" cy="453918"/>
          </a:xfrm>
          <a:prstGeom prst="rect">
            <a:avLst/>
          </a:prstGeom>
          <a:solidFill>
            <a:srgbClr val="0779B7">
              <a:lumMod val="75000"/>
            </a:srgbClr>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 课堂改革</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19" name="Rectangle 37">
            <a:extLst>
              <a:ext uri="{FF2B5EF4-FFF2-40B4-BE49-F238E27FC236}">
                <a16:creationId xmlns:a16="http://schemas.microsoft.com/office/drawing/2014/main" id="{2E2F0FE4-269B-4C49-93D9-965E7822D83F}"/>
              </a:ext>
            </a:extLst>
          </p:cNvPr>
          <p:cNvSpPr/>
          <p:nvPr/>
        </p:nvSpPr>
        <p:spPr>
          <a:xfrm>
            <a:off x="9635140" y="836712"/>
            <a:ext cx="1340467" cy="453918"/>
          </a:xfrm>
          <a:prstGeom prst="rect">
            <a:avLst/>
          </a:prstGeom>
          <a:solidFill>
            <a:srgbClr val="0779B7"/>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lang="zh-CN" altLang="en-US" sz="1900" kern="0" dirty="0">
                <a:solidFill>
                  <a:schemeClr val="bg1">
                    <a:alpha val="40000"/>
                  </a:schemeClr>
                </a:solidFill>
                <a:latin typeface="Heiti SC Medium" pitchFamily="2" charset="-128"/>
                <a:ea typeface="Heiti SC Medium" pitchFamily="2" charset="-128"/>
                <a:cs typeface="Arial" pitchFamily="34" charset="0"/>
              </a:rPr>
              <a:t>教师队伍</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Tree>
    <p:extLst>
      <p:ext uri="{BB962C8B-B14F-4D97-AF65-F5344CB8AC3E}">
        <p14:creationId xmlns:p14="http://schemas.microsoft.com/office/powerpoint/2010/main" val="1626314494"/>
      </p:ext>
    </p:extLst>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7">
            <a:extLst>
              <a:ext uri="{FF2B5EF4-FFF2-40B4-BE49-F238E27FC236}">
                <a16:creationId xmlns:a16="http://schemas.microsoft.com/office/drawing/2014/main" id="{D784EA05-E109-7647-AD8D-2F7B3E188F9C}"/>
              </a:ext>
            </a:extLst>
          </p:cNvPr>
          <p:cNvSpPr/>
          <p:nvPr/>
        </p:nvSpPr>
        <p:spPr>
          <a:xfrm>
            <a:off x="1354220" y="836712"/>
            <a:ext cx="1434786" cy="453918"/>
          </a:xfrm>
          <a:prstGeom prst="rect">
            <a:avLst/>
          </a:prstGeom>
          <a:solidFill>
            <a:srgbClr val="1F497D">
              <a:lumMod val="75000"/>
            </a:srgbClr>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25" name="Rectangle 30">
            <a:extLst>
              <a:ext uri="{FF2B5EF4-FFF2-40B4-BE49-F238E27FC236}">
                <a16:creationId xmlns:a16="http://schemas.microsoft.com/office/drawing/2014/main" id="{4CA882F5-92B3-0D46-9EAF-572968648F50}"/>
              </a:ext>
            </a:extLst>
          </p:cNvPr>
          <p:cNvSpPr/>
          <p:nvPr/>
        </p:nvSpPr>
        <p:spPr>
          <a:xfrm>
            <a:off x="-24680" y="836712"/>
            <a:ext cx="1434786" cy="453917"/>
          </a:xfrm>
          <a:prstGeom prst="rect">
            <a:avLst/>
          </a:prstGeom>
          <a:solidFill>
            <a:srgbClr val="1F497D"/>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normalizeH="0" baseline="0" noProof="0" dirty="0">
              <a:ln>
                <a:noFill/>
              </a:ln>
              <a:solidFill>
                <a:schemeClr val="bg1"/>
              </a:solidFill>
              <a:effectLst/>
              <a:uLnTx/>
              <a:uFillTx/>
              <a:latin typeface="Heiti SC Medium" pitchFamily="2" charset="-128"/>
              <a:ea typeface="Heiti SC Medium" pitchFamily="2" charset="-128"/>
              <a:cs typeface="Arial" pitchFamily="34" charset="0"/>
            </a:endParaRPr>
          </a:p>
        </p:txBody>
      </p:sp>
      <p:sp>
        <p:nvSpPr>
          <p:cNvPr id="37" name="Rectangle 37">
            <a:extLst>
              <a:ext uri="{FF2B5EF4-FFF2-40B4-BE49-F238E27FC236}">
                <a16:creationId xmlns:a16="http://schemas.microsoft.com/office/drawing/2014/main" id="{538F1FE5-6E4E-4D40-A34D-62B4218FD97A}"/>
              </a:ext>
            </a:extLst>
          </p:cNvPr>
          <p:cNvSpPr/>
          <p:nvPr/>
        </p:nvSpPr>
        <p:spPr>
          <a:xfrm>
            <a:off x="5663952" y="836712"/>
            <a:ext cx="1434786" cy="453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    专业建设</a:t>
            </a:r>
            <a:endParaRPr kumimoji="0" 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40" name="Rectangle 49">
            <a:extLst>
              <a:ext uri="{FF2B5EF4-FFF2-40B4-BE49-F238E27FC236}">
                <a16:creationId xmlns:a16="http://schemas.microsoft.com/office/drawing/2014/main" id="{3B99DE8C-425E-8E41-AD21-F727C28A979C}"/>
              </a:ext>
            </a:extLst>
          </p:cNvPr>
          <p:cNvSpPr/>
          <p:nvPr/>
        </p:nvSpPr>
        <p:spPr>
          <a:xfrm>
            <a:off x="10925910" y="836712"/>
            <a:ext cx="1434786" cy="453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质保体系</a:t>
            </a:r>
            <a:endParaRPr kumimoji="0" 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67" name="Rectangle 49">
            <a:extLst>
              <a:ext uri="{FF2B5EF4-FFF2-40B4-BE49-F238E27FC236}">
                <a16:creationId xmlns:a16="http://schemas.microsoft.com/office/drawing/2014/main" id="{641D1C8E-321F-C240-9306-FC6794F4E1C3}"/>
              </a:ext>
            </a:extLst>
          </p:cNvPr>
          <p:cNvSpPr/>
          <p:nvPr/>
        </p:nvSpPr>
        <p:spPr>
          <a:xfrm>
            <a:off x="7065163" y="836712"/>
            <a:ext cx="1340467" cy="453918"/>
          </a:xfrm>
          <a:prstGeom prst="rect">
            <a:avLst/>
          </a:prstGeom>
          <a:solidFill>
            <a:srgbClr val="019ADD">
              <a:lumMod val="75000"/>
            </a:srgbClr>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课程体系</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31" name="Rectangle 49">
            <a:extLst>
              <a:ext uri="{FF2B5EF4-FFF2-40B4-BE49-F238E27FC236}">
                <a16:creationId xmlns:a16="http://schemas.microsoft.com/office/drawing/2014/main" id="{A6BB84A4-1348-2B49-8387-7BE3B7048A79}"/>
              </a:ext>
            </a:extLst>
          </p:cNvPr>
          <p:cNvSpPr/>
          <p:nvPr/>
        </p:nvSpPr>
        <p:spPr>
          <a:xfrm>
            <a:off x="2722372" y="836712"/>
            <a:ext cx="1434786" cy="453918"/>
          </a:xfrm>
          <a:prstGeom prst="rect">
            <a:avLst/>
          </a:prstGeom>
          <a:solidFill>
            <a:srgbClr val="019ADD"/>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15" name="矩形 14">
            <a:extLst>
              <a:ext uri="{FF2B5EF4-FFF2-40B4-BE49-F238E27FC236}">
                <a16:creationId xmlns:a16="http://schemas.microsoft.com/office/drawing/2014/main" id="{F2F49106-931D-044D-9B52-1515D51CCD29}"/>
              </a:ext>
            </a:extLst>
          </p:cNvPr>
          <p:cNvSpPr/>
          <p:nvPr/>
        </p:nvSpPr>
        <p:spPr>
          <a:xfrm>
            <a:off x="1509385"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培养目标</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16" name="矩形 15">
            <a:extLst>
              <a:ext uri="{FF2B5EF4-FFF2-40B4-BE49-F238E27FC236}">
                <a16:creationId xmlns:a16="http://schemas.microsoft.com/office/drawing/2014/main" id="{2C951CAF-0F2D-8340-AAD8-AE38361574AE}"/>
              </a:ext>
            </a:extLst>
          </p:cNvPr>
          <p:cNvSpPr/>
          <p:nvPr/>
        </p:nvSpPr>
        <p:spPr>
          <a:xfrm>
            <a:off x="2695349"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培养方案</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34" name="Rectangle 30">
            <a:extLst>
              <a:ext uri="{FF2B5EF4-FFF2-40B4-BE49-F238E27FC236}">
                <a16:creationId xmlns:a16="http://schemas.microsoft.com/office/drawing/2014/main" id="{1C32089A-493C-BD46-84AE-AB7CD0F0D5A3}"/>
              </a:ext>
            </a:extLst>
          </p:cNvPr>
          <p:cNvSpPr/>
          <p:nvPr/>
        </p:nvSpPr>
        <p:spPr>
          <a:xfrm>
            <a:off x="3719736" y="836712"/>
            <a:ext cx="2253478" cy="4539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4" name="文本框 3">
            <a:extLst>
              <a:ext uri="{FF2B5EF4-FFF2-40B4-BE49-F238E27FC236}">
                <a16:creationId xmlns:a16="http://schemas.microsoft.com/office/drawing/2014/main" id="{F510D778-F36B-324C-9D80-AED9C1855077}"/>
              </a:ext>
            </a:extLst>
          </p:cNvPr>
          <p:cNvSpPr txBox="1"/>
          <p:nvPr/>
        </p:nvSpPr>
        <p:spPr>
          <a:xfrm>
            <a:off x="3680152" y="773821"/>
            <a:ext cx="2339102" cy="523220"/>
          </a:xfrm>
          <a:prstGeom prst="rect">
            <a:avLst/>
          </a:prstGeom>
          <a:noFill/>
        </p:spPr>
        <p:txBody>
          <a:bodyPr wrap="none" rtlCol="0">
            <a:spAutoFit/>
          </a:bodyPr>
          <a:lstStyle/>
          <a:p>
            <a:r>
              <a:rPr lang="zh-CN" altLang="en-US" sz="2800" b="1" kern="0" dirty="0">
                <a:solidFill>
                  <a:schemeClr val="bg1"/>
                </a:solidFill>
                <a:latin typeface="Heiti SC Medium" pitchFamily="2" charset="-128"/>
                <a:ea typeface="Heiti SC Medium" pitchFamily="2" charset="-128"/>
                <a:cs typeface="Arial" pitchFamily="34" charset="0"/>
              </a:rPr>
              <a:t>实践教学体系</a:t>
            </a:r>
            <a:endParaRPr lang="en-US" altLang="zh-CN" sz="2800" b="1" kern="0" dirty="0">
              <a:solidFill>
                <a:schemeClr val="bg1"/>
              </a:solidFill>
              <a:latin typeface="Heiti SC Medium" pitchFamily="2" charset="-128"/>
              <a:ea typeface="Heiti SC Medium" pitchFamily="2" charset="-128"/>
              <a:cs typeface="Arial" pitchFamily="34" charset="0"/>
            </a:endParaRPr>
          </a:p>
        </p:txBody>
      </p:sp>
      <p:sp>
        <p:nvSpPr>
          <p:cNvPr id="5" name="矩形 4">
            <a:extLst>
              <a:ext uri="{FF2B5EF4-FFF2-40B4-BE49-F238E27FC236}">
                <a16:creationId xmlns:a16="http://schemas.microsoft.com/office/drawing/2014/main" id="{07DB02D2-9F87-8D42-8D7A-8B12FB174511}"/>
              </a:ext>
            </a:extLst>
          </p:cNvPr>
          <p:cNvSpPr/>
          <p:nvPr/>
        </p:nvSpPr>
        <p:spPr>
          <a:xfrm>
            <a:off x="0" y="1297041"/>
            <a:ext cx="12192000" cy="5594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7" name="图片 16">
            <a:extLst>
              <a:ext uri="{FF2B5EF4-FFF2-40B4-BE49-F238E27FC236}">
                <a16:creationId xmlns:a16="http://schemas.microsoft.com/office/drawing/2014/main" id="{DF11071A-27BE-2F4B-A168-04B776FE4AD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Lst>
          </a:blip>
          <a:stretch>
            <a:fillRect/>
          </a:stretch>
        </p:blipFill>
        <p:spPr>
          <a:xfrm>
            <a:off x="1580901" y="2147054"/>
            <a:ext cx="9030198" cy="4392456"/>
          </a:xfrm>
          <a:prstGeom prst="rect">
            <a:avLst/>
          </a:prstGeom>
        </p:spPr>
      </p:pic>
      <p:sp>
        <p:nvSpPr>
          <p:cNvPr id="6" name="矩形 5">
            <a:extLst>
              <a:ext uri="{FF2B5EF4-FFF2-40B4-BE49-F238E27FC236}">
                <a16:creationId xmlns:a16="http://schemas.microsoft.com/office/drawing/2014/main" id="{C47D64A8-7963-CF42-A158-043B8114861D}"/>
              </a:ext>
            </a:extLst>
          </p:cNvPr>
          <p:cNvSpPr/>
          <p:nvPr/>
        </p:nvSpPr>
        <p:spPr>
          <a:xfrm>
            <a:off x="3719736" y="1480319"/>
            <a:ext cx="3570208" cy="461665"/>
          </a:xfrm>
          <a:prstGeom prst="rect">
            <a:avLst/>
          </a:prstGeom>
        </p:spPr>
        <p:txBody>
          <a:bodyPr wrap="none">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契合应用型人才培养目标</a:t>
            </a:r>
            <a:endParaRPr lang="zh-CN" altLang="en-US" sz="2400" dirty="0"/>
          </a:p>
        </p:txBody>
      </p:sp>
      <p:sp>
        <p:nvSpPr>
          <p:cNvPr id="20" name="矩形 19">
            <a:extLst>
              <a:ext uri="{FF2B5EF4-FFF2-40B4-BE49-F238E27FC236}">
                <a16:creationId xmlns:a16="http://schemas.microsoft.com/office/drawing/2014/main" id="{FC0F1DF6-1F3E-E447-913A-A09D97CED3CB}"/>
              </a:ext>
            </a:extLst>
          </p:cNvPr>
          <p:cNvSpPr/>
          <p:nvPr/>
        </p:nvSpPr>
        <p:spPr>
          <a:xfrm>
            <a:off x="132695"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办学理念</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23" name="Rectangle 30">
            <a:extLst>
              <a:ext uri="{FF2B5EF4-FFF2-40B4-BE49-F238E27FC236}">
                <a16:creationId xmlns:a16="http://schemas.microsoft.com/office/drawing/2014/main" id="{BDC37C8A-50C4-1F46-8921-703E20D64A36}"/>
              </a:ext>
            </a:extLst>
          </p:cNvPr>
          <p:cNvSpPr/>
          <p:nvPr/>
        </p:nvSpPr>
        <p:spPr>
          <a:xfrm>
            <a:off x="8338996" y="836712"/>
            <a:ext cx="1434786" cy="453918"/>
          </a:xfrm>
          <a:prstGeom prst="rect">
            <a:avLst/>
          </a:prstGeom>
          <a:solidFill>
            <a:srgbClr val="0779B7">
              <a:lumMod val="75000"/>
            </a:srgbClr>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 课堂改革</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24" name="Rectangle 37">
            <a:extLst>
              <a:ext uri="{FF2B5EF4-FFF2-40B4-BE49-F238E27FC236}">
                <a16:creationId xmlns:a16="http://schemas.microsoft.com/office/drawing/2014/main" id="{723672B0-EA2F-F647-BA8D-A359ED102052}"/>
              </a:ext>
            </a:extLst>
          </p:cNvPr>
          <p:cNvSpPr/>
          <p:nvPr/>
        </p:nvSpPr>
        <p:spPr>
          <a:xfrm>
            <a:off x="9635140" y="836712"/>
            <a:ext cx="1340467" cy="453918"/>
          </a:xfrm>
          <a:prstGeom prst="rect">
            <a:avLst/>
          </a:prstGeom>
          <a:solidFill>
            <a:srgbClr val="0779B7"/>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lang="zh-CN" altLang="en-US" sz="1900" kern="0" dirty="0">
                <a:solidFill>
                  <a:schemeClr val="bg1">
                    <a:alpha val="40000"/>
                  </a:schemeClr>
                </a:solidFill>
                <a:latin typeface="Heiti SC Medium" pitchFamily="2" charset="-128"/>
                <a:ea typeface="Heiti SC Medium" pitchFamily="2" charset="-128"/>
                <a:cs typeface="Arial" pitchFamily="34" charset="0"/>
              </a:rPr>
              <a:t>教师队伍</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Tree>
    <p:extLst>
      <p:ext uri="{BB962C8B-B14F-4D97-AF65-F5344CB8AC3E}">
        <p14:creationId xmlns:p14="http://schemas.microsoft.com/office/powerpoint/2010/main" val="1114189711"/>
      </p:ext>
    </p:extLst>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7">
            <a:extLst>
              <a:ext uri="{FF2B5EF4-FFF2-40B4-BE49-F238E27FC236}">
                <a16:creationId xmlns:a16="http://schemas.microsoft.com/office/drawing/2014/main" id="{D784EA05-E109-7647-AD8D-2F7B3E188F9C}"/>
              </a:ext>
            </a:extLst>
          </p:cNvPr>
          <p:cNvSpPr/>
          <p:nvPr/>
        </p:nvSpPr>
        <p:spPr>
          <a:xfrm>
            <a:off x="1354220" y="836712"/>
            <a:ext cx="1434786" cy="453918"/>
          </a:xfrm>
          <a:prstGeom prst="rect">
            <a:avLst/>
          </a:prstGeom>
          <a:solidFill>
            <a:srgbClr val="1F497D">
              <a:lumMod val="75000"/>
            </a:srgbClr>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25" name="Rectangle 30">
            <a:extLst>
              <a:ext uri="{FF2B5EF4-FFF2-40B4-BE49-F238E27FC236}">
                <a16:creationId xmlns:a16="http://schemas.microsoft.com/office/drawing/2014/main" id="{4CA882F5-92B3-0D46-9EAF-572968648F50}"/>
              </a:ext>
            </a:extLst>
          </p:cNvPr>
          <p:cNvSpPr/>
          <p:nvPr/>
        </p:nvSpPr>
        <p:spPr>
          <a:xfrm>
            <a:off x="-24680" y="836712"/>
            <a:ext cx="1434786" cy="453917"/>
          </a:xfrm>
          <a:prstGeom prst="rect">
            <a:avLst/>
          </a:prstGeom>
          <a:solidFill>
            <a:srgbClr val="1F497D"/>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normalizeH="0" baseline="0" noProof="0" dirty="0">
              <a:ln>
                <a:noFill/>
              </a:ln>
              <a:solidFill>
                <a:schemeClr val="bg1"/>
              </a:solidFill>
              <a:effectLst/>
              <a:uLnTx/>
              <a:uFillTx/>
              <a:latin typeface="Heiti SC Medium" pitchFamily="2" charset="-128"/>
              <a:ea typeface="Heiti SC Medium" pitchFamily="2" charset="-128"/>
              <a:cs typeface="Arial" pitchFamily="34" charset="0"/>
            </a:endParaRPr>
          </a:p>
        </p:txBody>
      </p:sp>
      <p:sp>
        <p:nvSpPr>
          <p:cNvPr id="40" name="Rectangle 49">
            <a:extLst>
              <a:ext uri="{FF2B5EF4-FFF2-40B4-BE49-F238E27FC236}">
                <a16:creationId xmlns:a16="http://schemas.microsoft.com/office/drawing/2014/main" id="{3B99DE8C-425E-8E41-AD21-F727C28A979C}"/>
              </a:ext>
            </a:extLst>
          </p:cNvPr>
          <p:cNvSpPr/>
          <p:nvPr/>
        </p:nvSpPr>
        <p:spPr>
          <a:xfrm>
            <a:off x="10925910" y="836712"/>
            <a:ext cx="1434786" cy="453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质保体系</a:t>
            </a:r>
            <a:endParaRPr kumimoji="0" 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61" name="Rectangle 30">
            <a:extLst>
              <a:ext uri="{FF2B5EF4-FFF2-40B4-BE49-F238E27FC236}">
                <a16:creationId xmlns:a16="http://schemas.microsoft.com/office/drawing/2014/main" id="{69A9015F-DC6B-FC4B-BB01-55058A737586}"/>
              </a:ext>
            </a:extLst>
          </p:cNvPr>
          <p:cNvSpPr/>
          <p:nvPr/>
        </p:nvSpPr>
        <p:spPr>
          <a:xfrm>
            <a:off x="8338996" y="836712"/>
            <a:ext cx="1434786" cy="453918"/>
          </a:xfrm>
          <a:prstGeom prst="rect">
            <a:avLst/>
          </a:prstGeom>
          <a:solidFill>
            <a:srgbClr val="0779B7">
              <a:lumMod val="75000"/>
            </a:srgbClr>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   课堂改革</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64" name="Rectangle 37">
            <a:extLst>
              <a:ext uri="{FF2B5EF4-FFF2-40B4-BE49-F238E27FC236}">
                <a16:creationId xmlns:a16="http://schemas.microsoft.com/office/drawing/2014/main" id="{F386F304-A61F-D74D-AB6C-AD17402C6AC4}"/>
              </a:ext>
            </a:extLst>
          </p:cNvPr>
          <p:cNvSpPr/>
          <p:nvPr/>
        </p:nvSpPr>
        <p:spPr>
          <a:xfrm>
            <a:off x="9635140" y="836712"/>
            <a:ext cx="1340467" cy="453918"/>
          </a:xfrm>
          <a:prstGeom prst="rect">
            <a:avLst/>
          </a:prstGeom>
          <a:solidFill>
            <a:srgbClr val="0779B7"/>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lang="zh-CN" altLang="en-US" sz="1900" kern="0" dirty="0">
                <a:solidFill>
                  <a:schemeClr val="bg1">
                    <a:alpha val="40000"/>
                  </a:schemeClr>
                </a:solidFill>
                <a:latin typeface="Heiti SC Medium" pitchFamily="2" charset="-128"/>
                <a:ea typeface="Heiti SC Medium" pitchFamily="2" charset="-128"/>
                <a:cs typeface="Arial" pitchFamily="34" charset="0"/>
              </a:rPr>
              <a:t>教师队伍</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31" name="Rectangle 49">
            <a:extLst>
              <a:ext uri="{FF2B5EF4-FFF2-40B4-BE49-F238E27FC236}">
                <a16:creationId xmlns:a16="http://schemas.microsoft.com/office/drawing/2014/main" id="{A6BB84A4-1348-2B49-8387-7BE3B7048A79}"/>
              </a:ext>
            </a:extLst>
          </p:cNvPr>
          <p:cNvSpPr/>
          <p:nvPr/>
        </p:nvSpPr>
        <p:spPr>
          <a:xfrm>
            <a:off x="2722372" y="836712"/>
            <a:ext cx="1292921" cy="453918"/>
          </a:xfrm>
          <a:prstGeom prst="rect">
            <a:avLst/>
          </a:prstGeom>
          <a:solidFill>
            <a:srgbClr val="019ADD"/>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15" name="矩形 14">
            <a:extLst>
              <a:ext uri="{FF2B5EF4-FFF2-40B4-BE49-F238E27FC236}">
                <a16:creationId xmlns:a16="http://schemas.microsoft.com/office/drawing/2014/main" id="{F2F49106-931D-044D-9B52-1515D51CCD29}"/>
              </a:ext>
            </a:extLst>
          </p:cNvPr>
          <p:cNvSpPr/>
          <p:nvPr/>
        </p:nvSpPr>
        <p:spPr>
          <a:xfrm>
            <a:off x="1509385"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培养目标</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16" name="矩形 15">
            <a:extLst>
              <a:ext uri="{FF2B5EF4-FFF2-40B4-BE49-F238E27FC236}">
                <a16:creationId xmlns:a16="http://schemas.microsoft.com/office/drawing/2014/main" id="{2C951CAF-0F2D-8340-AAD8-AE38361574AE}"/>
              </a:ext>
            </a:extLst>
          </p:cNvPr>
          <p:cNvSpPr/>
          <p:nvPr/>
        </p:nvSpPr>
        <p:spPr>
          <a:xfrm>
            <a:off x="2695349"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培养方案</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6" name="矩形 5">
            <a:extLst>
              <a:ext uri="{FF2B5EF4-FFF2-40B4-BE49-F238E27FC236}">
                <a16:creationId xmlns:a16="http://schemas.microsoft.com/office/drawing/2014/main" id="{C47D64A8-7963-CF42-A158-043B8114861D}"/>
              </a:ext>
            </a:extLst>
          </p:cNvPr>
          <p:cNvSpPr/>
          <p:nvPr/>
        </p:nvSpPr>
        <p:spPr>
          <a:xfrm>
            <a:off x="5411147" y="1484784"/>
            <a:ext cx="4185761" cy="461665"/>
          </a:xfrm>
          <a:prstGeom prst="rect">
            <a:avLst/>
          </a:prstGeom>
        </p:spPr>
        <p:txBody>
          <a:bodyPr wrap="none">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突出特色内涵、突出能力培养</a:t>
            </a:r>
            <a:endParaRPr lang="zh-CN" altLang="en-US" sz="2400" dirty="0"/>
          </a:p>
        </p:txBody>
      </p:sp>
      <p:sp>
        <p:nvSpPr>
          <p:cNvPr id="18" name="Rectangle 30">
            <a:extLst>
              <a:ext uri="{FF2B5EF4-FFF2-40B4-BE49-F238E27FC236}">
                <a16:creationId xmlns:a16="http://schemas.microsoft.com/office/drawing/2014/main" id="{B1B9E703-2B15-3943-B638-EEEF0F69F4BD}"/>
              </a:ext>
            </a:extLst>
          </p:cNvPr>
          <p:cNvSpPr/>
          <p:nvPr/>
        </p:nvSpPr>
        <p:spPr>
          <a:xfrm>
            <a:off x="3985534" y="836712"/>
            <a:ext cx="1488299" cy="4539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700" b="0" i="0" u="none" strike="noStrike" kern="120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rPr>
              <a:t>实践教学体系</a:t>
            </a:r>
            <a:endParaRPr kumimoji="0" lang="en-US" sz="1700" b="0" i="0" u="none" strike="noStrike" kern="120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endParaRPr>
          </a:p>
        </p:txBody>
      </p:sp>
      <p:sp>
        <p:nvSpPr>
          <p:cNvPr id="37" name="Rectangle 37">
            <a:extLst>
              <a:ext uri="{FF2B5EF4-FFF2-40B4-BE49-F238E27FC236}">
                <a16:creationId xmlns:a16="http://schemas.microsoft.com/office/drawing/2014/main" id="{538F1FE5-6E4E-4D40-A34D-62B4218FD97A}"/>
              </a:ext>
            </a:extLst>
          </p:cNvPr>
          <p:cNvSpPr/>
          <p:nvPr/>
        </p:nvSpPr>
        <p:spPr>
          <a:xfrm>
            <a:off x="5394675" y="836712"/>
            <a:ext cx="1704063" cy="453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    </a:t>
            </a:r>
            <a:endParaRPr kumimoji="0" 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19" name="矩形 18">
            <a:extLst>
              <a:ext uri="{FF2B5EF4-FFF2-40B4-BE49-F238E27FC236}">
                <a16:creationId xmlns:a16="http://schemas.microsoft.com/office/drawing/2014/main" id="{BC32934B-2B4E-7D48-BD44-3A511CFD8C3D}"/>
              </a:ext>
            </a:extLst>
          </p:cNvPr>
          <p:cNvSpPr/>
          <p:nvPr/>
        </p:nvSpPr>
        <p:spPr>
          <a:xfrm>
            <a:off x="132695"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办学理念</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67" name="Rectangle 49">
            <a:extLst>
              <a:ext uri="{FF2B5EF4-FFF2-40B4-BE49-F238E27FC236}">
                <a16:creationId xmlns:a16="http://schemas.microsoft.com/office/drawing/2014/main" id="{641D1C8E-321F-C240-9306-FC6794F4E1C3}"/>
              </a:ext>
            </a:extLst>
          </p:cNvPr>
          <p:cNvSpPr/>
          <p:nvPr/>
        </p:nvSpPr>
        <p:spPr>
          <a:xfrm>
            <a:off x="7065163" y="836712"/>
            <a:ext cx="1488299" cy="453918"/>
          </a:xfrm>
          <a:prstGeom prst="rect">
            <a:avLst/>
          </a:prstGeom>
          <a:solidFill>
            <a:srgbClr val="019ADD">
              <a:lumMod val="75000"/>
            </a:srgbClr>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4" name="文本框 3">
            <a:extLst>
              <a:ext uri="{FF2B5EF4-FFF2-40B4-BE49-F238E27FC236}">
                <a16:creationId xmlns:a16="http://schemas.microsoft.com/office/drawing/2014/main" id="{F510D778-F36B-324C-9D80-AED9C1855077}"/>
              </a:ext>
            </a:extLst>
          </p:cNvPr>
          <p:cNvSpPr txBox="1"/>
          <p:nvPr/>
        </p:nvSpPr>
        <p:spPr>
          <a:xfrm>
            <a:off x="5411147" y="767910"/>
            <a:ext cx="1620957" cy="523220"/>
          </a:xfrm>
          <a:prstGeom prst="rect">
            <a:avLst/>
          </a:prstGeom>
          <a:noFill/>
        </p:spPr>
        <p:txBody>
          <a:bodyPr wrap="none" rtlCol="0">
            <a:spAutoFit/>
          </a:bodyPr>
          <a:lstStyle/>
          <a:p>
            <a:r>
              <a:rPr lang="zh-CN" altLang="en-US" sz="2800" b="1" kern="0" dirty="0">
                <a:solidFill>
                  <a:schemeClr val="bg1"/>
                </a:solidFill>
                <a:latin typeface="Heiti SC Medium" pitchFamily="2" charset="-128"/>
                <a:ea typeface="Heiti SC Medium" pitchFamily="2" charset="-128"/>
                <a:cs typeface="Arial" pitchFamily="34" charset="0"/>
              </a:rPr>
              <a:t>专业建设</a:t>
            </a:r>
            <a:endParaRPr lang="en-US" altLang="zh-CN" sz="2800" b="1" kern="0" dirty="0">
              <a:solidFill>
                <a:schemeClr val="bg1"/>
              </a:solidFill>
              <a:latin typeface="Heiti SC Medium" pitchFamily="2" charset="-128"/>
              <a:ea typeface="Heiti SC Medium" pitchFamily="2" charset="-128"/>
              <a:cs typeface="Arial" pitchFamily="34" charset="0"/>
            </a:endParaRPr>
          </a:p>
        </p:txBody>
      </p:sp>
      <p:sp>
        <p:nvSpPr>
          <p:cNvPr id="20" name="文本框 19">
            <a:extLst>
              <a:ext uri="{FF2B5EF4-FFF2-40B4-BE49-F238E27FC236}">
                <a16:creationId xmlns:a16="http://schemas.microsoft.com/office/drawing/2014/main" id="{48D8360B-110E-8543-83E3-5300593B3510}"/>
              </a:ext>
            </a:extLst>
          </p:cNvPr>
          <p:cNvSpPr txBox="1"/>
          <p:nvPr/>
        </p:nvSpPr>
        <p:spPr>
          <a:xfrm>
            <a:off x="7015632" y="764704"/>
            <a:ext cx="1620957" cy="523220"/>
          </a:xfrm>
          <a:prstGeom prst="rect">
            <a:avLst/>
          </a:prstGeom>
          <a:noFill/>
        </p:spPr>
        <p:txBody>
          <a:bodyPr wrap="none" rtlCol="0">
            <a:spAutoFit/>
          </a:bodyPr>
          <a:lstStyle/>
          <a:p>
            <a:r>
              <a:rPr lang="zh-CN" altLang="en-US" sz="2800" b="1" kern="0" dirty="0">
                <a:solidFill>
                  <a:schemeClr val="bg1"/>
                </a:solidFill>
                <a:latin typeface="Heiti SC Medium" pitchFamily="2" charset="-128"/>
                <a:ea typeface="Heiti SC Medium" pitchFamily="2" charset="-128"/>
                <a:cs typeface="Arial" pitchFamily="34" charset="0"/>
              </a:rPr>
              <a:t>课程体系</a:t>
            </a:r>
            <a:endParaRPr lang="en-US" altLang="zh-CN" sz="2800" b="1" kern="0" dirty="0">
              <a:solidFill>
                <a:schemeClr val="bg1"/>
              </a:solidFill>
              <a:latin typeface="Heiti SC Medium" pitchFamily="2" charset="-128"/>
              <a:ea typeface="Heiti SC Medium" pitchFamily="2" charset="-128"/>
              <a:cs typeface="Arial" pitchFamily="34" charset="0"/>
            </a:endParaRPr>
          </a:p>
        </p:txBody>
      </p:sp>
      <p:sp>
        <p:nvSpPr>
          <p:cNvPr id="21" name="文本框 20">
            <a:extLst>
              <a:ext uri="{FF2B5EF4-FFF2-40B4-BE49-F238E27FC236}">
                <a16:creationId xmlns:a16="http://schemas.microsoft.com/office/drawing/2014/main" id="{60E7FDC6-9902-D34E-A075-3599141881F4}"/>
              </a:ext>
            </a:extLst>
          </p:cNvPr>
          <p:cNvSpPr txBox="1"/>
          <p:nvPr/>
        </p:nvSpPr>
        <p:spPr>
          <a:xfrm>
            <a:off x="925354" y="2708920"/>
            <a:ext cx="10859278" cy="110491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457200" algn="just">
              <a:lnSpc>
                <a:spcPts val="3500"/>
              </a:lnSpc>
              <a:spcBef>
                <a:spcPts val="1200"/>
              </a:spcBef>
            </a:pPr>
            <a:r>
              <a:rPr lang="zh-CN" altLang="en-US" sz="2400" spc="300" dirty="0">
                <a:solidFill>
                  <a:srgbClr val="C00000"/>
                </a:solidFill>
                <a:latin typeface="微软雅黑" panose="020B0503020204020204" pitchFamily="34" charset="-122"/>
                <a:ea typeface="微软雅黑" panose="020B0503020204020204" pitchFamily="34" charset="-122"/>
              </a:rPr>
              <a:t>专业：</a:t>
            </a:r>
            <a:r>
              <a:rPr lang="zh-CN" altLang="zh-CN" sz="2400" spc="300" dirty="0">
                <a:latin typeface="微软雅黑" panose="020B0503020204020204" pitchFamily="34" charset="-122"/>
                <a:ea typeface="微软雅黑" panose="020B0503020204020204" pitchFamily="34" charset="-122"/>
              </a:rPr>
              <a:t>围绕产业链、创新链，建立专业体系、形成特色专业集群</a:t>
            </a:r>
            <a:r>
              <a:rPr lang="zh-CN" altLang="en-US" sz="2400" spc="300" dirty="0">
                <a:latin typeface="微软雅黑" panose="020B0503020204020204" pitchFamily="34" charset="-122"/>
                <a:ea typeface="微软雅黑" panose="020B0503020204020204" pitchFamily="34" charset="-122"/>
              </a:rPr>
              <a:t>。 </a:t>
            </a:r>
            <a:endParaRPr lang="en-US" altLang="zh-CN" sz="2400" spc="300" dirty="0">
              <a:latin typeface="微软雅黑" panose="020B0503020204020204" pitchFamily="34" charset="-122"/>
              <a:ea typeface="微软雅黑" panose="020B0503020204020204" pitchFamily="34" charset="-122"/>
            </a:endParaRPr>
          </a:p>
          <a:p>
            <a:pPr indent="457200" algn="just">
              <a:lnSpc>
                <a:spcPts val="3500"/>
              </a:lnSpc>
              <a:spcBef>
                <a:spcPts val="1200"/>
              </a:spcBef>
            </a:pPr>
            <a:r>
              <a:rPr lang="zh-CN" altLang="en-US" sz="2400" spc="300" dirty="0">
                <a:solidFill>
                  <a:srgbClr val="C00000"/>
                </a:solidFill>
                <a:latin typeface="微软雅黑" panose="020B0503020204020204" pitchFamily="34" charset="-122"/>
                <a:ea typeface="微软雅黑" panose="020B0503020204020204" pitchFamily="34" charset="-122"/>
              </a:rPr>
              <a:t>课程：</a:t>
            </a:r>
            <a:r>
              <a:rPr lang="zh-CN" altLang="zh-CN" sz="2400" spc="300" dirty="0">
                <a:solidFill>
                  <a:schemeClr val="tx1"/>
                </a:solidFill>
                <a:latin typeface="微软雅黑" panose="020B0503020204020204" pitchFamily="34" charset="-122"/>
                <a:ea typeface="微软雅黑" panose="020B0503020204020204" pitchFamily="34" charset="-122"/>
              </a:rPr>
              <a:t>课程建设体现产出导向，突出能力培养</a:t>
            </a:r>
            <a:r>
              <a:rPr lang="zh-CN" altLang="en-US" sz="2400" spc="300" dirty="0">
                <a:solidFill>
                  <a:schemeClr val="tx1"/>
                </a:solidFill>
                <a:latin typeface="微软雅黑" panose="020B0503020204020204" pitchFamily="34" charset="-122"/>
                <a:ea typeface="微软雅黑" panose="020B0503020204020204" pitchFamily="34" charset="-122"/>
              </a:rPr>
              <a:t>。</a:t>
            </a:r>
            <a:endParaRPr lang="en-US" altLang="zh-CN" sz="2400" spc="300" dirty="0">
              <a:solidFill>
                <a:schemeClr val="tx1"/>
              </a:solidFill>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2BA8F7B4-A750-BB4C-8E59-555ED14FE6E9}"/>
              </a:ext>
            </a:extLst>
          </p:cNvPr>
          <p:cNvSpPr txBox="1"/>
          <p:nvPr/>
        </p:nvSpPr>
        <p:spPr>
          <a:xfrm>
            <a:off x="1019436" y="4149080"/>
            <a:ext cx="10153128" cy="1269002"/>
          </a:xfrm>
          <a:prstGeom prst="rect">
            <a:avLst/>
          </a:prstGeom>
          <a:noFill/>
        </p:spPr>
        <p:txBody>
          <a:bodyPr wrap="square" rtlCol="0">
            <a:spAutoFit/>
          </a:bodyPr>
          <a:lstStyle/>
          <a:p>
            <a:r>
              <a:rPr lang="zh-CN" altLang="en-US" sz="2000" dirty="0">
                <a:solidFill>
                  <a:srgbClr val="0432FF"/>
                </a:solidFill>
                <a:latin typeface="微软雅黑" panose="020B0503020204020204" pitchFamily="34" charset="-122"/>
                <a:ea typeface="微软雅黑" panose="020B0503020204020204" pitchFamily="34" charset="-122"/>
              </a:rPr>
              <a:t>教育部</a:t>
            </a:r>
            <a:r>
              <a:rPr lang="en-US" altLang="zh-CN" sz="2000" dirty="0">
                <a:solidFill>
                  <a:srgbClr val="0432FF"/>
                </a:solidFill>
                <a:latin typeface="微软雅黑" panose="020B0503020204020204" pitchFamily="34" charset="-122"/>
                <a:ea typeface="微软雅黑" panose="020B0503020204020204" pitchFamily="34" charset="-122"/>
              </a:rPr>
              <a:t>2019</a:t>
            </a:r>
            <a:r>
              <a:rPr lang="zh-CN" altLang="en-US" sz="2000" dirty="0">
                <a:solidFill>
                  <a:srgbClr val="0432FF"/>
                </a:solidFill>
                <a:latin typeface="微软雅黑" panose="020B0503020204020204" pitchFamily="34" charset="-122"/>
                <a:ea typeface="微软雅黑" panose="020B0503020204020204" pitchFamily="34" charset="-122"/>
              </a:rPr>
              <a:t>年两个文件：</a:t>
            </a:r>
            <a:endParaRPr lang="en-US" altLang="zh-CN" sz="2000" dirty="0">
              <a:solidFill>
                <a:srgbClr val="0432FF"/>
              </a:solidFill>
              <a:latin typeface="微软雅黑" panose="020B0503020204020204" pitchFamily="34" charset="-122"/>
              <a:ea typeface="微软雅黑" panose="020B0503020204020204" pitchFamily="34" charset="-122"/>
            </a:endParaRPr>
          </a:p>
          <a:p>
            <a:pPr indent="457200">
              <a:lnSpc>
                <a:spcPct val="150000"/>
              </a:lnSpc>
            </a:pP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4</a:t>
            </a:r>
            <a:r>
              <a:rPr lang="zh-CN" altLang="en-US" sz="2000" b="1" dirty="0">
                <a:latin typeface="微软雅黑" panose="020B0503020204020204" pitchFamily="34" charset="-122"/>
                <a:ea typeface="微软雅黑" panose="020B0503020204020204" pitchFamily="34" charset="-122"/>
              </a:rPr>
              <a:t>月，</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关于实施一流本科专业建设“双万计划”的通知</a:t>
            </a:r>
            <a:r>
              <a:rPr lang="en-US" altLang="zh-CN" sz="2000" b="1" dirty="0">
                <a:latin typeface="微软雅黑" panose="020B0503020204020204" pitchFamily="34" charset="-122"/>
                <a:ea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rPr>
              <a:t>（一流专业“双万计划”）</a:t>
            </a:r>
            <a:endParaRPr lang="en-US" altLang="zh-CN" sz="2000" b="1" dirty="0">
              <a:solidFill>
                <a:srgbClr val="FF0000"/>
              </a:solidFill>
              <a:latin typeface="微软雅黑" panose="020B0503020204020204" pitchFamily="34" charset="-122"/>
              <a:ea typeface="微软雅黑" panose="020B0503020204020204" pitchFamily="34" charset="-122"/>
            </a:endParaRPr>
          </a:p>
          <a:p>
            <a:pPr indent="457200">
              <a:lnSpc>
                <a:spcPct val="150000"/>
              </a:lnSpc>
            </a:pPr>
            <a:r>
              <a:rPr lang="en-US" altLang="zh-CN" sz="2000" b="1" dirty="0">
                <a:latin typeface="微软雅黑" panose="020B0503020204020204" pitchFamily="34" charset="-122"/>
                <a:ea typeface="微软雅黑" panose="020B0503020204020204" pitchFamily="34" charset="-122"/>
              </a:rPr>
              <a:t>10</a:t>
            </a:r>
            <a:r>
              <a:rPr lang="zh-CN" altLang="en-US" sz="2000" b="1" dirty="0">
                <a:latin typeface="微软雅黑" panose="020B0503020204020204" pitchFamily="34" charset="-122"/>
                <a:ea typeface="微软雅黑" panose="020B0503020204020204" pitchFamily="34" charset="-122"/>
              </a:rPr>
              <a:t>月，</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关于一流本科课程建设的实施意见</a:t>
            </a:r>
            <a:r>
              <a:rPr lang="en-US" altLang="zh-CN" sz="2000" b="1" dirty="0">
                <a:latin typeface="微软雅黑" panose="020B0503020204020204" pitchFamily="34" charset="-122"/>
                <a:ea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rPr>
              <a:t>（一流课程“双万计划” ）</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90326332"/>
      </p:ext>
    </p:extLst>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7">
            <a:extLst>
              <a:ext uri="{FF2B5EF4-FFF2-40B4-BE49-F238E27FC236}">
                <a16:creationId xmlns:a16="http://schemas.microsoft.com/office/drawing/2014/main" id="{D784EA05-E109-7647-AD8D-2F7B3E188F9C}"/>
              </a:ext>
            </a:extLst>
          </p:cNvPr>
          <p:cNvSpPr/>
          <p:nvPr/>
        </p:nvSpPr>
        <p:spPr>
          <a:xfrm>
            <a:off x="1354220" y="836712"/>
            <a:ext cx="1434786" cy="453918"/>
          </a:xfrm>
          <a:prstGeom prst="rect">
            <a:avLst/>
          </a:prstGeom>
          <a:solidFill>
            <a:srgbClr val="1F497D">
              <a:lumMod val="75000"/>
            </a:srgbClr>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25" name="Rectangle 30">
            <a:extLst>
              <a:ext uri="{FF2B5EF4-FFF2-40B4-BE49-F238E27FC236}">
                <a16:creationId xmlns:a16="http://schemas.microsoft.com/office/drawing/2014/main" id="{4CA882F5-92B3-0D46-9EAF-572968648F50}"/>
              </a:ext>
            </a:extLst>
          </p:cNvPr>
          <p:cNvSpPr/>
          <p:nvPr/>
        </p:nvSpPr>
        <p:spPr>
          <a:xfrm>
            <a:off x="-24680" y="836712"/>
            <a:ext cx="1434786" cy="453917"/>
          </a:xfrm>
          <a:prstGeom prst="rect">
            <a:avLst/>
          </a:prstGeom>
          <a:solidFill>
            <a:srgbClr val="1F497D"/>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normalizeH="0" baseline="0" noProof="0" dirty="0">
              <a:ln>
                <a:noFill/>
              </a:ln>
              <a:solidFill>
                <a:schemeClr val="bg1"/>
              </a:solidFill>
              <a:effectLst/>
              <a:uLnTx/>
              <a:uFillTx/>
              <a:latin typeface="Heiti SC Medium" pitchFamily="2" charset="-128"/>
              <a:ea typeface="Heiti SC Medium" pitchFamily="2" charset="-128"/>
              <a:cs typeface="Arial" pitchFamily="34" charset="0"/>
            </a:endParaRPr>
          </a:p>
        </p:txBody>
      </p:sp>
      <p:sp>
        <p:nvSpPr>
          <p:cNvPr id="40" name="Rectangle 49">
            <a:extLst>
              <a:ext uri="{FF2B5EF4-FFF2-40B4-BE49-F238E27FC236}">
                <a16:creationId xmlns:a16="http://schemas.microsoft.com/office/drawing/2014/main" id="{3B99DE8C-425E-8E41-AD21-F727C28A979C}"/>
              </a:ext>
            </a:extLst>
          </p:cNvPr>
          <p:cNvSpPr/>
          <p:nvPr/>
        </p:nvSpPr>
        <p:spPr>
          <a:xfrm>
            <a:off x="10925910" y="836712"/>
            <a:ext cx="1434786" cy="453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质保体系</a:t>
            </a:r>
            <a:endParaRPr kumimoji="0" 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31" name="Rectangle 49">
            <a:extLst>
              <a:ext uri="{FF2B5EF4-FFF2-40B4-BE49-F238E27FC236}">
                <a16:creationId xmlns:a16="http://schemas.microsoft.com/office/drawing/2014/main" id="{A6BB84A4-1348-2B49-8387-7BE3B7048A79}"/>
              </a:ext>
            </a:extLst>
          </p:cNvPr>
          <p:cNvSpPr/>
          <p:nvPr/>
        </p:nvSpPr>
        <p:spPr>
          <a:xfrm>
            <a:off x="2722372" y="836712"/>
            <a:ext cx="1434786" cy="453918"/>
          </a:xfrm>
          <a:prstGeom prst="rect">
            <a:avLst/>
          </a:prstGeom>
          <a:solidFill>
            <a:srgbClr val="019ADD"/>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15" name="矩形 14">
            <a:extLst>
              <a:ext uri="{FF2B5EF4-FFF2-40B4-BE49-F238E27FC236}">
                <a16:creationId xmlns:a16="http://schemas.microsoft.com/office/drawing/2014/main" id="{F2F49106-931D-044D-9B52-1515D51CCD29}"/>
              </a:ext>
            </a:extLst>
          </p:cNvPr>
          <p:cNvSpPr/>
          <p:nvPr/>
        </p:nvSpPr>
        <p:spPr>
          <a:xfrm>
            <a:off x="1509385"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培养目标</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16" name="矩形 15">
            <a:extLst>
              <a:ext uri="{FF2B5EF4-FFF2-40B4-BE49-F238E27FC236}">
                <a16:creationId xmlns:a16="http://schemas.microsoft.com/office/drawing/2014/main" id="{2C951CAF-0F2D-8340-AAD8-AE38361574AE}"/>
              </a:ext>
            </a:extLst>
          </p:cNvPr>
          <p:cNvSpPr/>
          <p:nvPr/>
        </p:nvSpPr>
        <p:spPr>
          <a:xfrm>
            <a:off x="2695349"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培养方案</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20" name="矩形 19">
            <a:extLst>
              <a:ext uri="{FF2B5EF4-FFF2-40B4-BE49-F238E27FC236}">
                <a16:creationId xmlns:a16="http://schemas.microsoft.com/office/drawing/2014/main" id="{FC0F1DF6-1F3E-E447-913A-A09D97CED3CB}"/>
              </a:ext>
            </a:extLst>
          </p:cNvPr>
          <p:cNvSpPr/>
          <p:nvPr/>
        </p:nvSpPr>
        <p:spPr>
          <a:xfrm>
            <a:off x="132695"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办学理念</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24" name="Rectangle 37">
            <a:extLst>
              <a:ext uri="{FF2B5EF4-FFF2-40B4-BE49-F238E27FC236}">
                <a16:creationId xmlns:a16="http://schemas.microsoft.com/office/drawing/2014/main" id="{723672B0-EA2F-F647-BA8D-A359ED102052}"/>
              </a:ext>
            </a:extLst>
          </p:cNvPr>
          <p:cNvSpPr/>
          <p:nvPr/>
        </p:nvSpPr>
        <p:spPr>
          <a:xfrm>
            <a:off x="9635140" y="836712"/>
            <a:ext cx="1340467" cy="453918"/>
          </a:xfrm>
          <a:prstGeom prst="rect">
            <a:avLst/>
          </a:prstGeom>
          <a:solidFill>
            <a:srgbClr val="0779B7"/>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lang="zh-CN" altLang="en-US" sz="1900" kern="0" dirty="0">
                <a:solidFill>
                  <a:schemeClr val="bg1">
                    <a:alpha val="40000"/>
                  </a:schemeClr>
                </a:solidFill>
                <a:latin typeface="Heiti SC Medium" pitchFamily="2" charset="-128"/>
                <a:ea typeface="Heiti SC Medium" pitchFamily="2" charset="-128"/>
                <a:cs typeface="Arial" pitchFamily="34" charset="0"/>
              </a:rPr>
              <a:t>  教师队伍</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18" name="Rectangle 30">
            <a:extLst>
              <a:ext uri="{FF2B5EF4-FFF2-40B4-BE49-F238E27FC236}">
                <a16:creationId xmlns:a16="http://schemas.microsoft.com/office/drawing/2014/main" id="{0C28F791-9025-AC4B-A807-BF7E8DC60AC4}"/>
              </a:ext>
            </a:extLst>
          </p:cNvPr>
          <p:cNvSpPr/>
          <p:nvPr/>
        </p:nvSpPr>
        <p:spPr>
          <a:xfrm>
            <a:off x="3985534" y="836712"/>
            <a:ext cx="1678418" cy="4539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700" b="0" i="0" u="none" strike="noStrike" kern="120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rPr>
              <a:t>实践教学体系</a:t>
            </a:r>
            <a:endParaRPr kumimoji="0" lang="en-US" sz="1700" b="0" i="0" u="none" strike="noStrike" kern="120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endParaRPr>
          </a:p>
        </p:txBody>
      </p:sp>
      <p:sp>
        <p:nvSpPr>
          <p:cNvPr id="19" name="Rectangle 37">
            <a:extLst>
              <a:ext uri="{FF2B5EF4-FFF2-40B4-BE49-F238E27FC236}">
                <a16:creationId xmlns:a16="http://schemas.microsoft.com/office/drawing/2014/main" id="{9092B55D-846F-1C42-9C3F-34A8DD7D75A5}"/>
              </a:ext>
            </a:extLst>
          </p:cNvPr>
          <p:cNvSpPr/>
          <p:nvPr/>
        </p:nvSpPr>
        <p:spPr>
          <a:xfrm>
            <a:off x="5663952" y="836712"/>
            <a:ext cx="1340467" cy="453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rPr>
              <a:t>专业建设</a:t>
            </a:r>
            <a:endParaRPr kumimoji="0" lang="en-US" sz="1900" b="0" i="0" u="none" strike="noStrike" kern="120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endParaRPr>
          </a:p>
        </p:txBody>
      </p:sp>
      <p:sp>
        <p:nvSpPr>
          <p:cNvPr id="21" name="Rectangle 49">
            <a:extLst>
              <a:ext uri="{FF2B5EF4-FFF2-40B4-BE49-F238E27FC236}">
                <a16:creationId xmlns:a16="http://schemas.microsoft.com/office/drawing/2014/main" id="{68E98AEA-3520-2543-A45F-535ED0C0A11B}"/>
              </a:ext>
            </a:extLst>
          </p:cNvPr>
          <p:cNvSpPr/>
          <p:nvPr/>
        </p:nvSpPr>
        <p:spPr>
          <a:xfrm>
            <a:off x="6960097" y="836712"/>
            <a:ext cx="1445534" cy="453918"/>
          </a:xfrm>
          <a:prstGeom prst="rect">
            <a:avLst/>
          </a:prstGeom>
          <a:solidFill>
            <a:srgbClr val="019ADD">
              <a:lumMod val="75000"/>
            </a:srgbClr>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rPr>
              <a:t> 课程体系</a:t>
            </a:r>
            <a:endParaRPr kumimoji="0" lang="en-US" sz="1900" b="0" i="0" u="none" strike="noStrike" kern="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endParaRPr>
          </a:p>
        </p:txBody>
      </p:sp>
      <p:sp>
        <p:nvSpPr>
          <p:cNvPr id="23" name="Rectangle 30">
            <a:extLst>
              <a:ext uri="{FF2B5EF4-FFF2-40B4-BE49-F238E27FC236}">
                <a16:creationId xmlns:a16="http://schemas.microsoft.com/office/drawing/2014/main" id="{BDC37C8A-50C4-1F46-8921-703E20D64A36}"/>
              </a:ext>
            </a:extLst>
          </p:cNvPr>
          <p:cNvSpPr/>
          <p:nvPr/>
        </p:nvSpPr>
        <p:spPr>
          <a:xfrm>
            <a:off x="8152825" y="836712"/>
            <a:ext cx="1620957" cy="453918"/>
          </a:xfrm>
          <a:prstGeom prst="rect">
            <a:avLst/>
          </a:prstGeom>
          <a:solidFill>
            <a:srgbClr val="0779B7">
              <a:lumMod val="75000"/>
            </a:srgbClr>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 </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4" name="文本框 3">
            <a:extLst>
              <a:ext uri="{FF2B5EF4-FFF2-40B4-BE49-F238E27FC236}">
                <a16:creationId xmlns:a16="http://schemas.microsoft.com/office/drawing/2014/main" id="{F510D778-F36B-324C-9D80-AED9C1855077}"/>
              </a:ext>
            </a:extLst>
          </p:cNvPr>
          <p:cNvSpPr txBox="1"/>
          <p:nvPr/>
        </p:nvSpPr>
        <p:spPr>
          <a:xfrm>
            <a:off x="8147451" y="773821"/>
            <a:ext cx="1620957" cy="523220"/>
          </a:xfrm>
          <a:prstGeom prst="rect">
            <a:avLst/>
          </a:prstGeom>
          <a:noFill/>
        </p:spPr>
        <p:txBody>
          <a:bodyPr wrap="none" rtlCol="0">
            <a:spAutoFit/>
          </a:bodyPr>
          <a:lstStyle/>
          <a:p>
            <a:r>
              <a:rPr lang="zh-CN" altLang="en-US" sz="2800" b="1" kern="0" dirty="0">
                <a:solidFill>
                  <a:schemeClr val="bg1"/>
                </a:solidFill>
                <a:latin typeface="Heiti SC Medium" pitchFamily="2" charset="-128"/>
                <a:ea typeface="Heiti SC Medium" pitchFamily="2" charset="-128"/>
                <a:cs typeface="Arial" pitchFamily="34" charset="0"/>
              </a:rPr>
              <a:t>课堂改革</a:t>
            </a:r>
            <a:endParaRPr lang="en-US" altLang="zh-CN" sz="2800" b="1" kern="0" dirty="0">
              <a:solidFill>
                <a:schemeClr val="bg1"/>
              </a:solidFill>
              <a:latin typeface="Heiti SC Medium" pitchFamily="2" charset="-128"/>
              <a:ea typeface="Heiti SC Medium" pitchFamily="2" charset="-128"/>
              <a:cs typeface="Arial" pitchFamily="34" charset="0"/>
            </a:endParaRPr>
          </a:p>
        </p:txBody>
      </p:sp>
      <p:sp>
        <p:nvSpPr>
          <p:cNvPr id="2" name="矩形 1">
            <a:extLst>
              <a:ext uri="{FF2B5EF4-FFF2-40B4-BE49-F238E27FC236}">
                <a16:creationId xmlns:a16="http://schemas.microsoft.com/office/drawing/2014/main" id="{6C6B3B67-2131-AB4F-AF75-446C4A9EAE02}"/>
              </a:ext>
            </a:extLst>
          </p:cNvPr>
          <p:cNvSpPr/>
          <p:nvPr/>
        </p:nvSpPr>
        <p:spPr>
          <a:xfrm>
            <a:off x="8195304" y="1480318"/>
            <a:ext cx="2031325" cy="461665"/>
          </a:xfrm>
          <a:prstGeom prst="rect">
            <a:avLst/>
          </a:prstGeom>
        </p:spPr>
        <p:txBody>
          <a:bodyPr wrap="none">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以学生为中心</a:t>
            </a:r>
          </a:p>
        </p:txBody>
      </p:sp>
      <p:sp>
        <p:nvSpPr>
          <p:cNvPr id="22" name="文本框 21">
            <a:extLst>
              <a:ext uri="{FF2B5EF4-FFF2-40B4-BE49-F238E27FC236}">
                <a16:creationId xmlns:a16="http://schemas.microsoft.com/office/drawing/2014/main" id="{F0D03A5E-3BF1-D042-AA47-E9312F384831}"/>
              </a:ext>
            </a:extLst>
          </p:cNvPr>
          <p:cNvSpPr txBox="1"/>
          <p:nvPr/>
        </p:nvSpPr>
        <p:spPr>
          <a:xfrm>
            <a:off x="1797273" y="2159886"/>
            <a:ext cx="9073824" cy="1938992"/>
          </a:xfrm>
          <a:prstGeom prst="rect">
            <a:avLst/>
          </a:prstGeom>
          <a:noFill/>
        </p:spPr>
        <p:txBody>
          <a:bodyPr wrap="square" rtlCol="0">
            <a:spAutoFit/>
          </a:bodyPr>
          <a:lstStyle/>
          <a:p>
            <a:r>
              <a:rPr kumimoji="1" lang="zh-CN" altLang="en-US" sz="2400" dirty="0">
                <a:solidFill>
                  <a:schemeClr val="tx1">
                    <a:lumMod val="50000"/>
                    <a:lumOff val="50000"/>
                  </a:schemeClr>
                </a:solidFill>
                <a:latin typeface="Heiti SC Medium" pitchFamily="2" charset="-128"/>
                <a:ea typeface="Heiti SC Medium" pitchFamily="2" charset="-128"/>
              </a:rPr>
              <a:t>一是 </a:t>
            </a:r>
            <a:r>
              <a:rPr kumimoji="1" lang="zh-CN" altLang="en-US" sz="2400" spc="300" dirty="0">
                <a:latin typeface="Heiti SC Medium" pitchFamily="2" charset="-128"/>
                <a:ea typeface="Heiti SC Medium" pitchFamily="2" charset="-128"/>
              </a:rPr>
              <a:t>课堂教学体现</a:t>
            </a:r>
            <a:r>
              <a:rPr kumimoji="1" lang="zh-CN" altLang="en-US" sz="2400" spc="300" dirty="0">
                <a:solidFill>
                  <a:srgbClr val="C00000"/>
                </a:solidFill>
                <a:latin typeface="Heiti SC Medium" pitchFamily="2" charset="-128"/>
                <a:ea typeface="Heiti SC Medium" pitchFamily="2" charset="-128"/>
              </a:rPr>
              <a:t>以学生为中心</a:t>
            </a:r>
            <a:endParaRPr kumimoji="1" lang="en-US" altLang="zh-CN" sz="2400" spc="300" dirty="0">
              <a:solidFill>
                <a:srgbClr val="C00000"/>
              </a:solidFill>
              <a:latin typeface="Heiti SC Medium" pitchFamily="2" charset="-128"/>
              <a:ea typeface="Heiti SC Medium" pitchFamily="2" charset="-128"/>
            </a:endParaRPr>
          </a:p>
          <a:p>
            <a:endParaRPr kumimoji="1" lang="en-US" altLang="zh-CN" sz="2400" dirty="0">
              <a:solidFill>
                <a:srgbClr val="C00000"/>
              </a:solidFill>
              <a:latin typeface="Heiti SC Medium" pitchFamily="2" charset="-128"/>
              <a:ea typeface="Heiti SC Medium" pitchFamily="2" charset="-128"/>
            </a:endParaRPr>
          </a:p>
          <a:p>
            <a:r>
              <a:rPr kumimoji="1" lang="zh-CN" altLang="en-US" sz="2400" dirty="0">
                <a:solidFill>
                  <a:schemeClr val="tx1">
                    <a:lumMod val="50000"/>
                    <a:lumOff val="50000"/>
                  </a:schemeClr>
                </a:solidFill>
                <a:latin typeface="Heiti SC Medium" pitchFamily="2" charset="-128"/>
                <a:ea typeface="Heiti SC Medium" pitchFamily="2" charset="-128"/>
              </a:rPr>
              <a:t>二是 </a:t>
            </a:r>
            <a:r>
              <a:rPr kumimoji="1" lang="zh-CN" altLang="en-US" sz="2400" spc="300" dirty="0">
                <a:latin typeface="Heiti SC Medium" pitchFamily="2" charset="-128"/>
                <a:ea typeface="Heiti SC Medium" pitchFamily="2" charset="-128"/>
              </a:rPr>
              <a:t>课堂安排实现</a:t>
            </a:r>
            <a:r>
              <a:rPr kumimoji="1" lang="zh-CN" altLang="en-US" sz="2400" spc="300" dirty="0">
                <a:solidFill>
                  <a:srgbClr val="C00000"/>
                </a:solidFill>
                <a:latin typeface="Heiti SC Medium" pitchFamily="2" charset="-128"/>
                <a:ea typeface="Heiti SC Medium" pitchFamily="2" charset="-128"/>
              </a:rPr>
              <a:t>理</a:t>
            </a:r>
            <a:r>
              <a:rPr kumimoji="1" lang="en-US" altLang="zh-CN" sz="2400" spc="300" dirty="0">
                <a:solidFill>
                  <a:srgbClr val="C00000"/>
                </a:solidFill>
                <a:latin typeface="Heiti SC Medium" pitchFamily="2" charset="-128"/>
                <a:ea typeface="Heiti SC Medium" pitchFamily="2" charset="-128"/>
              </a:rPr>
              <a:t>-</a:t>
            </a:r>
            <a:r>
              <a:rPr kumimoji="1" lang="zh-CN" altLang="en-US" sz="2400" spc="300" dirty="0">
                <a:solidFill>
                  <a:srgbClr val="C00000"/>
                </a:solidFill>
                <a:latin typeface="Heiti SC Medium" pitchFamily="2" charset="-128"/>
                <a:ea typeface="Heiti SC Medium" pitchFamily="2" charset="-128"/>
              </a:rPr>
              <a:t>实一体</a:t>
            </a:r>
            <a:endParaRPr kumimoji="1" lang="en-US" altLang="zh-CN" sz="2400" spc="300" dirty="0">
              <a:latin typeface="Heiti SC Medium" pitchFamily="2" charset="-128"/>
              <a:ea typeface="Heiti SC Medium" pitchFamily="2" charset="-128"/>
            </a:endParaRPr>
          </a:p>
          <a:p>
            <a:endParaRPr kumimoji="1" lang="en-US" altLang="zh-CN" sz="2400" dirty="0">
              <a:latin typeface="Heiti SC Medium" pitchFamily="2" charset="-128"/>
              <a:ea typeface="Heiti SC Medium" pitchFamily="2" charset="-128"/>
            </a:endParaRPr>
          </a:p>
          <a:p>
            <a:r>
              <a:rPr kumimoji="1" lang="zh-CN" altLang="en-US" sz="2400" dirty="0">
                <a:solidFill>
                  <a:schemeClr val="tx1">
                    <a:lumMod val="50000"/>
                    <a:lumOff val="50000"/>
                  </a:schemeClr>
                </a:solidFill>
                <a:latin typeface="Heiti SC Medium" pitchFamily="2" charset="-128"/>
                <a:ea typeface="Heiti SC Medium" pitchFamily="2" charset="-128"/>
              </a:rPr>
              <a:t>三是 </a:t>
            </a:r>
            <a:r>
              <a:rPr kumimoji="1" lang="zh-CN" altLang="en-US" sz="2400" dirty="0">
                <a:latin typeface="Heiti SC Medium" pitchFamily="2" charset="-128"/>
                <a:ea typeface="Heiti SC Medium" pitchFamily="2" charset="-128"/>
              </a:rPr>
              <a:t>教师教学开展启发式、参与式、讨论式、</a:t>
            </a:r>
            <a:r>
              <a:rPr kumimoji="1" lang="zh-CN" altLang="en-US" sz="2400" dirty="0">
                <a:solidFill>
                  <a:srgbClr val="C00000"/>
                </a:solidFill>
                <a:latin typeface="Heiti SC Medium" pitchFamily="2" charset="-128"/>
                <a:ea typeface="Heiti SC Medium" pitchFamily="2" charset="-128"/>
              </a:rPr>
              <a:t>项目化教学</a:t>
            </a:r>
            <a:endParaRPr kumimoji="1" lang="en-US" altLang="zh-CN" sz="2400" dirty="0">
              <a:latin typeface="Heiti SC Medium" pitchFamily="2" charset="-128"/>
              <a:ea typeface="Heiti SC Medium" pitchFamily="2" charset="-128"/>
            </a:endParaRPr>
          </a:p>
        </p:txBody>
      </p:sp>
    </p:spTree>
    <p:extLst>
      <p:ext uri="{BB962C8B-B14F-4D97-AF65-F5344CB8AC3E}">
        <p14:creationId xmlns:p14="http://schemas.microsoft.com/office/powerpoint/2010/main" val="3361511093"/>
      </p:ext>
    </p:extLst>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7">
            <a:extLst>
              <a:ext uri="{FF2B5EF4-FFF2-40B4-BE49-F238E27FC236}">
                <a16:creationId xmlns:a16="http://schemas.microsoft.com/office/drawing/2014/main" id="{D784EA05-E109-7647-AD8D-2F7B3E188F9C}"/>
              </a:ext>
            </a:extLst>
          </p:cNvPr>
          <p:cNvSpPr/>
          <p:nvPr/>
        </p:nvSpPr>
        <p:spPr>
          <a:xfrm>
            <a:off x="1354220" y="836712"/>
            <a:ext cx="1434786" cy="453918"/>
          </a:xfrm>
          <a:prstGeom prst="rect">
            <a:avLst/>
          </a:prstGeom>
          <a:solidFill>
            <a:srgbClr val="1F497D">
              <a:lumMod val="75000"/>
            </a:srgbClr>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25" name="Rectangle 30">
            <a:extLst>
              <a:ext uri="{FF2B5EF4-FFF2-40B4-BE49-F238E27FC236}">
                <a16:creationId xmlns:a16="http://schemas.microsoft.com/office/drawing/2014/main" id="{4CA882F5-92B3-0D46-9EAF-572968648F50}"/>
              </a:ext>
            </a:extLst>
          </p:cNvPr>
          <p:cNvSpPr/>
          <p:nvPr/>
        </p:nvSpPr>
        <p:spPr>
          <a:xfrm>
            <a:off x="-24680" y="836712"/>
            <a:ext cx="1434786" cy="453917"/>
          </a:xfrm>
          <a:prstGeom prst="rect">
            <a:avLst/>
          </a:prstGeom>
          <a:solidFill>
            <a:srgbClr val="1F497D"/>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normalizeH="0" baseline="0" noProof="0" dirty="0">
              <a:ln>
                <a:noFill/>
              </a:ln>
              <a:solidFill>
                <a:schemeClr val="bg1"/>
              </a:solidFill>
              <a:effectLst/>
              <a:uLnTx/>
              <a:uFillTx/>
              <a:latin typeface="Heiti SC Medium" pitchFamily="2" charset="-128"/>
              <a:ea typeface="Heiti SC Medium" pitchFamily="2" charset="-128"/>
              <a:cs typeface="Arial" pitchFamily="34" charset="0"/>
            </a:endParaRPr>
          </a:p>
        </p:txBody>
      </p:sp>
      <p:sp>
        <p:nvSpPr>
          <p:cNvPr id="40" name="Rectangle 49">
            <a:extLst>
              <a:ext uri="{FF2B5EF4-FFF2-40B4-BE49-F238E27FC236}">
                <a16:creationId xmlns:a16="http://schemas.microsoft.com/office/drawing/2014/main" id="{3B99DE8C-425E-8E41-AD21-F727C28A979C}"/>
              </a:ext>
            </a:extLst>
          </p:cNvPr>
          <p:cNvSpPr/>
          <p:nvPr/>
        </p:nvSpPr>
        <p:spPr>
          <a:xfrm>
            <a:off x="10925910" y="836712"/>
            <a:ext cx="1434786" cy="453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质保体系</a:t>
            </a:r>
            <a:endParaRPr kumimoji="0" 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31" name="Rectangle 49">
            <a:extLst>
              <a:ext uri="{FF2B5EF4-FFF2-40B4-BE49-F238E27FC236}">
                <a16:creationId xmlns:a16="http://schemas.microsoft.com/office/drawing/2014/main" id="{A6BB84A4-1348-2B49-8387-7BE3B7048A79}"/>
              </a:ext>
            </a:extLst>
          </p:cNvPr>
          <p:cNvSpPr/>
          <p:nvPr/>
        </p:nvSpPr>
        <p:spPr>
          <a:xfrm>
            <a:off x="2722372" y="836712"/>
            <a:ext cx="1434786" cy="453918"/>
          </a:xfrm>
          <a:prstGeom prst="rect">
            <a:avLst/>
          </a:prstGeom>
          <a:solidFill>
            <a:srgbClr val="019ADD"/>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15" name="矩形 14">
            <a:extLst>
              <a:ext uri="{FF2B5EF4-FFF2-40B4-BE49-F238E27FC236}">
                <a16:creationId xmlns:a16="http://schemas.microsoft.com/office/drawing/2014/main" id="{F2F49106-931D-044D-9B52-1515D51CCD29}"/>
              </a:ext>
            </a:extLst>
          </p:cNvPr>
          <p:cNvSpPr/>
          <p:nvPr/>
        </p:nvSpPr>
        <p:spPr>
          <a:xfrm>
            <a:off x="1509385"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培养目标</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16" name="矩形 15">
            <a:extLst>
              <a:ext uri="{FF2B5EF4-FFF2-40B4-BE49-F238E27FC236}">
                <a16:creationId xmlns:a16="http://schemas.microsoft.com/office/drawing/2014/main" id="{2C951CAF-0F2D-8340-AAD8-AE38361574AE}"/>
              </a:ext>
            </a:extLst>
          </p:cNvPr>
          <p:cNvSpPr/>
          <p:nvPr/>
        </p:nvSpPr>
        <p:spPr>
          <a:xfrm>
            <a:off x="2695349"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培养方案</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20" name="矩形 19">
            <a:extLst>
              <a:ext uri="{FF2B5EF4-FFF2-40B4-BE49-F238E27FC236}">
                <a16:creationId xmlns:a16="http://schemas.microsoft.com/office/drawing/2014/main" id="{FC0F1DF6-1F3E-E447-913A-A09D97CED3CB}"/>
              </a:ext>
            </a:extLst>
          </p:cNvPr>
          <p:cNvSpPr/>
          <p:nvPr/>
        </p:nvSpPr>
        <p:spPr>
          <a:xfrm>
            <a:off x="132695"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办学理念</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18" name="Rectangle 30">
            <a:extLst>
              <a:ext uri="{FF2B5EF4-FFF2-40B4-BE49-F238E27FC236}">
                <a16:creationId xmlns:a16="http://schemas.microsoft.com/office/drawing/2014/main" id="{0C28F791-9025-AC4B-A807-BF7E8DC60AC4}"/>
              </a:ext>
            </a:extLst>
          </p:cNvPr>
          <p:cNvSpPr/>
          <p:nvPr/>
        </p:nvSpPr>
        <p:spPr>
          <a:xfrm>
            <a:off x="3985534" y="836712"/>
            <a:ext cx="1678418" cy="4539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700" b="0" i="0" u="none" strike="noStrike" kern="120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rPr>
              <a:t>实践教学体系</a:t>
            </a:r>
            <a:endParaRPr kumimoji="0" lang="en-US" sz="1700" b="0" i="0" u="none" strike="noStrike" kern="120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endParaRPr>
          </a:p>
        </p:txBody>
      </p:sp>
      <p:sp>
        <p:nvSpPr>
          <p:cNvPr id="19" name="Rectangle 37">
            <a:extLst>
              <a:ext uri="{FF2B5EF4-FFF2-40B4-BE49-F238E27FC236}">
                <a16:creationId xmlns:a16="http://schemas.microsoft.com/office/drawing/2014/main" id="{9092B55D-846F-1C42-9C3F-34A8DD7D75A5}"/>
              </a:ext>
            </a:extLst>
          </p:cNvPr>
          <p:cNvSpPr/>
          <p:nvPr/>
        </p:nvSpPr>
        <p:spPr>
          <a:xfrm>
            <a:off x="5663952" y="836712"/>
            <a:ext cx="1340467" cy="453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rPr>
              <a:t>专业建设</a:t>
            </a:r>
            <a:endParaRPr kumimoji="0" lang="en-US" sz="1900" b="0" i="0" u="none" strike="noStrike" kern="120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endParaRPr>
          </a:p>
        </p:txBody>
      </p:sp>
      <p:sp>
        <p:nvSpPr>
          <p:cNvPr id="21" name="Rectangle 49">
            <a:extLst>
              <a:ext uri="{FF2B5EF4-FFF2-40B4-BE49-F238E27FC236}">
                <a16:creationId xmlns:a16="http://schemas.microsoft.com/office/drawing/2014/main" id="{68E98AEA-3520-2543-A45F-535ED0C0A11B}"/>
              </a:ext>
            </a:extLst>
          </p:cNvPr>
          <p:cNvSpPr/>
          <p:nvPr/>
        </p:nvSpPr>
        <p:spPr>
          <a:xfrm>
            <a:off x="6960097" y="836712"/>
            <a:ext cx="1445534" cy="453918"/>
          </a:xfrm>
          <a:prstGeom prst="rect">
            <a:avLst/>
          </a:prstGeom>
          <a:solidFill>
            <a:srgbClr val="019ADD">
              <a:lumMod val="75000"/>
            </a:srgbClr>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rPr>
              <a:t> 课程体系</a:t>
            </a:r>
            <a:endParaRPr kumimoji="0" lang="en-US" sz="1900" b="0" i="0" u="none" strike="noStrike" kern="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endParaRPr>
          </a:p>
        </p:txBody>
      </p:sp>
      <p:sp>
        <p:nvSpPr>
          <p:cNvPr id="23" name="Rectangle 30">
            <a:extLst>
              <a:ext uri="{FF2B5EF4-FFF2-40B4-BE49-F238E27FC236}">
                <a16:creationId xmlns:a16="http://schemas.microsoft.com/office/drawing/2014/main" id="{BDC37C8A-50C4-1F46-8921-703E20D64A36}"/>
              </a:ext>
            </a:extLst>
          </p:cNvPr>
          <p:cNvSpPr/>
          <p:nvPr/>
        </p:nvSpPr>
        <p:spPr>
          <a:xfrm>
            <a:off x="8152825" y="836712"/>
            <a:ext cx="1620957" cy="453918"/>
          </a:xfrm>
          <a:prstGeom prst="rect">
            <a:avLst/>
          </a:prstGeom>
          <a:solidFill>
            <a:srgbClr val="0779B7">
              <a:lumMod val="75000"/>
            </a:srgbClr>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 </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24" name="Rectangle 37">
            <a:extLst>
              <a:ext uri="{FF2B5EF4-FFF2-40B4-BE49-F238E27FC236}">
                <a16:creationId xmlns:a16="http://schemas.microsoft.com/office/drawing/2014/main" id="{723672B0-EA2F-F647-BA8D-A359ED102052}"/>
              </a:ext>
            </a:extLst>
          </p:cNvPr>
          <p:cNvSpPr/>
          <p:nvPr/>
        </p:nvSpPr>
        <p:spPr>
          <a:xfrm>
            <a:off x="9354650" y="836712"/>
            <a:ext cx="1620957" cy="453918"/>
          </a:xfrm>
          <a:prstGeom prst="rect">
            <a:avLst/>
          </a:prstGeom>
          <a:solidFill>
            <a:srgbClr val="0779B7"/>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4" name="文本框 3">
            <a:extLst>
              <a:ext uri="{FF2B5EF4-FFF2-40B4-BE49-F238E27FC236}">
                <a16:creationId xmlns:a16="http://schemas.microsoft.com/office/drawing/2014/main" id="{F510D778-F36B-324C-9D80-AED9C1855077}"/>
              </a:ext>
            </a:extLst>
          </p:cNvPr>
          <p:cNvSpPr txBox="1"/>
          <p:nvPr/>
        </p:nvSpPr>
        <p:spPr>
          <a:xfrm>
            <a:off x="9354649" y="767409"/>
            <a:ext cx="1620957" cy="523220"/>
          </a:xfrm>
          <a:prstGeom prst="rect">
            <a:avLst/>
          </a:prstGeom>
          <a:noFill/>
        </p:spPr>
        <p:txBody>
          <a:bodyPr wrap="none" rtlCol="0">
            <a:spAutoFit/>
          </a:bodyPr>
          <a:lstStyle/>
          <a:p>
            <a:r>
              <a:rPr lang="zh-CN" altLang="en-US" sz="2800" b="1" kern="0" dirty="0">
                <a:solidFill>
                  <a:schemeClr val="bg1"/>
                </a:solidFill>
                <a:latin typeface="Heiti SC Medium" pitchFamily="2" charset="-128"/>
                <a:ea typeface="Heiti SC Medium" pitchFamily="2" charset="-128"/>
                <a:cs typeface="Arial" pitchFamily="34" charset="0"/>
              </a:rPr>
              <a:t>教师队伍</a:t>
            </a:r>
            <a:endParaRPr lang="en-US" altLang="zh-CN" sz="2800" b="1" kern="0" dirty="0">
              <a:solidFill>
                <a:schemeClr val="bg1"/>
              </a:solidFill>
              <a:latin typeface="Heiti SC Medium" pitchFamily="2" charset="-128"/>
              <a:ea typeface="Heiti SC Medium" pitchFamily="2" charset="-128"/>
              <a:cs typeface="Arial" pitchFamily="34" charset="0"/>
            </a:endParaRPr>
          </a:p>
        </p:txBody>
      </p:sp>
      <p:sp>
        <p:nvSpPr>
          <p:cNvPr id="26" name="矩形 25">
            <a:extLst>
              <a:ext uri="{FF2B5EF4-FFF2-40B4-BE49-F238E27FC236}">
                <a16:creationId xmlns:a16="http://schemas.microsoft.com/office/drawing/2014/main" id="{B928AF13-C91D-674B-A61F-AF67E9A7B388}"/>
              </a:ext>
            </a:extLst>
          </p:cNvPr>
          <p:cNvSpPr/>
          <p:nvPr/>
        </p:nvSpPr>
        <p:spPr>
          <a:xfrm>
            <a:off x="8152825"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课程改革</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27" name="文本框 26">
            <a:extLst>
              <a:ext uri="{FF2B5EF4-FFF2-40B4-BE49-F238E27FC236}">
                <a16:creationId xmlns:a16="http://schemas.microsoft.com/office/drawing/2014/main" id="{1E9F45E7-08AC-1A45-8287-7E914F9B7572}"/>
              </a:ext>
            </a:extLst>
          </p:cNvPr>
          <p:cNvSpPr txBox="1"/>
          <p:nvPr/>
        </p:nvSpPr>
        <p:spPr>
          <a:xfrm>
            <a:off x="1703512" y="1772816"/>
            <a:ext cx="9272094" cy="25716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457200" algn="just">
              <a:lnSpc>
                <a:spcPct val="150000"/>
              </a:lnSpc>
            </a:pPr>
            <a:r>
              <a:rPr lang="en-US" altLang="zh-CN" sz="2200" dirty="0">
                <a:latin typeface="微软雅黑" panose="020B0503020204020204" pitchFamily="34" charset="-122"/>
                <a:ea typeface="微软雅黑" panose="020B0503020204020204" pitchFamily="34" charset="-122"/>
              </a:rPr>
              <a:t>2019</a:t>
            </a:r>
            <a:r>
              <a:rPr lang="zh-CN" altLang="en-US" sz="2200" dirty="0">
                <a:latin typeface="微软雅黑" panose="020B0503020204020204" pitchFamily="34" charset="-122"/>
                <a:ea typeface="微软雅黑" panose="020B0503020204020204" pitchFamily="34" charset="-122"/>
              </a:rPr>
              <a:t>年</a:t>
            </a:r>
            <a:r>
              <a:rPr lang="en-US" altLang="zh-CN" sz="2200" dirty="0">
                <a:latin typeface="微软雅黑" panose="020B0503020204020204" pitchFamily="34" charset="-122"/>
                <a:ea typeface="微软雅黑" panose="020B0503020204020204" pitchFamily="34" charset="-122"/>
              </a:rPr>
              <a:t>1</a:t>
            </a:r>
            <a:r>
              <a:rPr lang="zh-CN" altLang="en-US" sz="2200" dirty="0">
                <a:latin typeface="微软雅黑" panose="020B0503020204020204" pitchFamily="34" charset="-122"/>
                <a:ea typeface="微软雅黑" panose="020B0503020204020204" pitchFamily="34" charset="-122"/>
              </a:rPr>
              <a:t>月，</a:t>
            </a:r>
            <a:r>
              <a:rPr lang="en-US" altLang="zh-CN" sz="2200" dirty="0">
                <a:latin typeface="微软雅黑" panose="020B0503020204020204" pitchFamily="34" charset="-122"/>
                <a:ea typeface="微软雅黑" panose="020B0503020204020204" pitchFamily="34" charset="-122"/>
              </a:rPr>
              <a:t>《</a:t>
            </a:r>
            <a:r>
              <a:rPr lang="zh-CN" altLang="en-US" sz="2200" b="1" dirty="0">
                <a:latin typeface="微软雅黑" panose="020B0503020204020204" pitchFamily="34" charset="-122"/>
                <a:ea typeface="微软雅黑" panose="020B0503020204020204" pitchFamily="34" charset="-122"/>
              </a:rPr>
              <a:t>国家职业教育改革实施方案</a:t>
            </a:r>
            <a:r>
              <a:rPr lang="en-US" altLang="zh-CN" sz="2200" dirty="0">
                <a:latin typeface="微软雅黑" panose="020B0503020204020204" pitchFamily="34" charset="-122"/>
                <a:ea typeface="微软雅黑" panose="020B0503020204020204" pitchFamily="34" charset="-122"/>
              </a:rPr>
              <a:t>》</a:t>
            </a:r>
            <a:r>
              <a:rPr lang="zh-CN" altLang="en-US" sz="2200" dirty="0">
                <a:latin typeface="微软雅黑" panose="020B0503020204020204" pitchFamily="34" charset="-122"/>
                <a:ea typeface="微软雅黑" panose="020B0503020204020204" pitchFamily="34" charset="-122"/>
              </a:rPr>
              <a:t>提出：</a:t>
            </a:r>
            <a:r>
              <a:rPr lang="zh-CN" altLang="en-US" sz="2200" b="1" dirty="0">
                <a:solidFill>
                  <a:srgbClr val="C00000"/>
                </a:solidFill>
                <a:latin typeface="微软雅黑" panose="020B0503020204020204" pitchFamily="34" charset="-122"/>
                <a:ea typeface="微软雅黑" panose="020B0503020204020204" pitchFamily="34" charset="-122"/>
              </a:rPr>
              <a:t>多措并举打造“双师型”教师队伍。</a:t>
            </a:r>
            <a:r>
              <a:rPr lang="zh-CN" altLang="en-US" sz="2200" dirty="0">
                <a:latin typeface="微软雅黑" panose="020B0503020204020204" pitchFamily="34" charset="-122"/>
                <a:ea typeface="微软雅黑" panose="020B0503020204020204" pitchFamily="34" charset="-122"/>
              </a:rPr>
              <a:t>从</a:t>
            </a:r>
            <a:r>
              <a:rPr lang="en-US" altLang="zh-CN" sz="2200" dirty="0">
                <a:latin typeface="微软雅黑" panose="020B0503020204020204" pitchFamily="34" charset="-122"/>
                <a:ea typeface="微软雅黑" panose="020B0503020204020204" pitchFamily="34" charset="-122"/>
              </a:rPr>
              <a:t>2019</a:t>
            </a:r>
            <a:r>
              <a:rPr lang="zh-CN" altLang="en-US" sz="2200" dirty="0">
                <a:latin typeface="微软雅黑" panose="020B0503020204020204" pitchFamily="34" charset="-122"/>
                <a:ea typeface="微软雅黑" panose="020B0503020204020204" pitchFamily="34" charset="-122"/>
              </a:rPr>
              <a:t>年起，职业院校、应用型本科高校相关专业教师原则上从具有</a:t>
            </a:r>
            <a:r>
              <a:rPr lang="en-US" altLang="zh-CN" sz="2200" dirty="0">
                <a:latin typeface="微软雅黑" panose="020B0503020204020204" pitchFamily="34" charset="-122"/>
                <a:ea typeface="微软雅黑" panose="020B0503020204020204" pitchFamily="34" charset="-122"/>
              </a:rPr>
              <a:t>3</a:t>
            </a:r>
            <a:r>
              <a:rPr lang="zh-CN" altLang="en-US" sz="2200" dirty="0">
                <a:latin typeface="微软雅黑" panose="020B0503020204020204" pitchFamily="34" charset="-122"/>
                <a:ea typeface="微软雅黑" panose="020B0503020204020204" pitchFamily="34" charset="-122"/>
              </a:rPr>
              <a:t>年以上企业工作经历并具有高职以上学历的人员中公开招聘，</a:t>
            </a:r>
            <a:r>
              <a:rPr lang="en-US" altLang="zh-CN" sz="2200" dirty="0">
                <a:latin typeface="微软雅黑" panose="020B0503020204020204" pitchFamily="34" charset="-122"/>
                <a:ea typeface="微软雅黑" panose="020B0503020204020204" pitchFamily="34" charset="-122"/>
              </a:rPr>
              <a:t>……</a:t>
            </a:r>
            <a:r>
              <a:rPr lang="zh-CN" altLang="en-US" sz="2200" b="1" dirty="0">
                <a:solidFill>
                  <a:srgbClr val="0070C0"/>
                </a:solidFill>
                <a:latin typeface="微软雅黑" panose="020B0503020204020204" pitchFamily="34" charset="-122"/>
                <a:ea typeface="微软雅黑" panose="020B0503020204020204" pitchFamily="34" charset="-122"/>
              </a:rPr>
              <a:t>职业院校、应用型本科高校教师每年至少</a:t>
            </a:r>
            <a:r>
              <a:rPr lang="en-US" altLang="zh-CN" sz="2200" b="1" dirty="0">
                <a:solidFill>
                  <a:srgbClr val="0070C0"/>
                </a:solidFill>
                <a:latin typeface="微软雅黑" panose="020B0503020204020204" pitchFamily="34" charset="-122"/>
                <a:ea typeface="微软雅黑" panose="020B0503020204020204" pitchFamily="34" charset="-122"/>
              </a:rPr>
              <a:t>1</a:t>
            </a:r>
            <a:r>
              <a:rPr lang="zh-CN" altLang="en-US" sz="2200" b="1" dirty="0">
                <a:solidFill>
                  <a:srgbClr val="0070C0"/>
                </a:solidFill>
                <a:latin typeface="微软雅黑" panose="020B0503020204020204" pitchFamily="34" charset="-122"/>
                <a:ea typeface="微软雅黑" panose="020B0503020204020204" pitchFamily="34" charset="-122"/>
              </a:rPr>
              <a:t>个月在企业或实训基地实训</a:t>
            </a:r>
            <a:r>
              <a:rPr lang="zh-CN" altLang="en-US" sz="2200" dirty="0">
                <a:latin typeface="微软雅黑" panose="020B0503020204020204" pitchFamily="34" charset="-122"/>
                <a:ea typeface="微软雅黑" panose="020B0503020204020204" pitchFamily="34" charset="-122"/>
              </a:rPr>
              <a:t>，落实教师</a:t>
            </a:r>
            <a:r>
              <a:rPr lang="en-US" altLang="zh-CN" sz="2200" dirty="0">
                <a:latin typeface="微软雅黑" panose="020B0503020204020204" pitchFamily="34" charset="-122"/>
                <a:ea typeface="微软雅黑" panose="020B0503020204020204" pitchFamily="34" charset="-122"/>
              </a:rPr>
              <a:t>5</a:t>
            </a:r>
            <a:r>
              <a:rPr lang="zh-CN" altLang="en-US" sz="2200" dirty="0">
                <a:latin typeface="微软雅黑" panose="020B0503020204020204" pitchFamily="34" charset="-122"/>
                <a:ea typeface="微软雅黑" panose="020B0503020204020204" pitchFamily="34" charset="-122"/>
              </a:rPr>
              <a:t>年一周期的全员轮训制度。</a:t>
            </a:r>
            <a:endParaRPr lang="en-US" altLang="zh-CN" sz="2200"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FF08C21F-CA4F-9943-906F-B75305C6FB50}"/>
              </a:ext>
            </a:extLst>
          </p:cNvPr>
          <p:cNvSpPr txBox="1"/>
          <p:nvPr/>
        </p:nvSpPr>
        <p:spPr>
          <a:xfrm>
            <a:off x="487118" y="4799316"/>
            <a:ext cx="10488488" cy="1135054"/>
          </a:xfrm>
          <a:prstGeom prst="rect">
            <a:avLst/>
          </a:prstGeom>
          <a:noFill/>
        </p:spPr>
        <p:txBody>
          <a:bodyPr wrap="square" rtlCol="0">
            <a:spAutoFit/>
          </a:bodyPr>
          <a:lstStyle/>
          <a:p>
            <a:pPr indent="457200" algn="just">
              <a:lnSpc>
                <a:spcPct val="150000"/>
              </a:lnSpc>
            </a:pPr>
            <a:r>
              <a:rPr lang="zh-CN" altLang="en-US" sz="2400" b="1" spc="300" dirty="0">
                <a:solidFill>
                  <a:schemeClr val="tx1">
                    <a:lumMod val="65000"/>
                    <a:lumOff val="35000"/>
                  </a:schemeClr>
                </a:solidFill>
                <a:latin typeface="微软雅黑" panose="020B0503020204020204" pitchFamily="34" charset="-122"/>
                <a:ea typeface="微软雅黑" panose="020B0503020204020204" pitchFamily="34" charset="-122"/>
              </a:rPr>
              <a:t>主要是：（</a:t>
            </a:r>
            <a:r>
              <a:rPr lang="en-US" altLang="zh-CN" sz="2400" b="1" spc="3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2400" b="1" spc="3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2400" b="1" spc="300" dirty="0">
                <a:solidFill>
                  <a:srgbClr val="C00000"/>
                </a:solidFill>
                <a:latin typeface="微软雅黑" panose="020B0503020204020204" pitchFamily="34" charset="-122"/>
                <a:ea typeface="微软雅黑" panose="020B0503020204020204" pitchFamily="34" charset="-122"/>
              </a:rPr>
              <a:t>“双师双能型”教师占专任教师的比例高，素质好</a:t>
            </a:r>
            <a:r>
              <a:rPr lang="zh-CN" altLang="en-US" sz="2400" b="1" spc="300" dirty="0">
                <a:solidFill>
                  <a:srgbClr val="C00000"/>
                </a:solidFill>
                <a:latin typeface="微软雅黑" panose="020B0503020204020204" pitchFamily="34" charset="-122"/>
                <a:ea typeface="微软雅黑" panose="020B0503020204020204" pitchFamily="34" charset="-122"/>
              </a:rPr>
              <a:t>。</a:t>
            </a:r>
            <a:endParaRPr lang="en-US" altLang="zh-CN" sz="2400" b="1" spc="300" dirty="0">
              <a:solidFill>
                <a:srgbClr val="C00000"/>
              </a:solidFill>
              <a:latin typeface="微软雅黑" panose="020B0503020204020204" pitchFamily="34" charset="-122"/>
              <a:ea typeface="微软雅黑" panose="020B0503020204020204" pitchFamily="34" charset="-122"/>
            </a:endParaRPr>
          </a:p>
          <a:p>
            <a:pPr indent="457200" algn="just">
              <a:lnSpc>
                <a:spcPct val="150000"/>
              </a:lnSpc>
            </a:pPr>
            <a:r>
              <a:rPr lang="zh-CN" altLang="en-US" sz="2400" b="1" spc="300" dirty="0">
                <a:solidFill>
                  <a:srgbClr val="C00000"/>
                </a:solidFill>
                <a:latin typeface="微软雅黑" panose="020B0503020204020204" pitchFamily="34" charset="-122"/>
                <a:ea typeface="微软雅黑" panose="020B0503020204020204" pitchFamily="34" charset="-122"/>
              </a:rPr>
              <a:t>          </a:t>
            </a:r>
            <a:r>
              <a:rPr lang="zh-CN" altLang="en-US" b="1" spc="3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2400" b="1" spc="300"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2400" b="1" spc="300"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sz="2400" b="1" spc="3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2400" b="1" spc="300" dirty="0">
                <a:solidFill>
                  <a:srgbClr val="C00000"/>
                </a:solidFill>
                <a:latin typeface="微软雅黑" panose="020B0503020204020204" pitchFamily="34" charset="-122"/>
                <a:ea typeface="微软雅黑" panose="020B0503020204020204" pitchFamily="34" charset="-122"/>
              </a:rPr>
              <a:t>实践（实验）教师数量充足，结构合理</a:t>
            </a:r>
            <a:r>
              <a:rPr lang="zh-CN" altLang="en-US" sz="2400" b="1" spc="300" dirty="0">
                <a:solidFill>
                  <a:srgbClr val="C00000"/>
                </a:solidFill>
                <a:latin typeface="微软雅黑" panose="020B0503020204020204" pitchFamily="34" charset="-122"/>
                <a:ea typeface="微软雅黑" panose="020B0503020204020204" pitchFamily="34" charset="-122"/>
              </a:rPr>
              <a:t>。</a:t>
            </a:r>
            <a:endParaRPr lang="en-US" altLang="zh-CN" sz="2400" b="1" spc="300"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23807358"/>
      </p:ext>
    </p:extLst>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7">
            <a:extLst>
              <a:ext uri="{FF2B5EF4-FFF2-40B4-BE49-F238E27FC236}">
                <a16:creationId xmlns:a16="http://schemas.microsoft.com/office/drawing/2014/main" id="{D784EA05-E109-7647-AD8D-2F7B3E188F9C}"/>
              </a:ext>
            </a:extLst>
          </p:cNvPr>
          <p:cNvSpPr/>
          <p:nvPr/>
        </p:nvSpPr>
        <p:spPr>
          <a:xfrm>
            <a:off x="1354220" y="836712"/>
            <a:ext cx="1434786" cy="453918"/>
          </a:xfrm>
          <a:prstGeom prst="rect">
            <a:avLst/>
          </a:prstGeom>
          <a:solidFill>
            <a:srgbClr val="1F497D">
              <a:lumMod val="75000"/>
            </a:srgbClr>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25" name="Rectangle 30">
            <a:extLst>
              <a:ext uri="{FF2B5EF4-FFF2-40B4-BE49-F238E27FC236}">
                <a16:creationId xmlns:a16="http://schemas.microsoft.com/office/drawing/2014/main" id="{4CA882F5-92B3-0D46-9EAF-572968648F50}"/>
              </a:ext>
            </a:extLst>
          </p:cNvPr>
          <p:cNvSpPr/>
          <p:nvPr/>
        </p:nvSpPr>
        <p:spPr>
          <a:xfrm>
            <a:off x="-24680" y="836712"/>
            <a:ext cx="1434786" cy="453917"/>
          </a:xfrm>
          <a:prstGeom prst="rect">
            <a:avLst/>
          </a:prstGeom>
          <a:solidFill>
            <a:srgbClr val="1F497D"/>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normalizeH="0" baseline="0" noProof="0" dirty="0">
              <a:ln>
                <a:noFill/>
              </a:ln>
              <a:solidFill>
                <a:schemeClr val="bg1"/>
              </a:solidFill>
              <a:effectLst/>
              <a:uLnTx/>
              <a:uFillTx/>
              <a:latin typeface="Heiti SC Medium" pitchFamily="2" charset="-128"/>
              <a:ea typeface="Heiti SC Medium" pitchFamily="2" charset="-128"/>
              <a:cs typeface="Arial" pitchFamily="34" charset="0"/>
            </a:endParaRPr>
          </a:p>
        </p:txBody>
      </p:sp>
      <p:sp>
        <p:nvSpPr>
          <p:cNvPr id="31" name="Rectangle 49">
            <a:extLst>
              <a:ext uri="{FF2B5EF4-FFF2-40B4-BE49-F238E27FC236}">
                <a16:creationId xmlns:a16="http://schemas.microsoft.com/office/drawing/2014/main" id="{A6BB84A4-1348-2B49-8387-7BE3B7048A79}"/>
              </a:ext>
            </a:extLst>
          </p:cNvPr>
          <p:cNvSpPr/>
          <p:nvPr/>
        </p:nvSpPr>
        <p:spPr>
          <a:xfrm>
            <a:off x="2722372" y="836712"/>
            <a:ext cx="1434786" cy="453918"/>
          </a:xfrm>
          <a:prstGeom prst="rect">
            <a:avLst/>
          </a:prstGeom>
          <a:solidFill>
            <a:srgbClr val="019ADD"/>
          </a:solidFill>
          <a:ln w="25400" cap="flat" cmpd="sng" algn="ctr">
            <a:noFill/>
            <a:prstDash val="solid"/>
          </a:ln>
          <a:effectLst/>
        </p:spPr>
        <p:txBody>
          <a:bodyPr lIns="274320" rtlCol="0" anchor="ct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15" name="矩形 14">
            <a:extLst>
              <a:ext uri="{FF2B5EF4-FFF2-40B4-BE49-F238E27FC236}">
                <a16:creationId xmlns:a16="http://schemas.microsoft.com/office/drawing/2014/main" id="{F2F49106-931D-044D-9B52-1515D51CCD29}"/>
              </a:ext>
            </a:extLst>
          </p:cNvPr>
          <p:cNvSpPr/>
          <p:nvPr/>
        </p:nvSpPr>
        <p:spPr>
          <a:xfrm>
            <a:off x="1509385"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培养目标</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16" name="矩形 15">
            <a:extLst>
              <a:ext uri="{FF2B5EF4-FFF2-40B4-BE49-F238E27FC236}">
                <a16:creationId xmlns:a16="http://schemas.microsoft.com/office/drawing/2014/main" id="{2C951CAF-0F2D-8340-AAD8-AE38361574AE}"/>
              </a:ext>
            </a:extLst>
          </p:cNvPr>
          <p:cNvSpPr/>
          <p:nvPr/>
        </p:nvSpPr>
        <p:spPr>
          <a:xfrm>
            <a:off x="2695349"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培养方案</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20" name="矩形 19">
            <a:extLst>
              <a:ext uri="{FF2B5EF4-FFF2-40B4-BE49-F238E27FC236}">
                <a16:creationId xmlns:a16="http://schemas.microsoft.com/office/drawing/2014/main" id="{FC0F1DF6-1F3E-E447-913A-A09D97CED3CB}"/>
              </a:ext>
            </a:extLst>
          </p:cNvPr>
          <p:cNvSpPr/>
          <p:nvPr/>
        </p:nvSpPr>
        <p:spPr>
          <a:xfrm>
            <a:off x="132695"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办学理念</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18" name="Rectangle 30">
            <a:extLst>
              <a:ext uri="{FF2B5EF4-FFF2-40B4-BE49-F238E27FC236}">
                <a16:creationId xmlns:a16="http://schemas.microsoft.com/office/drawing/2014/main" id="{0C28F791-9025-AC4B-A807-BF7E8DC60AC4}"/>
              </a:ext>
            </a:extLst>
          </p:cNvPr>
          <p:cNvSpPr/>
          <p:nvPr/>
        </p:nvSpPr>
        <p:spPr>
          <a:xfrm>
            <a:off x="3985534" y="836712"/>
            <a:ext cx="1678418" cy="4539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700" b="0" i="0" u="none" strike="noStrike" kern="120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rPr>
              <a:t>实践教学体系</a:t>
            </a:r>
            <a:endParaRPr kumimoji="0" lang="en-US" sz="1700" b="0" i="0" u="none" strike="noStrike" kern="120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endParaRPr>
          </a:p>
        </p:txBody>
      </p:sp>
      <p:sp>
        <p:nvSpPr>
          <p:cNvPr id="19" name="Rectangle 37">
            <a:extLst>
              <a:ext uri="{FF2B5EF4-FFF2-40B4-BE49-F238E27FC236}">
                <a16:creationId xmlns:a16="http://schemas.microsoft.com/office/drawing/2014/main" id="{9092B55D-846F-1C42-9C3F-34A8DD7D75A5}"/>
              </a:ext>
            </a:extLst>
          </p:cNvPr>
          <p:cNvSpPr/>
          <p:nvPr/>
        </p:nvSpPr>
        <p:spPr>
          <a:xfrm>
            <a:off x="5663952" y="836712"/>
            <a:ext cx="1340467" cy="453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rPr>
              <a:t>专业建设</a:t>
            </a:r>
            <a:endParaRPr kumimoji="0" lang="en-US" sz="1900" b="0" i="0" u="none" strike="noStrike" kern="120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endParaRPr>
          </a:p>
        </p:txBody>
      </p:sp>
      <p:sp>
        <p:nvSpPr>
          <p:cNvPr id="21" name="Rectangle 49">
            <a:extLst>
              <a:ext uri="{FF2B5EF4-FFF2-40B4-BE49-F238E27FC236}">
                <a16:creationId xmlns:a16="http://schemas.microsoft.com/office/drawing/2014/main" id="{68E98AEA-3520-2543-A45F-535ED0C0A11B}"/>
              </a:ext>
            </a:extLst>
          </p:cNvPr>
          <p:cNvSpPr/>
          <p:nvPr/>
        </p:nvSpPr>
        <p:spPr>
          <a:xfrm>
            <a:off x="6960097" y="836712"/>
            <a:ext cx="1445534" cy="453918"/>
          </a:xfrm>
          <a:prstGeom prst="rect">
            <a:avLst/>
          </a:prstGeom>
          <a:solidFill>
            <a:srgbClr val="019ADD">
              <a:lumMod val="75000"/>
            </a:srgbClr>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rPr>
              <a:t> 课程体系</a:t>
            </a:r>
            <a:endParaRPr kumimoji="0" lang="en-US" sz="1900" b="0" i="0" u="none" strike="noStrike" kern="0" cap="none" normalizeH="0" baseline="0" noProof="0" dirty="0">
              <a:ln>
                <a:noFill/>
              </a:ln>
              <a:solidFill>
                <a:schemeClr val="bg1">
                  <a:alpha val="20000"/>
                </a:schemeClr>
              </a:solidFill>
              <a:effectLst/>
              <a:uLnTx/>
              <a:uFillTx/>
              <a:latin typeface="Heiti SC Medium" pitchFamily="2" charset="-128"/>
              <a:ea typeface="Heiti SC Medium" pitchFamily="2" charset="-128"/>
              <a:cs typeface="Arial" pitchFamily="34" charset="0"/>
            </a:endParaRPr>
          </a:p>
        </p:txBody>
      </p:sp>
      <p:sp>
        <p:nvSpPr>
          <p:cNvPr id="23" name="Rectangle 30">
            <a:extLst>
              <a:ext uri="{FF2B5EF4-FFF2-40B4-BE49-F238E27FC236}">
                <a16:creationId xmlns:a16="http://schemas.microsoft.com/office/drawing/2014/main" id="{BDC37C8A-50C4-1F46-8921-703E20D64A36}"/>
              </a:ext>
            </a:extLst>
          </p:cNvPr>
          <p:cNvSpPr/>
          <p:nvPr/>
        </p:nvSpPr>
        <p:spPr>
          <a:xfrm>
            <a:off x="8152825" y="836712"/>
            <a:ext cx="1620957" cy="453918"/>
          </a:xfrm>
          <a:prstGeom prst="rect">
            <a:avLst/>
          </a:prstGeom>
          <a:solidFill>
            <a:srgbClr val="0779B7">
              <a:lumMod val="75000"/>
            </a:srgbClr>
          </a:solidFill>
          <a:ln w="25400" cap="flat" cmpd="sng" algn="ctr">
            <a:noFill/>
            <a:prstDash val="solid"/>
          </a:ln>
          <a:effectLst/>
        </p:spPr>
        <p:txBody>
          <a:bodyPr lIns="91440" rIns="91440" rtlCol="0" anchor="ctr"/>
          <a:lstStyle/>
          <a:p>
            <a:pPr marL="0" marR="0" lvl="0" indent="0" defTabSz="1218987" eaLnBrk="1" fontAlgn="auto" latinLnBrk="0" hangingPunct="1">
              <a:lnSpc>
                <a:spcPct val="100000"/>
              </a:lnSpc>
              <a:spcBef>
                <a:spcPts val="0"/>
              </a:spcBef>
              <a:spcAft>
                <a:spcPts val="0"/>
              </a:spcAft>
              <a:buClrTx/>
              <a:buSzTx/>
              <a:buFontTx/>
              <a:buNone/>
              <a:tabLst/>
              <a:defRPr/>
            </a:pPr>
            <a:r>
              <a:rPr kumimoji="0" lang="zh-CN" alt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rPr>
              <a:t> </a:t>
            </a:r>
            <a:endParaRPr kumimoji="0" lang="en-US" sz="1900" b="0" i="0" u="none" strike="noStrike" kern="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26" name="矩形 25">
            <a:extLst>
              <a:ext uri="{FF2B5EF4-FFF2-40B4-BE49-F238E27FC236}">
                <a16:creationId xmlns:a16="http://schemas.microsoft.com/office/drawing/2014/main" id="{B928AF13-C91D-674B-A61F-AF67E9A7B388}"/>
              </a:ext>
            </a:extLst>
          </p:cNvPr>
          <p:cNvSpPr/>
          <p:nvPr/>
        </p:nvSpPr>
        <p:spPr>
          <a:xfrm>
            <a:off x="8152825" y="879004"/>
            <a:ext cx="1107996" cy="369332"/>
          </a:xfrm>
          <a:prstGeom prst="rect">
            <a:avLst/>
          </a:prstGeom>
        </p:spPr>
        <p:txBody>
          <a:bodyPr wrap="none">
            <a:spAutoFit/>
          </a:bodyPr>
          <a:lstStyle/>
          <a:p>
            <a:pPr lvl="0" defTabSz="1218987">
              <a:defRPr/>
            </a:pPr>
            <a:r>
              <a:rPr lang="zh-CN" altLang="en-US" kern="0" dirty="0">
                <a:solidFill>
                  <a:schemeClr val="bg1">
                    <a:alpha val="20000"/>
                  </a:schemeClr>
                </a:solidFill>
                <a:latin typeface="Heiti SC Medium" pitchFamily="2" charset="-128"/>
                <a:ea typeface="Heiti SC Medium" pitchFamily="2" charset="-128"/>
                <a:cs typeface="Arial" pitchFamily="34" charset="0"/>
              </a:rPr>
              <a:t>课程改革</a:t>
            </a:r>
            <a:endParaRPr lang="en-US" altLang="zh-CN" kern="0" dirty="0">
              <a:solidFill>
                <a:schemeClr val="bg1">
                  <a:alpha val="20000"/>
                </a:schemeClr>
              </a:solidFill>
              <a:latin typeface="Heiti SC Medium" pitchFamily="2" charset="-128"/>
              <a:ea typeface="Heiti SC Medium" pitchFamily="2" charset="-128"/>
              <a:cs typeface="Arial" pitchFamily="34" charset="0"/>
            </a:endParaRPr>
          </a:p>
        </p:txBody>
      </p:sp>
      <p:sp>
        <p:nvSpPr>
          <p:cNvPr id="40" name="Rectangle 49">
            <a:extLst>
              <a:ext uri="{FF2B5EF4-FFF2-40B4-BE49-F238E27FC236}">
                <a16:creationId xmlns:a16="http://schemas.microsoft.com/office/drawing/2014/main" id="{3B99DE8C-425E-8E41-AD21-F727C28A979C}"/>
              </a:ext>
            </a:extLst>
          </p:cNvPr>
          <p:cNvSpPr/>
          <p:nvPr/>
        </p:nvSpPr>
        <p:spPr>
          <a:xfrm>
            <a:off x="8775680" y="836712"/>
            <a:ext cx="3416320" cy="453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defTabSz="121898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normalizeH="0" baseline="0" noProof="0" dirty="0">
              <a:ln>
                <a:noFill/>
              </a:ln>
              <a:solidFill>
                <a:schemeClr val="bg1">
                  <a:alpha val="40000"/>
                </a:schemeClr>
              </a:solidFill>
              <a:effectLst/>
              <a:uLnTx/>
              <a:uFillTx/>
              <a:latin typeface="Heiti SC Medium" pitchFamily="2" charset="-128"/>
              <a:ea typeface="Heiti SC Medium" pitchFamily="2" charset="-128"/>
              <a:cs typeface="Arial" pitchFamily="34" charset="0"/>
            </a:endParaRPr>
          </a:p>
        </p:txBody>
      </p:sp>
      <p:sp>
        <p:nvSpPr>
          <p:cNvPr id="4" name="文本框 3">
            <a:extLst>
              <a:ext uri="{FF2B5EF4-FFF2-40B4-BE49-F238E27FC236}">
                <a16:creationId xmlns:a16="http://schemas.microsoft.com/office/drawing/2014/main" id="{F510D778-F36B-324C-9D80-AED9C1855077}"/>
              </a:ext>
            </a:extLst>
          </p:cNvPr>
          <p:cNvSpPr txBox="1"/>
          <p:nvPr/>
        </p:nvSpPr>
        <p:spPr>
          <a:xfrm>
            <a:off x="8775680" y="767409"/>
            <a:ext cx="3416320" cy="523220"/>
          </a:xfrm>
          <a:prstGeom prst="rect">
            <a:avLst/>
          </a:prstGeom>
          <a:noFill/>
        </p:spPr>
        <p:txBody>
          <a:bodyPr wrap="none" rtlCol="0">
            <a:spAutoFit/>
          </a:bodyPr>
          <a:lstStyle/>
          <a:p>
            <a:r>
              <a:rPr lang="zh-CN" altLang="en-US" sz="2800" b="1" kern="0" dirty="0">
                <a:solidFill>
                  <a:schemeClr val="bg1"/>
                </a:solidFill>
                <a:latin typeface="Heiti SC Medium" pitchFamily="2" charset="-128"/>
                <a:ea typeface="Heiti SC Medium" pitchFamily="2" charset="-128"/>
                <a:cs typeface="Arial" pitchFamily="34" charset="0"/>
              </a:rPr>
              <a:t>质量体系与质量文化</a:t>
            </a:r>
            <a:endParaRPr lang="en-US" altLang="zh-CN" sz="2800" b="1" kern="0" dirty="0">
              <a:solidFill>
                <a:schemeClr val="bg1"/>
              </a:solidFill>
              <a:latin typeface="Heiti SC Medium" pitchFamily="2" charset="-128"/>
              <a:ea typeface="Heiti SC Medium" pitchFamily="2" charset="-128"/>
              <a:cs typeface="Arial" pitchFamily="34" charset="0"/>
            </a:endParaRPr>
          </a:p>
        </p:txBody>
      </p:sp>
      <p:sp>
        <p:nvSpPr>
          <p:cNvPr id="22" name="文本框 21">
            <a:extLst>
              <a:ext uri="{FF2B5EF4-FFF2-40B4-BE49-F238E27FC236}">
                <a16:creationId xmlns:a16="http://schemas.microsoft.com/office/drawing/2014/main" id="{515B7183-9F85-AF4F-B3B5-892C3D953995}"/>
              </a:ext>
            </a:extLst>
          </p:cNvPr>
          <p:cNvSpPr txBox="1"/>
          <p:nvPr/>
        </p:nvSpPr>
        <p:spPr>
          <a:xfrm>
            <a:off x="1240691" y="1988840"/>
            <a:ext cx="10153129" cy="3351046"/>
          </a:xfrm>
          <a:prstGeom prst="rect">
            <a:avLst/>
          </a:prstGeom>
          <a:noFill/>
        </p:spPr>
        <p:txBody>
          <a:bodyPr wrap="square" rtlCol="0">
            <a:spAutoFit/>
          </a:bodyPr>
          <a:lstStyle/>
          <a:p>
            <a:pPr indent="457200">
              <a:lnSpc>
                <a:spcPct val="150000"/>
              </a:lnSpc>
            </a:pPr>
            <a:r>
              <a:rPr lang="zh-CN" altLang="en-US" sz="2400" dirty="0">
                <a:latin typeface="微软雅黑" panose="020B0503020204020204" pitchFamily="34" charset="-122"/>
                <a:ea typeface="微软雅黑" panose="020B0503020204020204" pitchFamily="34" charset="-122"/>
              </a:rPr>
              <a:t>  </a:t>
            </a:r>
            <a:r>
              <a:rPr lang="en-US" altLang="zh-CN" sz="2400" dirty="0">
                <a:latin typeface="微软雅黑" panose="020B0503020204020204" pitchFamily="34" charset="-122"/>
                <a:ea typeface="微软雅黑" panose="020B0503020204020204" pitchFamily="34" charset="-122"/>
              </a:rPr>
              <a:t>2019</a:t>
            </a:r>
            <a:r>
              <a:rPr lang="zh-CN" altLang="en-US" sz="2400" dirty="0">
                <a:latin typeface="微软雅黑" panose="020B0503020204020204" pitchFamily="34" charset="-122"/>
                <a:ea typeface="微软雅黑" panose="020B0503020204020204" pitchFamily="34" charset="-122"/>
              </a:rPr>
              <a:t>年</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月，教育部</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关于深化本科教育教学改革  全面提高人才培养质量的意见</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提出：</a:t>
            </a:r>
            <a:r>
              <a:rPr lang="zh-CN" altLang="en-US" sz="2400" b="1" dirty="0">
                <a:solidFill>
                  <a:srgbClr val="C00000"/>
                </a:solidFill>
                <a:latin typeface="微软雅黑" panose="020B0503020204020204" pitchFamily="34" charset="-122"/>
                <a:ea typeface="微软雅黑" panose="020B0503020204020204" pitchFamily="34" charset="-122"/>
              </a:rPr>
              <a:t>全面推进质量文化建设。</a:t>
            </a:r>
            <a:endParaRPr lang="en-US" altLang="zh-CN" sz="2400" b="1" dirty="0">
              <a:solidFill>
                <a:srgbClr val="C00000"/>
              </a:solidFill>
              <a:latin typeface="微软雅黑" panose="020B0503020204020204" pitchFamily="34" charset="-122"/>
              <a:ea typeface="微软雅黑" panose="020B0503020204020204" pitchFamily="34" charset="-122"/>
            </a:endParaRPr>
          </a:p>
          <a:p>
            <a:pPr indent="457200">
              <a:lnSpc>
                <a:spcPct val="150000"/>
              </a:lnSpc>
            </a:pPr>
            <a:endParaRPr lang="en-US" altLang="zh-CN" sz="2400" b="1" dirty="0">
              <a:solidFill>
                <a:srgbClr val="FF0000"/>
              </a:solidFill>
              <a:latin typeface="微软雅黑" panose="020B0503020204020204" pitchFamily="34" charset="-122"/>
              <a:ea typeface="微软雅黑" panose="020B0503020204020204" pitchFamily="34" charset="-122"/>
            </a:endParaRPr>
          </a:p>
          <a:p>
            <a:pPr indent="457200">
              <a:lnSpc>
                <a:spcPct val="150000"/>
              </a:lnSpc>
            </a:pPr>
            <a:r>
              <a:rPr lang="zh-CN" altLang="en-US" sz="2400" dirty="0">
                <a:latin typeface="微软雅黑" panose="020B0503020204020204" pitchFamily="34" charset="-122"/>
                <a:ea typeface="微软雅黑" panose="020B0503020204020204" pitchFamily="34" charset="-122"/>
              </a:rPr>
              <a:t>  落实学生中心、产出导向、持续改进的先进理念，</a:t>
            </a:r>
            <a:r>
              <a:rPr lang="zh-CN" altLang="zh-CN" sz="2400" dirty="0">
                <a:latin typeface="微软雅黑" panose="020B0503020204020204" pitchFamily="34" charset="-122"/>
                <a:ea typeface="微软雅黑" panose="020B0503020204020204" pitchFamily="34" charset="-122"/>
              </a:rPr>
              <a:t>建有由学校、行业企业和社会机构共同参与的内部质量保障机制和自我评估制度，</a:t>
            </a:r>
            <a:r>
              <a:rPr lang="zh-CN" altLang="en-US" sz="2400" dirty="0">
                <a:latin typeface="微软雅黑" panose="020B0503020204020204" pitchFamily="34" charset="-122"/>
                <a:ea typeface="微软雅黑" panose="020B0503020204020204" pitchFamily="34" charset="-122"/>
              </a:rPr>
              <a:t>强化运行的有效性</a:t>
            </a:r>
            <a:endParaRPr lang="zh-CN" altLang="zh-CN"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34810067"/>
      </p:ext>
    </p:extLst>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67708" y="1860054"/>
            <a:ext cx="7992888" cy="4145174"/>
          </a:xfrm>
          <a:prstGeom prst="rect">
            <a:avLst/>
          </a:prstGeom>
          <a:noFill/>
        </p:spPr>
        <p:txBody>
          <a:bodyPr wrap="square" rtlCol="0">
            <a:spAutoFit/>
          </a:bodyPr>
          <a:lstStyle/>
          <a:p>
            <a:pPr marL="457200" indent="-457200" algn="just">
              <a:lnSpc>
                <a:spcPts val="2880"/>
              </a:lnSpc>
              <a:buAutoNum type="arabicPeriod"/>
            </a:pPr>
            <a:r>
              <a:rPr lang="en-US" altLang="zh-CN" sz="2400" b="1" dirty="0">
                <a:solidFill>
                  <a:schemeClr val="accent2">
                    <a:lumMod val="75000"/>
                  </a:schemeClr>
                </a:solidFill>
                <a:latin typeface="微软雅黑" panose="020B0503020204020204" pitchFamily="34" charset="-122"/>
                <a:ea typeface="微软雅黑" panose="020B0503020204020204" pitchFamily="34" charset="-122"/>
              </a:rPr>
              <a:t>20</a:t>
            </a:r>
            <a:r>
              <a:rPr lang="zh-CN" altLang="en-US" sz="2400" b="1" dirty="0">
                <a:solidFill>
                  <a:schemeClr val="accent2">
                    <a:lumMod val="75000"/>
                  </a:schemeClr>
                </a:solidFill>
                <a:latin typeface="微软雅黑" panose="020B0503020204020204" pitchFamily="34" charset="-122"/>
                <a:ea typeface="微软雅黑" panose="020B0503020204020204" pitchFamily="34" charset="-122"/>
              </a:rPr>
              <a:t>世纪</a:t>
            </a:r>
            <a:r>
              <a:rPr lang="en-US" altLang="zh-CN" sz="2400" b="1" dirty="0">
                <a:solidFill>
                  <a:schemeClr val="accent2">
                    <a:lumMod val="75000"/>
                  </a:schemeClr>
                </a:solidFill>
                <a:latin typeface="微软雅黑" panose="020B0503020204020204" pitchFamily="34" charset="-122"/>
                <a:ea typeface="微软雅黑" panose="020B0503020204020204" pitchFamily="34" charset="-122"/>
              </a:rPr>
              <a:t>90</a:t>
            </a:r>
            <a:r>
              <a:rPr lang="zh-CN" altLang="en-US" sz="2400" b="1" dirty="0">
                <a:solidFill>
                  <a:schemeClr val="accent2">
                    <a:lumMod val="75000"/>
                  </a:schemeClr>
                </a:solidFill>
                <a:latin typeface="微软雅黑" panose="020B0503020204020204" pitchFamily="34" charset="-122"/>
                <a:ea typeface="微软雅黑" panose="020B0503020204020204" pitchFamily="34" charset="-122"/>
              </a:rPr>
              <a:t>年代后中国社会稳定，经济快速发展</a:t>
            </a:r>
            <a:endParaRPr lang="en-US" altLang="zh-CN" sz="2400" b="1" dirty="0">
              <a:solidFill>
                <a:schemeClr val="accent2">
                  <a:lumMod val="75000"/>
                </a:schemeClr>
              </a:solidFill>
              <a:latin typeface="微软雅黑" panose="020B0503020204020204" pitchFamily="34" charset="-122"/>
              <a:ea typeface="微软雅黑" panose="020B0503020204020204" pitchFamily="34" charset="-122"/>
            </a:endParaRPr>
          </a:p>
          <a:p>
            <a:pPr algn="just">
              <a:lnSpc>
                <a:spcPts val="2880"/>
              </a:lnSpc>
            </a:pPr>
            <a:endParaRPr lang="en-US" altLang="zh-CN" sz="1000" b="1" dirty="0">
              <a:solidFill>
                <a:srgbClr val="252525"/>
              </a:solidFill>
              <a:highlight>
                <a:srgbClr val="FFFFFF"/>
              </a:highlight>
              <a:latin typeface="微软雅黑" panose="020B0503020204020204" pitchFamily="34" charset="-122"/>
              <a:ea typeface="微软雅黑" panose="020B0503020204020204" pitchFamily="34" charset="-122"/>
              <a:cs typeface="宋体" panose="02010600030101010101" pitchFamily="2" charset="-122"/>
            </a:endParaRPr>
          </a:p>
          <a:p>
            <a:pPr algn="just">
              <a:lnSpc>
                <a:spcPts val="2880"/>
              </a:lnSpc>
            </a:pPr>
            <a:r>
              <a:rPr lang="zh-CN" altLang="en-US" sz="2200" dirty="0">
                <a:solidFill>
                  <a:srgbClr val="0432FF"/>
                </a:solidFill>
                <a:latin typeface="微软雅黑" panose="020B0503020204020204" pitchFamily="34" charset="-122"/>
                <a:ea typeface="微软雅黑" panose="020B0503020204020204" pitchFamily="34" charset="-122"/>
              </a:rPr>
              <a:t>西方发达国家的经验表明：</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经济持续快速发展需要大量高素质应用型人才。联合国</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《2004</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年世界经济形势和展望</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的报告显示，</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2003</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年世界经济增长速度为２</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５％，其中发达国家为２％，发展中国家为３</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８％，经济转轨国家为５</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１％。按国家和主要经济体比较，中国最快，为８</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５％。</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a:lnSpc>
                <a:spcPts val="2880"/>
              </a:lnSpc>
            </a:pPr>
            <a:endParaRPr lang="en-US" altLang="zh-CN" sz="2200" b="1" dirty="0">
              <a:solidFill>
                <a:srgbClr val="0432FF"/>
              </a:solidFill>
              <a:highlight>
                <a:srgbClr val="FFFFFF"/>
              </a:highlight>
              <a:latin typeface="微软雅黑" panose="020B0503020204020204" pitchFamily="34" charset="-122"/>
              <a:ea typeface="微软雅黑" panose="020B0503020204020204" pitchFamily="34" charset="-122"/>
              <a:cs typeface="宋体" panose="02010600030101010101" pitchFamily="2" charset="-122"/>
            </a:endParaRPr>
          </a:p>
          <a:p>
            <a:pPr algn="just">
              <a:lnSpc>
                <a:spcPts val="2880"/>
              </a:lnSpc>
            </a:pPr>
            <a:r>
              <a:rPr lang="zh-CN" altLang="en-US" sz="2200" dirty="0">
                <a:solidFill>
                  <a:srgbClr val="0432FF"/>
                </a:solidFill>
                <a:latin typeface="微软雅黑" panose="020B0503020204020204" pitchFamily="34" charset="-122"/>
                <a:ea typeface="微软雅黑" panose="020B0503020204020204" pitchFamily="34" charset="-122"/>
              </a:rPr>
              <a:t>中国经济发展进入后工业化时期。</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中国工业化进程报告</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(1995-2010)(2012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版</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评价结果表明，经过“九五”、“十五”和“十一五”三个五年计划，中国已经基本走完了工业化中期阶段，进入“十二五”之后将步入工业化后期阶段。</a:t>
            </a:r>
            <a:endParaRPr lang="en-US" altLang="zh-CN" b="1"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cs typeface="宋体" panose="02010600030101010101" pitchFamily="2" charset="-122"/>
            </a:endParaRPr>
          </a:p>
        </p:txBody>
      </p:sp>
      <p:pic>
        <p:nvPicPr>
          <p:cNvPr id="5" name="图片 4"/>
          <p:cNvPicPr>
            <a:picLocks noChangeAspect="1"/>
          </p:cNvPicPr>
          <p:nvPr/>
        </p:nvPicPr>
        <p:blipFill>
          <a:blip r:embed="rId2"/>
          <a:stretch>
            <a:fillRect/>
          </a:stretch>
        </p:blipFill>
        <p:spPr>
          <a:xfrm>
            <a:off x="905709" y="2636912"/>
            <a:ext cx="2309971" cy="3259524"/>
          </a:xfrm>
          <a:prstGeom prst="rect">
            <a:avLst/>
          </a:prstGeom>
        </p:spPr>
      </p:pic>
      <p:sp>
        <p:nvSpPr>
          <p:cNvPr id="7" name="文本框 6">
            <a:extLst>
              <a:ext uri="{FF2B5EF4-FFF2-40B4-BE49-F238E27FC236}">
                <a16:creationId xmlns:a16="http://schemas.microsoft.com/office/drawing/2014/main" id="{92C1C312-C89E-1346-BDA2-E052A913D094}"/>
              </a:ext>
            </a:extLst>
          </p:cNvPr>
          <p:cNvSpPr txBox="1"/>
          <p:nvPr/>
        </p:nvSpPr>
        <p:spPr>
          <a:xfrm>
            <a:off x="551384" y="908720"/>
            <a:ext cx="6912768"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dirty="0">
                <a:latin typeface="微软雅黑" panose="020B0503020204020204" pitchFamily="34" charset="-122"/>
                <a:ea typeface="微软雅黑" panose="020B0503020204020204" pitchFamily="34" charset="-122"/>
              </a:rPr>
              <a:t>（二）应用型人才重要性</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国家需要</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31504" y="1700808"/>
            <a:ext cx="8928992" cy="3171830"/>
          </a:xfrm>
          <a:prstGeom prst="rect">
            <a:avLst/>
          </a:prstGeom>
          <a:noFill/>
        </p:spPr>
        <p:txBody>
          <a:bodyPr wrap="square" rtlCol="0">
            <a:spAutoFit/>
          </a:bodyPr>
          <a:lstStyle/>
          <a:p>
            <a:pPr>
              <a:lnSpc>
                <a:spcPct val="150000"/>
              </a:lnSpc>
            </a:pPr>
            <a:r>
              <a:rPr lang="en-US" altLang="zh-CN" sz="2400" b="1" dirty="0">
                <a:solidFill>
                  <a:schemeClr val="accent2">
                    <a:lumMod val="75000"/>
                  </a:schemeClr>
                </a:solidFill>
                <a:latin typeface="微软雅黑" panose="020B0503020204020204" pitchFamily="34" charset="-122"/>
                <a:ea typeface="微软雅黑" panose="020B0503020204020204" pitchFamily="34" charset="-122"/>
              </a:rPr>
              <a:t>2.</a:t>
            </a:r>
            <a:r>
              <a:rPr lang="zh-CN" altLang="en-US" sz="2400" b="1" dirty="0">
                <a:solidFill>
                  <a:schemeClr val="accent2">
                    <a:lumMod val="75000"/>
                  </a:schemeClr>
                </a:solidFill>
                <a:latin typeface="微软雅黑" panose="020B0503020204020204" pitchFamily="34" charset="-122"/>
                <a:ea typeface="微软雅黑" panose="020B0503020204020204" pitchFamily="34" charset="-122"/>
              </a:rPr>
              <a:t>   人类发展史上第四次工业革命的前兆与端倪，更加深刻认识   </a:t>
            </a:r>
            <a:endParaRPr lang="en-US" altLang="zh-CN" sz="2400" b="1" dirty="0">
              <a:solidFill>
                <a:schemeClr val="accent2">
                  <a:lumMod val="75000"/>
                </a:schemeClr>
              </a:solidFill>
              <a:latin typeface="微软雅黑" panose="020B0503020204020204" pitchFamily="34" charset="-122"/>
              <a:ea typeface="微软雅黑" panose="020B0503020204020204" pitchFamily="34" charset="-122"/>
            </a:endParaRPr>
          </a:p>
          <a:p>
            <a:pPr>
              <a:lnSpc>
                <a:spcPct val="150000"/>
              </a:lnSpc>
            </a:pPr>
            <a:r>
              <a:rPr lang="zh-CN" altLang="en-US" sz="2400" b="1" dirty="0">
                <a:solidFill>
                  <a:schemeClr val="accent2">
                    <a:lumMod val="75000"/>
                  </a:schemeClr>
                </a:solidFill>
                <a:latin typeface="微软雅黑" panose="020B0503020204020204" pitchFamily="34" charset="-122"/>
                <a:ea typeface="微软雅黑" panose="020B0503020204020204" pitchFamily="34" charset="-122"/>
              </a:rPr>
              <a:t>      到应用型人才培养的紧迫性与重要性。</a:t>
            </a:r>
            <a:endParaRPr lang="en-US" altLang="zh-CN" sz="2400" b="1" dirty="0">
              <a:solidFill>
                <a:schemeClr val="accent2">
                  <a:lumMod val="75000"/>
                </a:schemeClr>
              </a:solidFill>
              <a:latin typeface="微软雅黑" panose="020B0503020204020204" pitchFamily="34" charset="-122"/>
              <a:ea typeface="微软雅黑" panose="020B0503020204020204" pitchFamily="34" charset="-122"/>
            </a:endParaRPr>
          </a:p>
          <a:p>
            <a:pPr>
              <a:lnSpc>
                <a:spcPct val="150000"/>
              </a:lnSpc>
            </a:pPr>
            <a:endParaRPr lang="en-US" altLang="zh-CN" sz="220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2200" b="1" dirty="0">
                <a:solidFill>
                  <a:srgbClr val="0432FF"/>
                </a:solidFill>
                <a:latin typeface="微软雅黑" panose="020B0503020204020204" pitchFamily="34" charset="-122"/>
                <a:ea typeface="微软雅黑" panose="020B0503020204020204" pitchFamily="34" charset="-122"/>
              </a:rPr>
              <a:t>2013</a:t>
            </a:r>
            <a:r>
              <a:rPr lang="zh-CN" altLang="en-US" sz="2200" b="1" dirty="0">
                <a:solidFill>
                  <a:srgbClr val="0432FF"/>
                </a:solidFill>
                <a:latin typeface="微软雅黑" panose="020B0503020204020204" pitchFamily="34" charset="-122"/>
                <a:ea typeface="微软雅黑" panose="020B0503020204020204" pitchFamily="34" charset="-122"/>
              </a:rPr>
              <a:t>年</a:t>
            </a:r>
            <a:r>
              <a:rPr lang="en-US" altLang="zh-CN" sz="2200" b="1" dirty="0">
                <a:solidFill>
                  <a:srgbClr val="0432FF"/>
                </a:solidFill>
                <a:latin typeface="微软雅黑" panose="020B0503020204020204" pitchFamily="34" charset="-122"/>
                <a:ea typeface="微软雅黑" panose="020B0503020204020204" pitchFamily="34" charset="-122"/>
              </a:rPr>
              <a:t>4</a:t>
            </a:r>
            <a:r>
              <a:rPr lang="zh-CN" altLang="en-US" sz="2200" b="1" dirty="0">
                <a:solidFill>
                  <a:srgbClr val="0432FF"/>
                </a:solidFill>
                <a:latin typeface="微软雅黑" panose="020B0503020204020204" pitchFamily="34" charset="-122"/>
                <a:ea typeface="微软雅黑" panose="020B0503020204020204" pitchFamily="34" charset="-122"/>
              </a:rPr>
              <a:t>月</a:t>
            </a:r>
            <a:r>
              <a:rPr lang="zh-CN" altLang="en-US" sz="2200" dirty="0">
                <a:solidFill>
                  <a:srgbClr val="0432FF"/>
                </a:solidFill>
                <a:latin typeface="微软雅黑" panose="020B0503020204020204" pitchFamily="34" charset="-122"/>
                <a:ea typeface="微软雅黑" panose="020B0503020204020204" pitchFamily="34" charset="-122"/>
              </a:rPr>
              <a:t>，</a:t>
            </a:r>
            <a:r>
              <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rPr>
              <a:t>德国汉诺威工业博览会举行，“工业</a:t>
            </a:r>
            <a:r>
              <a:rPr lang="en-US" altLang="zh-CN" sz="2200" dirty="0">
                <a:solidFill>
                  <a:schemeClr val="tx1">
                    <a:lumMod val="65000"/>
                    <a:lumOff val="35000"/>
                  </a:schemeClr>
                </a:solidFill>
                <a:latin typeface="微软雅黑" panose="020B0503020204020204" pitchFamily="34" charset="-122"/>
                <a:ea typeface="微软雅黑" panose="020B0503020204020204" pitchFamily="34" charset="-122"/>
              </a:rPr>
              <a:t>4.0</a:t>
            </a:r>
            <a:r>
              <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rPr>
              <a:t>”受到普遍关注，推动了“第四次工业革命”。</a:t>
            </a:r>
            <a:endParaRPr lang="en-US" altLang="zh-CN" sz="22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en-US" altLang="zh-CN" sz="2200" b="1" dirty="0">
                <a:solidFill>
                  <a:srgbClr val="0432FF"/>
                </a:solidFill>
                <a:latin typeface="微软雅黑" panose="020B0503020204020204" pitchFamily="34" charset="-122"/>
                <a:ea typeface="微软雅黑" panose="020B0503020204020204" pitchFamily="34" charset="-122"/>
              </a:rPr>
              <a:t>2015</a:t>
            </a:r>
            <a:r>
              <a:rPr lang="zh-CN" altLang="en-US" sz="2200" b="1" dirty="0">
                <a:solidFill>
                  <a:srgbClr val="0432FF"/>
                </a:solidFill>
                <a:latin typeface="微软雅黑" panose="020B0503020204020204" pitchFamily="34" charset="-122"/>
                <a:ea typeface="微软雅黑" panose="020B0503020204020204" pitchFamily="34" charset="-122"/>
              </a:rPr>
              <a:t>年</a:t>
            </a:r>
            <a:r>
              <a:rPr lang="en-US" altLang="zh-CN" sz="2200" b="1" dirty="0">
                <a:solidFill>
                  <a:srgbClr val="0432FF"/>
                </a:solidFill>
                <a:latin typeface="微软雅黑" panose="020B0503020204020204" pitchFamily="34" charset="-122"/>
                <a:ea typeface="微软雅黑" panose="020B0503020204020204" pitchFamily="34" charset="-122"/>
              </a:rPr>
              <a:t>5</a:t>
            </a:r>
            <a:r>
              <a:rPr lang="zh-CN" altLang="en-US" sz="2200" b="1" dirty="0">
                <a:solidFill>
                  <a:srgbClr val="0432FF"/>
                </a:solidFill>
                <a:latin typeface="微软雅黑" panose="020B0503020204020204" pitchFamily="34" charset="-122"/>
                <a:ea typeface="微软雅黑" panose="020B0503020204020204" pitchFamily="34" charset="-122"/>
              </a:rPr>
              <a:t>月，</a:t>
            </a:r>
            <a:r>
              <a:rPr lang="en-US" altLang="zh-CN" sz="22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rPr>
              <a:t>中国制造</a:t>
            </a:r>
            <a:r>
              <a:rPr lang="en-US" altLang="zh-CN" sz="2200" dirty="0">
                <a:solidFill>
                  <a:schemeClr val="tx1">
                    <a:lumMod val="65000"/>
                    <a:lumOff val="35000"/>
                  </a:schemeClr>
                </a:solidFill>
                <a:latin typeface="微软雅黑" panose="020B0503020204020204" pitchFamily="34" charset="-122"/>
                <a:ea typeface="微软雅黑" panose="020B0503020204020204" pitchFamily="34" charset="-122"/>
              </a:rPr>
              <a:t>2025》</a:t>
            </a:r>
            <a:r>
              <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rPr>
              <a:t>横空出世。</a:t>
            </a:r>
            <a:endParaRPr lang="en-US" altLang="zh-CN" sz="2200" b="1"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cs typeface="宋体" panose="02010600030101010101" pitchFamily="2" charset="-122"/>
            </a:endParaRPr>
          </a:p>
        </p:txBody>
      </p:sp>
      <p:sp>
        <p:nvSpPr>
          <p:cNvPr id="4" name="文本框 3">
            <a:extLst>
              <a:ext uri="{FF2B5EF4-FFF2-40B4-BE49-F238E27FC236}">
                <a16:creationId xmlns:a16="http://schemas.microsoft.com/office/drawing/2014/main" id="{71E2C238-69BA-C346-BB5C-E17134772802}"/>
              </a:ext>
            </a:extLst>
          </p:cNvPr>
          <p:cNvSpPr txBox="1"/>
          <p:nvPr/>
        </p:nvSpPr>
        <p:spPr>
          <a:xfrm>
            <a:off x="551384" y="889556"/>
            <a:ext cx="6912768"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dirty="0">
                <a:latin typeface="微软雅黑" panose="020B0503020204020204" pitchFamily="34" charset="-122"/>
                <a:ea typeface="微软雅黑" panose="020B0503020204020204" pitchFamily="34" charset="-122"/>
              </a:rPr>
              <a:t>（二）应用型人才重要性</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国家需要</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BA9FAC-9086-C449-889C-3D6A4E4CC312}"/>
              </a:ext>
            </a:extLst>
          </p:cNvPr>
          <p:cNvSpPr/>
          <p:nvPr/>
        </p:nvSpPr>
        <p:spPr>
          <a:xfrm>
            <a:off x="551384" y="2830763"/>
            <a:ext cx="3384376" cy="3190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p:cNvSpPr txBox="1"/>
          <p:nvPr/>
        </p:nvSpPr>
        <p:spPr>
          <a:xfrm>
            <a:off x="4079776" y="1509717"/>
            <a:ext cx="7776863" cy="4389728"/>
          </a:xfrm>
          <a:prstGeom prst="rect">
            <a:avLst/>
          </a:prstGeom>
          <a:noFill/>
        </p:spPr>
        <p:txBody>
          <a:bodyPr wrap="square" rtlCol="0">
            <a:spAutoFit/>
          </a:bodyPr>
          <a:lstStyle/>
          <a:p>
            <a:endParaRPr lang="en-US" altLang="zh-CN" dirty="0"/>
          </a:p>
          <a:p>
            <a:pPr marL="457200" indent="-457200">
              <a:buAutoNum type="arabicPeriod" startAt="3"/>
            </a:pPr>
            <a:r>
              <a:rPr lang="zh-CN" altLang="en-US" sz="2400" b="1" dirty="0">
                <a:solidFill>
                  <a:schemeClr val="accent2">
                    <a:lumMod val="75000"/>
                  </a:schemeClr>
                </a:solidFill>
                <a:latin typeface="微软雅黑" panose="020B0503020204020204" pitchFamily="34" charset="-122"/>
                <a:ea typeface="微软雅黑" panose="020B0503020204020204" pitchFamily="34" charset="-122"/>
              </a:rPr>
              <a:t>高等教育从精英化进入大众化、普及化阶段，应用型</a:t>
            </a:r>
            <a:endParaRPr lang="en-US" altLang="zh-CN" sz="2400" b="1" dirty="0">
              <a:solidFill>
                <a:schemeClr val="accent2">
                  <a:lumMod val="75000"/>
                </a:schemeClr>
              </a:solidFill>
              <a:latin typeface="微软雅黑" panose="020B0503020204020204" pitchFamily="34" charset="-122"/>
              <a:ea typeface="微软雅黑" panose="020B0503020204020204" pitchFamily="34" charset="-122"/>
            </a:endParaRPr>
          </a:p>
          <a:p>
            <a:r>
              <a:rPr lang="zh-CN" altLang="en-US" sz="2400" b="1" dirty="0">
                <a:solidFill>
                  <a:schemeClr val="accent2">
                    <a:lumMod val="75000"/>
                  </a:schemeClr>
                </a:solidFill>
                <a:latin typeface="微软雅黑" panose="020B0503020204020204" pitchFamily="34" charset="-122"/>
                <a:ea typeface="微软雅黑" panose="020B0503020204020204" pitchFamily="34" charset="-122"/>
              </a:rPr>
              <a:t>     高等教育成为主体力量。</a:t>
            </a:r>
            <a:endParaRPr lang="en-US" altLang="zh-CN" sz="2400" b="1" dirty="0">
              <a:solidFill>
                <a:schemeClr val="accent2">
                  <a:lumMod val="75000"/>
                </a:schemeClr>
              </a:solidFill>
              <a:highlight>
                <a:srgbClr val="FFFFFF"/>
              </a:highlight>
              <a:latin typeface="微软雅黑" panose="020B0503020204020204" pitchFamily="34" charset="-122"/>
              <a:ea typeface="微软雅黑" panose="020B0503020204020204" pitchFamily="34" charset="-122"/>
            </a:endParaRPr>
          </a:p>
          <a:p>
            <a:endParaRPr lang="en-US" altLang="zh-CN" sz="2200" b="1" dirty="0">
              <a:latin typeface="微软雅黑" panose="020B0503020204020204" pitchFamily="34" charset="-122"/>
              <a:ea typeface="微软雅黑" panose="020B0503020204020204" pitchFamily="34" charset="-122"/>
            </a:endParaRPr>
          </a:p>
          <a:p>
            <a:pPr algn="just">
              <a:lnSpc>
                <a:spcPts val="2900"/>
              </a:lnSpc>
            </a:pPr>
            <a:r>
              <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rPr>
              <a:t>1999</a:t>
            </a: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年</a:t>
            </a:r>
            <a:r>
              <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rPr>
              <a:t>6</a:t>
            </a: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月，中共中央、国务院发布《关于深化教育改革 全面推进素质教育的决定》，扩大高中阶段教育和高等教育的规模。</a:t>
            </a:r>
            <a:endPar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a:lnSpc>
                <a:spcPts val="2900"/>
              </a:lnSpc>
            </a:pPr>
            <a:endPar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a:lnSpc>
                <a:spcPts val="2900"/>
              </a:lnSpc>
            </a:pPr>
            <a:r>
              <a:rPr lang="zh-CN" altLang="en-US" sz="2000" b="1" dirty="0">
                <a:solidFill>
                  <a:srgbClr val="0432FF"/>
                </a:solidFill>
                <a:latin typeface="微软雅黑" panose="020B0503020204020204" pitchFamily="34" charset="-122"/>
                <a:ea typeface="微软雅黑" panose="020B0503020204020204" pitchFamily="34" charset="-122"/>
              </a:rPr>
              <a:t>大众化阶段：</a:t>
            </a:r>
            <a:r>
              <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rPr>
              <a:t>2002</a:t>
            </a: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年毛入学率</a:t>
            </a:r>
            <a:r>
              <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rPr>
              <a:t>15%</a:t>
            </a: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a:t>
            </a:r>
            <a:r>
              <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rPr>
              <a:t>2018</a:t>
            </a: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年毛入学率达到</a:t>
            </a:r>
            <a:r>
              <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rPr>
              <a:t>48.1%</a:t>
            </a: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，由高等教育大众化阶段迈入普及化阶段。</a:t>
            </a:r>
            <a:endPar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a:lnSpc>
                <a:spcPts val="2900"/>
              </a:lnSpc>
            </a:pPr>
            <a:endPar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a:lnSpc>
                <a:spcPts val="2900"/>
              </a:lnSpc>
            </a:pPr>
            <a:r>
              <a:rPr lang="zh-CN" altLang="en-US" sz="2000" b="1" dirty="0">
                <a:solidFill>
                  <a:srgbClr val="0432FF"/>
                </a:solidFill>
                <a:latin typeface="微软雅黑" panose="020B0503020204020204" pitchFamily="34" charset="-122"/>
                <a:ea typeface="微软雅黑" panose="020B0503020204020204" pitchFamily="34" charset="-122"/>
              </a:rPr>
              <a:t>普及化阶段：</a:t>
            </a:r>
            <a:r>
              <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rPr>
              <a:t>2019</a:t>
            </a: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年，高职扩招</a:t>
            </a:r>
            <a:r>
              <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rPr>
              <a:t>100</a:t>
            </a: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万人，我国高等教育毛入学率超过</a:t>
            </a:r>
            <a:r>
              <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rPr>
              <a:t>50%</a:t>
            </a: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进入高等教育普及化阶段。</a:t>
            </a:r>
            <a:endParaRPr lang="en-US" altLang="zh-CN" sz="2000" dirty="0">
              <a:solidFill>
                <a:schemeClr val="tx1">
                  <a:lumMod val="65000"/>
                  <a:lumOff val="35000"/>
                </a:schemeClr>
              </a:solidFill>
              <a:highlight>
                <a:srgbClr val="FFFFFF"/>
              </a:highlight>
              <a:latin typeface="微软雅黑" panose="020B0503020204020204" pitchFamily="34" charset="-122"/>
              <a:ea typeface="微软雅黑" panose="020B0503020204020204" pitchFamily="34" charset="-122"/>
              <a:cs typeface="宋体" panose="02010600030101010101" pitchFamily="2"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5" y="2972999"/>
            <a:ext cx="2664295" cy="2450052"/>
          </a:xfrm>
          <a:prstGeom prst="rect">
            <a:avLst/>
          </a:prstGeom>
        </p:spPr>
      </p:pic>
      <p:sp>
        <p:nvSpPr>
          <p:cNvPr id="4" name="文本框 3"/>
          <p:cNvSpPr txBox="1"/>
          <p:nvPr/>
        </p:nvSpPr>
        <p:spPr>
          <a:xfrm>
            <a:off x="664054" y="5635341"/>
            <a:ext cx="3240360" cy="369332"/>
          </a:xfrm>
          <a:prstGeom prst="rect">
            <a:avLst/>
          </a:prstGeom>
          <a:noFill/>
        </p:spPr>
        <p:txBody>
          <a:bodyPr wrap="square" rtlCol="0">
            <a:spAutoFit/>
          </a:bodyPr>
          <a:lstStyle/>
          <a:p>
            <a:r>
              <a:rPr lang="zh-CN" altLang="en-US" dirty="0">
                <a:solidFill>
                  <a:srgbClr val="0070C0"/>
                </a:solidFill>
                <a:latin typeface="Kaiti SC" panose="02010600040101010101" pitchFamily="2" charset="-122"/>
                <a:ea typeface="Kaiti SC" panose="02010600040101010101" pitchFamily="2" charset="-122"/>
              </a:rPr>
              <a:t>高等教育在学规模和毛入学率</a:t>
            </a:r>
          </a:p>
        </p:txBody>
      </p:sp>
      <p:sp>
        <p:nvSpPr>
          <p:cNvPr id="6" name="文本框 5">
            <a:extLst>
              <a:ext uri="{FF2B5EF4-FFF2-40B4-BE49-F238E27FC236}">
                <a16:creationId xmlns:a16="http://schemas.microsoft.com/office/drawing/2014/main" id="{4AFEE017-76B4-A040-80D7-FC9F74470763}"/>
              </a:ext>
            </a:extLst>
          </p:cNvPr>
          <p:cNvSpPr txBox="1"/>
          <p:nvPr/>
        </p:nvSpPr>
        <p:spPr>
          <a:xfrm>
            <a:off x="551384" y="889556"/>
            <a:ext cx="6912768"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dirty="0">
                <a:latin typeface="微软雅黑" panose="020B0503020204020204" pitchFamily="34" charset="-122"/>
                <a:ea typeface="微软雅黑" panose="020B0503020204020204" pitchFamily="34" charset="-122"/>
              </a:rPr>
              <a:t>（二）应用型人才重要性</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国家需要</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1782657" y="1008623"/>
            <a:ext cx="9569927" cy="3500497"/>
          </a:xfrm>
          <a:prstGeom prst="roundRect">
            <a:avLst>
              <a:gd name="adj" fmla="val 5873"/>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063552" y="836712"/>
            <a:ext cx="9001000" cy="5755422"/>
          </a:xfrm>
          <a:prstGeom prst="rect">
            <a:avLst/>
          </a:prstGeom>
          <a:noFill/>
        </p:spPr>
        <p:txBody>
          <a:bodyPr wrap="square" rtlCol="0">
            <a:spAutoFit/>
          </a:bodyPr>
          <a:lstStyle/>
          <a:p>
            <a:pPr>
              <a:lnSpc>
                <a:spcPts val="2900"/>
              </a:lnSpc>
            </a:pPr>
            <a:r>
              <a:rPr lang="en-US" altLang="zh-CN" sz="2400" dirty="0">
                <a:latin typeface="黑体" panose="02010609060101010101" pitchFamily="49" charset="-122"/>
                <a:ea typeface="黑体" panose="02010609060101010101" pitchFamily="49" charset="-122"/>
              </a:rPr>
              <a:t> </a:t>
            </a:r>
            <a:endParaRPr lang="en-US" altLang="zh-CN" sz="2400" b="1" dirty="0">
              <a:latin typeface="黑体" panose="02010609060101010101" pitchFamily="49" charset="-122"/>
              <a:ea typeface="黑体" panose="02010609060101010101" pitchFamily="49" charset="-122"/>
            </a:endParaRPr>
          </a:p>
          <a:p>
            <a:pPr marL="457200" indent="-457200">
              <a:lnSpc>
                <a:spcPts val="2900"/>
              </a:lnSpc>
              <a:buFont typeface="Wingdings" panose="05000000000000000000" charset="0"/>
              <a:buChar char="Ø"/>
            </a:pPr>
            <a:r>
              <a:rPr lang="zh-CN" altLang="en-US" sz="2800" b="1" dirty="0">
                <a:solidFill>
                  <a:schemeClr val="accent1">
                    <a:lumMod val="50000"/>
                  </a:schemeClr>
                </a:solidFill>
                <a:latin typeface="微软雅黑" panose="020B0503020204020204" pitchFamily="34" charset="-122"/>
                <a:ea typeface="微软雅黑" panose="020B0503020204020204" pitchFamily="34" charset="-122"/>
              </a:rPr>
              <a:t>某师范院校自评报告</a:t>
            </a:r>
            <a:r>
              <a:rPr lang="en-US" altLang="zh-CN" sz="2800" b="1" dirty="0">
                <a:solidFill>
                  <a:schemeClr val="accent1">
                    <a:lumMod val="50000"/>
                  </a:schemeClr>
                </a:solidFill>
                <a:latin typeface="微软雅黑" panose="020B0503020204020204" pitchFamily="34" charset="-122"/>
                <a:ea typeface="微软雅黑" panose="020B0503020204020204" pitchFamily="34" charset="-122"/>
              </a:rPr>
              <a:t>——</a:t>
            </a:r>
            <a:r>
              <a:rPr lang="zh-CN" altLang="en-US" sz="2800" b="1" dirty="0">
                <a:solidFill>
                  <a:schemeClr val="accent1">
                    <a:lumMod val="50000"/>
                  </a:schemeClr>
                </a:solidFill>
                <a:latin typeface="微软雅黑" panose="020B0503020204020204" pitchFamily="34" charset="-122"/>
                <a:ea typeface="微软雅黑" panose="020B0503020204020204" pitchFamily="34" charset="-122"/>
              </a:rPr>
              <a:t>定位：</a:t>
            </a:r>
            <a:endParaRPr lang="en-US" altLang="zh-CN" sz="2800" b="1" dirty="0">
              <a:solidFill>
                <a:schemeClr val="accent1">
                  <a:lumMod val="50000"/>
                </a:schemeClr>
              </a:solidFill>
              <a:latin typeface="微软雅黑" panose="020B0503020204020204" pitchFamily="34" charset="-122"/>
              <a:ea typeface="微软雅黑" panose="020B0503020204020204" pitchFamily="34" charset="-122"/>
            </a:endParaRPr>
          </a:p>
          <a:p>
            <a:pPr lvl="1">
              <a:lnSpc>
                <a:spcPct val="150000"/>
              </a:lnSpc>
            </a:pPr>
            <a:r>
              <a:rPr lang="zh-CN" altLang="zh-CN" sz="2400" dirty="0">
                <a:latin typeface="微软雅黑" panose="020B0503020204020204" pitchFamily="34" charset="-122"/>
                <a:ea typeface="微软雅黑" panose="020B0503020204020204" pitchFamily="34" charset="-122"/>
              </a:rPr>
              <a:t>教学型、地方性、应用型</a:t>
            </a:r>
            <a:r>
              <a:rPr lang="zh-CN" altLang="en-US" sz="2400" dirty="0">
                <a:latin typeface="微软雅黑" panose="020B0503020204020204" pitchFamily="34" charset="-122"/>
                <a:ea typeface="微软雅黑" panose="020B0503020204020204" pitchFamily="34" charset="-122"/>
              </a:rPr>
              <a:t>；</a:t>
            </a:r>
            <a:endParaRPr lang="zh-CN" altLang="zh-CN" sz="2400" dirty="0">
              <a:latin typeface="微软雅黑" panose="020B0503020204020204" pitchFamily="34" charset="-122"/>
              <a:ea typeface="微软雅黑" panose="020B0503020204020204" pitchFamily="34" charset="-122"/>
            </a:endParaRPr>
          </a:p>
          <a:p>
            <a:pPr lvl="1">
              <a:lnSpc>
                <a:spcPct val="150000"/>
              </a:lnSpc>
            </a:pPr>
            <a:r>
              <a:rPr lang="zh-CN" altLang="zh-CN" sz="2400" dirty="0">
                <a:latin typeface="微软雅黑" panose="020B0503020204020204" pitchFamily="34" charset="-122"/>
                <a:ea typeface="微软雅黑" panose="020B0503020204020204" pitchFamily="34" charset="-122"/>
              </a:rPr>
              <a:t>培养“靠得住”</a:t>
            </a:r>
            <a:r>
              <a:rPr lang="zh-CN" altLang="en-US" sz="2400" dirty="0">
                <a:latin typeface="微软雅黑" panose="020B0503020204020204" pitchFamily="34" charset="-122"/>
                <a:ea typeface="微软雅黑" panose="020B0503020204020204" pitchFamily="34" charset="-122"/>
              </a:rPr>
              <a:t> </a:t>
            </a:r>
            <a:r>
              <a:rPr lang="zh-CN" altLang="zh-CN" sz="2400" dirty="0">
                <a:latin typeface="微软雅黑" panose="020B0503020204020204" pitchFamily="34" charset="-122"/>
                <a:ea typeface="微软雅黑" panose="020B0503020204020204" pitchFamily="34" charset="-122"/>
              </a:rPr>
              <a:t>“有本事”</a:t>
            </a:r>
            <a:r>
              <a:rPr lang="zh-CN" altLang="en-US" sz="2400" dirty="0">
                <a:latin typeface="微软雅黑" panose="020B0503020204020204" pitchFamily="34" charset="-122"/>
                <a:ea typeface="微软雅黑" panose="020B0503020204020204" pitchFamily="34" charset="-122"/>
              </a:rPr>
              <a:t> </a:t>
            </a:r>
            <a:r>
              <a:rPr lang="zh-CN" altLang="zh-CN" sz="2400" dirty="0">
                <a:latin typeface="微软雅黑" panose="020B0503020204020204" pitchFamily="34" charset="-122"/>
                <a:ea typeface="微软雅黑" panose="020B0503020204020204" pitchFamily="34" charset="-122"/>
              </a:rPr>
              <a:t>“用得上”</a:t>
            </a:r>
            <a:r>
              <a:rPr lang="zh-CN" altLang="en-US" sz="2400" dirty="0">
                <a:latin typeface="微软雅黑" panose="020B0503020204020204" pitchFamily="34" charset="-122"/>
                <a:ea typeface="微软雅黑" panose="020B0503020204020204" pitchFamily="34" charset="-122"/>
              </a:rPr>
              <a:t> </a:t>
            </a:r>
            <a:r>
              <a:rPr lang="zh-CN" altLang="zh-CN" sz="2400" dirty="0">
                <a:latin typeface="微软雅黑" panose="020B0503020204020204" pitchFamily="34" charset="-122"/>
                <a:ea typeface="微软雅黑" panose="020B0503020204020204" pitchFamily="34" charset="-122"/>
              </a:rPr>
              <a:t>的高级应用型人才</a:t>
            </a:r>
            <a:r>
              <a:rPr lang="zh-CN" altLang="en-US" sz="2400" dirty="0">
                <a:latin typeface="微软雅黑" panose="020B0503020204020204" pitchFamily="34" charset="-122"/>
                <a:ea typeface="微软雅黑" panose="020B0503020204020204" pitchFamily="34" charset="-122"/>
              </a:rPr>
              <a:t>；</a:t>
            </a:r>
            <a:endParaRPr lang="zh-CN" altLang="zh-CN" sz="2400" dirty="0">
              <a:latin typeface="微软雅黑" panose="020B0503020204020204" pitchFamily="34" charset="-122"/>
              <a:ea typeface="微软雅黑" panose="020B0503020204020204" pitchFamily="34" charset="-122"/>
            </a:endParaRPr>
          </a:p>
          <a:p>
            <a:pPr lvl="1">
              <a:lnSpc>
                <a:spcPct val="150000"/>
              </a:lnSpc>
            </a:pPr>
            <a:r>
              <a:rPr lang="zh-CN" altLang="zh-CN" sz="2400" dirty="0">
                <a:latin typeface="微软雅黑" panose="020B0503020204020204" pitchFamily="34" charset="-122"/>
                <a:ea typeface="微软雅黑" panose="020B0503020204020204" pitchFamily="34" charset="-122"/>
              </a:rPr>
              <a:t>以文学、理学、教育学、艺术学等学科为基础，积极发展新兴应用学科，构建多学科交叉融合、协调发展并强调地方性、应用型的学科专业体系。</a:t>
            </a:r>
            <a:endParaRPr lang="en-US" altLang="zh-CN" sz="2400" dirty="0">
              <a:latin typeface="微软雅黑" panose="020B0503020204020204" pitchFamily="34" charset="-122"/>
              <a:ea typeface="微软雅黑" panose="020B0503020204020204" pitchFamily="34" charset="-122"/>
            </a:endParaRPr>
          </a:p>
          <a:p>
            <a:endParaRPr lang="en-US" altLang="zh-CN" sz="2800" dirty="0">
              <a:latin typeface="微软雅黑" panose="020B0503020204020204" pitchFamily="34" charset="-122"/>
              <a:ea typeface="微软雅黑" panose="020B0503020204020204" pitchFamily="34" charset="-122"/>
            </a:endParaRPr>
          </a:p>
          <a:p>
            <a:pPr>
              <a:lnSpc>
                <a:spcPts val="3820"/>
              </a:lnSpc>
            </a:pPr>
            <a:r>
              <a:rPr lang="zh-CN" altLang="en-US" sz="2800" dirty="0">
                <a:latin typeface="微软雅黑" panose="020B0503020204020204" pitchFamily="34" charset="-122"/>
                <a:ea typeface="微软雅黑" panose="020B0503020204020204" pitchFamily="34" charset="-122"/>
              </a:rPr>
              <a:t>       </a:t>
            </a:r>
            <a:r>
              <a:rPr lang="zh-CN" altLang="en-US" sz="2600" dirty="0">
                <a:solidFill>
                  <a:schemeClr val="accent5">
                    <a:lumMod val="50000"/>
                  </a:schemeClr>
                </a:solidFill>
                <a:latin typeface="微软雅黑" panose="020B0503020204020204" pitchFamily="34" charset="-122"/>
                <a:ea typeface="微软雅黑" panose="020B0503020204020204" pitchFamily="34" charset="-122"/>
              </a:rPr>
              <a:t>问题：</a:t>
            </a:r>
            <a:r>
              <a:rPr lang="zh-CN" altLang="en-US" sz="2600" dirty="0">
                <a:solidFill>
                  <a:srgbClr val="C00000"/>
                </a:solidFill>
                <a:latin typeface="微软雅黑" panose="020B0503020204020204" pitchFamily="34" charset="-122"/>
                <a:ea typeface="微软雅黑" panose="020B0503020204020204" pitchFamily="34" charset="-122"/>
              </a:rPr>
              <a:t>师范作为底色没有体现、“型”定位混肴、培养目标笼统，师范人才特质没有体现。</a:t>
            </a:r>
            <a:endParaRPr lang="en-US" altLang="zh-CN" sz="2600" dirty="0">
              <a:solidFill>
                <a:srgbClr val="C00000"/>
              </a:solidFill>
              <a:latin typeface="微软雅黑" panose="020B0503020204020204" pitchFamily="34" charset="-122"/>
              <a:ea typeface="微软雅黑" panose="020B0503020204020204" pitchFamily="34" charset="-122"/>
            </a:endParaRPr>
          </a:p>
          <a:p>
            <a:pPr>
              <a:lnSpc>
                <a:spcPts val="2900"/>
              </a:lnSpc>
            </a:pPr>
            <a:endParaRPr lang="zh-CN" altLang="en-US" sz="2800" dirty="0">
              <a:solidFill>
                <a:schemeClr val="tx1"/>
              </a:solidFill>
              <a:latin typeface="黑体" panose="02010609060101010101" pitchFamily="49" charset="-122"/>
              <a:ea typeface="黑体" panose="02010609060101010101" pitchFamily="49" charset="-122"/>
            </a:endParaRPr>
          </a:p>
          <a:p>
            <a:pPr marL="457200" indent="-457200">
              <a:lnSpc>
                <a:spcPts val="2900"/>
              </a:lnSpc>
              <a:buFont typeface="Wingdings" panose="05000000000000000000" charset="0"/>
              <a:buChar char="Ø"/>
            </a:pPr>
            <a:endParaRPr lang="zh-CN" altLang="en-US" sz="2800" dirty="0">
              <a:solidFill>
                <a:schemeClr val="tx1"/>
              </a:solidFill>
              <a:latin typeface="黑体" panose="02010609060101010101" pitchFamily="49" charset="-122"/>
              <a:ea typeface="黑体" panose="02010609060101010101" pitchFamily="49" charset="-122"/>
            </a:endParaRPr>
          </a:p>
        </p:txBody>
      </p:sp>
      <p:sp>
        <p:nvSpPr>
          <p:cNvPr id="3" name="文本框 2"/>
          <p:cNvSpPr txBox="1"/>
          <p:nvPr/>
        </p:nvSpPr>
        <p:spPr>
          <a:xfrm>
            <a:off x="197314" y="1052101"/>
            <a:ext cx="1656184" cy="584775"/>
          </a:xfrm>
          <a:prstGeom prst="rect">
            <a:avLst/>
          </a:prstGeom>
          <a:noFill/>
        </p:spPr>
        <p:txBody>
          <a:bodyPr wrap="square" rtlCol="0">
            <a:spAutoFit/>
          </a:bodyPr>
          <a:lstStyle/>
          <a:p>
            <a:pPr algn="ctr"/>
            <a:r>
              <a:rPr lang="zh-CN" altLang="en-US" sz="3200" b="1" dirty="0">
                <a:solidFill>
                  <a:schemeClr val="accent1">
                    <a:lumMod val="50000"/>
                  </a:schemeClr>
                </a:solidFill>
                <a:latin typeface="微软雅黑" panose="020B0503020204020204" pitchFamily="34" charset="-122"/>
                <a:ea typeface="微软雅黑" panose="020B0503020204020204" pitchFamily="34" charset="-122"/>
                <a:sym typeface="+mn-ea"/>
              </a:rPr>
              <a:t>案例</a:t>
            </a:r>
            <a:r>
              <a:rPr lang="en-US" altLang="zh-CN" sz="3200" b="1" dirty="0">
                <a:solidFill>
                  <a:schemeClr val="accent1">
                    <a:lumMod val="50000"/>
                  </a:schemeClr>
                </a:solidFill>
                <a:latin typeface="微软雅黑" panose="020B0503020204020204" pitchFamily="34" charset="-122"/>
                <a:ea typeface="微软雅黑" panose="020B0503020204020204" pitchFamily="34" charset="-122"/>
                <a:sym typeface="+mn-ea"/>
              </a:rPr>
              <a:t>1</a:t>
            </a:r>
            <a:endParaRPr lang="zh-CN" altLang="en-US" sz="3200" b="1" dirty="0">
              <a:solidFill>
                <a:schemeClr val="accent1">
                  <a:lumMod val="50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462DAD1-B807-564A-9C34-98DCDF67FBA2}"/>
              </a:ext>
            </a:extLst>
          </p:cNvPr>
          <p:cNvSpPr/>
          <p:nvPr/>
        </p:nvSpPr>
        <p:spPr>
          <a:xfrm>
            <a:off x="7248128" y="4405534"/>
            <a:ext cx="4214106" cy="1440160"/>
          </a:xfrm>
          <a:prstGeom prst="rect">
            <a:avLst/>
          </a:prstGeom>
          <a:solidFill>
            <a:srgbClr val="D8C1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512" name="矩形 8"/>
          <p:cNvSpPr/>
          <p:nvPr/>
        </p:nvSpPr>
        <p:spPr>
          <a:xfrm>
            <a:off x="1559496" y="2318343"/>
            <a:ext cx="5165757" cy="2221314"/>
          </a:xfrm>
          <a:prstGeom prst="rect">
            <a:avLst/>
          </a:prstGeom>
          <a:noFill/>
          <a:ln w="9525">
            <a:noFill/>
          </a:ln>
        </p:spPr>
        <p:txBody>
          <a:bodyPr wrap="square">
            <a:spAutoFit/>
          </a:bodyPr>
          <a:lstStyle/>
          <a:p>
            <a:pPr>
              <a:lnSpc>
                <a:spcPct val="150000"/>
              </a:lnSpc>
            </a:pPr>
            <a:r>
              <a:rPr lang="zh-CN" altLang="en-US" sz="3200" dirty="0">
                <a:solidFill>
                  <a:schemeClr val="tx1">
                    <a:lumMod val="65000"/>
                    <a:lumOff val="35000"/>
                  </a:schemeClr>
                </a:solidFill>
                <a:latin typeface="黑体" panose="02010609060101010101" pitchFamily="49" charset="-122"/>
                <a:ea typeface="黑体" panose="02010609060101010101" pitchFamily="49" charset="-122"/>
              </a:rPr>
              <a:t>    </a:t>
            </a: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提升教育服务经济社会发展能力，着重</a:t>
            </a:r>
            <a:r>
              <a:rPr lang="zh-CN" altLang="en-US" sz="3200" b="1" dirty="0">
                <a:solidFill>
                  <a:schemeClr val="accent2">
                    <a:lumMod val="75000"/>
                  </a:schemeClr>
                </a:solidFill>
                <a:latin typeface="微软雅黑" panose="020B0503020204020204" pitchFamily="34" charset="-122"/>
                <a:ea typeface="微软雅黑" panose="020B0503020204020204" pitchFamily="34" charset="-122"/>
              </a:rPr>
              <a:t>培养创新型、复合型、应用型人才</a:t>
            </a:r>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a:t>
            </a:r>
          </a:p>
        </p:txBody>
      </p:sp>
      <p:sp>
        <p:nvSpPr>
          <p:cNvPr id="21514" name="TextBox 11"/>
          <p:cNvSpPr txBox="1"/>
          <p:nvPr/>
        </p:nvSpPr>
        <p:spPr>
          <a:xfrm>
            <a:off x="7498520" y="4477542"/>
            <a:ext cx="3854065" cy="1246560"/>
          </a:xfrm>
          <a:prstGeom prst="rect">
            <a:avLst/>
          </a:prstGeom>
          <a:noFill/>
          <a:ln w="9525">
            <a:noFill/>
          </a:ln>
        </p:spPr>
        <p:txBody>
          <a:bodyPr wrap="square">
            <a:spAutoFit/>
          </a:bodyPr>
          <a:lstStyle/>
          <a:p>
            <a:pPr algn="just">
              <a:lnSpc>
                <a:spcPts val="3100"/>
              </a:lnSpc>
            </a:pPr>
            <a:r>
              <a:rPr lang="en-US" altLang="zh-CN"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2018</a:t>
            </a:r>
            <a:r>
              <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9</a:t>
            </a:r>
            <a:r>
              <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10—12</a:t>
            </a:r>
            <a:r>
              <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日，</a:t>
            </a:r>
            <a:r>
              <a:rPr lang="zh-CN" altLang="en-US" sz="2000" dirty="0">
                <a:solidFill>
                  <a:srgbClr val="0000CC"/>
                </a:solidFill>
                <a:latin typeface="微软雅黑" panose="020B0503020204020204" pitchFamily="34" charset="-122"/>
                <a:ea typeface="微软雅黑" panose="020B0503020204020204" pitchFamily="34" charset="-122"/>
              </a:rPr>
              <a:t>全国教育大会在北京召开。习近平总书记出席大会，并作重要讲话。</a:t>
            </a:r>
          </a:p>
        </p:txBody>
      </p:sp>
      <p:pic>
        <p:nvPicPr>
          <p:cNvPr id="2" name="图片 1"/>
          <p:cNvPicPr>
            <a:picLocks noChangeAspect="1"/>
          </p:cNvPicPr>
          <p:nvPr/>
        </p:nvPicPr>
        <p:blipFill rotWithShape="1">
          <a:blip r:embed="rId2"/>
          <a:srcRect l="7106" b="8581"/>
          <a:stretch/>
        </p:blipFill>
        <p:spPr>
          <a:xfrm>
            <a:off x="7248128" y="908986"/>
            <a:ext cx="4214105" cy="3496548"/>
          </a:xfrm>
          <a:prstGeom prst="rect">
            <a:avLst/>
          </a:prstGeom>
        </p:spPr>
      </p:pic>
      <p:sp>
        <p:nvSpPr>
          <p:cNvPr id="6" name="文本框 5">
            <a:extLst>
              <a:ext uri="{FF2B5EF4-FFF2-40B4-BE49-F238E27FC236}">
                <a16:creationId xmlns:a16="http://schemas.microsoft.com/office/drawing/2014/main" id="{8E4CC84E-5635-0B43-8B94-58742ECBEEE2}"/>
              </a:ext>
            </a:extLst>
          </p:cNvPr>
          <p:cNvSpPr txBox="1"/>
          <p:nvPr/>
        </p:nvSpPr>
        <p:spPr>
          <a:xfrm>
            <a:off x="551384" y="889556"/>
            <a:ext cx="6912768"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dirty="0">
                <a:latin typeface="微软雅黑" panose="020B0503020204020204" pitchFamily="34" charset="-122"/>
                <a:ea typeface="微软雅黑" panose="020B0503020204020204" pitchFamily="34" charset="-122"/>
              </a:rPr>
              <a:t>（三）应用型人才重要性</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政府导向</a:t>
            </a:r>
          </a:p>
        </p:txBody>
      </p:sp>
      <p:sp>
        <p:nvSpPr>
          <p:cNvPr id="4" name="直角三角形 3">
            <a:extLst>
              <a:ext uri="{FF2B5EF4-FFF2-40B4-BE49-F238E27FC236}">
                <a16:creationId xmlns:a16="http://schemas.microsoft.com/office/drawing/2014/main" id="{5115B03E-130A-2246-8ED6-1A2CF36126C9}"/>
              </a:ext>
            </a:extLst>
          </p:cNvPr>
          <p:cNvSpPr/>
          <p:nvPr/>
        </p:nvSpPr>
        <p:spPr>
          <a:xfrm flipH="1">
            <a:off x="10488487" y="3901477"/>
            <a:ext cx="973745" cy="511607"/>
          </a:xfrm>
          <a:prstGeom prst="rtTriangle">
            <a:avLst/>
          </a:prstGeom>
          <a:solidFill>
            <a:srgbClr val="D8C1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p:cNvSpPr txBox="1">
            <a:spLocks noChangeArrowheads="1"/>
          </p:cNvSpPr>
          <p:nvPr/>
        </p:nvSpPr>
        <p:spPr bwMode="auto">
          <a:xfrm>
            <a:off x="5375920" y="1837614"/>
            <a:ext cx="6336703" cy="344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55600"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2800" dirty="0">
                <a:solidFill>
                  <a:srgbClr val="FF0000"/>
                </a:solidFill>
                <a:latin typeface="黑体" panose="02010609060101010101" pitchFamily="49" charset="-122"/>
                <a:ea typeface="黑体" panose="02010609060101010101" pitchFamily="49" charset="-122"/>
              </a:rPr>
              <a:t>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陈宝生部长在</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讲话中</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提出</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应用型高校也要加强一流本科教育。</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建设高等教育强国需要各类人才，我国有一大批</a:t>
            </a:r>
            <a:r>
              <a:rPr lang="en-US" altLang="zh-CN" sz="2400" b="1" dirty="0">
                <a:solidFill>
                  <a:srgbClr val="0432FF"/>
                </a:solidFill>
                <a:latin typeface="微软雅黑" panose="020B0503020204020204" pitchFamily="34" charset="-122"/>
                <a:ea typeface="微软雅黑" panose="020B0503020204020204" pitchFamily="34" charset="-122"/>
                <a:cs typeface="微软雅黑" panose="020B0503020204020204" pitchFamily="34" charset="-122"/>
              </a:rPr>
              <a:t>应用型高校</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，要根据办学传统、区位优势、资源条件等，紧跟时代发展，服务地方需求，</a:t>
            </a:r>
            <a:r>
              <a:rPr lang="en-US" altLang="zh-CN" sz="2400" b="1"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在应用型人才培养上办出特色、争创一流</a:t>
            </a:r>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a:t>
            </a:r>
          </a:p>
        </p:txBody>
      </p:sp>
      <p:pic>
        <p:nvPicPr>
          <p:cNvPr id="2" name="图片 1"/>
          <p:cNvPicPr>
            <a:picLocks noChangeAspect="1"/>
          </p:cNvPicPr>
          <p:nvPr/>
        </p:nvPicPr>
        <p:blipFill rotWithShape="1">
          <a:blip r:embed="rId2"/>
          <a:srcRect l="3343" t="5929" r="6892" b="25282"/>
          <a:stretch/>
        </p:blipFill>
        <p:spPr>
          <a:xfrm>
            <a:off x="469275" y="2126421"/>
            <a:ext cx="4474597" cy="2486118"/>
          </a:xfrm>
          <a:prstGeom prst="rect">
            <a:avLst/>
          </a:prstGeom>
        </p:spPr>
      </p:pic>
      <p:sp>
        <p:nvSpPr>
          <p:cNvPr id="3" name="文本框 2"/>
          <p:cNvSpPr txBox="1"/>
          <p:nvPr/>
        </p:nvSpPr>
        <p:spPr>
          <a:xfrm>
            <a:off x="479376" y="4650261"/>
            <a:ext cx="4487326" cy="706755"/>
          </a:xfrm>
          <a:prstGeom prst="rect">
            <a:avLst/>
          </a:prstGeom>
          <a:noFill/>
        </p:spPr>
        <p:txBody>
          <a:bodyPr wrap="square" rtlCol="0">
            <a:spAutoFit/>
          </a:bodyPr>
          <a:lstStyle/>
          <a:p>
            <a:r>
              <a:rPr lang="en-US" altLang="zh-CN" sz="2000" dirty="0">
                <a:solidFill>
                  <a:srgbClr val="C00000"/>
                </a:solidFill>
                <a:latin typeface="Kaiti SC" panose="02010600040101010101" pitchFamily="2" charset="-122"/>
                <a:ea typeface="Kaiti SC" panose="02010600040101010101" pitchFamily="2" charset="-122"/>
                <a:sym typeface="+mn-ea"/>
              </a:rPr>
              <a:t>2018</a:t>
            </a:r>
            <a:r>
              <a:rPr lang="zh-CN" altLang="en-US" sz="2000" dirty="0">
                <a:solidFill>
                  <a:srgbClr val="C00000"/>
                </a:solidFill>
                <a:latin typeface="Kaiti SC" panose="02010600040101010101" pitchFamily="2" charset="-122"/>
                <a:ea typeface="Kaiti SC" panose="02010600040101010101" pitchFamily="2" charset="-122"/>
                <a:sym typeface="+mn-ea"/>
              </a:rPr>
              <a:t>年</a:t>
            </a:r>
            <a:r>
              <a:rPr lang="en-US" altLang="zh-CN" sz="2000" dirty="0">
                <a:solidFill>
                  <a:srgbClr val="C00000"/>
                </a:solidFill>
                <a:latin typeface="Kaiti SC" panose="02010600040101010101" pitchFamily="2" charset="-122"/>
                <a:ea typeface="Kaiti SC" panose="02010600040101010101" pitchFamily="2" charset="-122"/>
                <a:sym typeface="+mn-ea"/>
              </a:rPr>
              <a:t>6</a:t>
            </a:r>
            <a:r>
              <a:rPr lang="zh-CN" altLang="en-US" sz="2000" dirty="0">
                <a:solidFill>
                  <a:srgbClr val="C00000"/>
                </a:solidFill>
                <a:latin typeface="Kaiti SC" panose="02010600040101010101" pitchFamily="2" charset="-122"/>
                <a:ea typeface="Kaiti SC" panose="02010600040101010101" pitchFamily="2" charset="-122"/>
                <a:sym typeface="+mn-ea"/>
              </a:rPr>
              <a:t>月，</a:t>
            </a:r>
            <a:r>
              <a:rPr lang="zh-CN" altLang="en-US" sz="2000" dirty="0">
                <a:solidFill>
                  <a:srgbClr val="0000CC"/>
                </a:solidFill>
                <a:latin typeface="Kaiti SC" panose="02010600040101010101" pitchFamily="2" charset="-122"/>
                <a:ea typeface="Kaiti SC" panose="02010600040101010101" pitchFamily="2" charset="-122"/>
                <a:sym typeface="+mn-ea"/>
              </a:rPr>
              <a:t>新时代全国高等学校本科教育工作会议在成都召开。</a:t>
            </a:r>
            <a:endParaRPr lang="zh-CN" altLang="en-US" sz="2000" dirty="0">
              <a:latin typeface="Kaiti SC" panose="02010600040101010101" pitchFamily="2" charset="-122"/>
              <a:ea typeface="Kaiti SC" panose="02010600040101010101" pitchFamily="2" charset="-122"/>
            </a:endParaRPr>
          </a:p>
        </p:txBody>
      </p:sp>
      <p:sp>
        <p:nvSpPr>
          <p:cNvPr id="7" name="文本框 6">
            <a:extLst>
              <a:ext uri="{FF2B5EF4-FFF2-40B4-BE49-F238E27FC236}">
                <a16:creationId xmlns:a16="http://schemas.microsoft.com/office/drawing/2014/main" id="{17278C44-1696-B341-809E-5254944EBA22}"/>
              </a:ext>
            </a:extLst>
          </p:cNvPr>
          <p:cNvSpPr txBox="1"/>
          <p:nvPr/>
        </p:nvSpPr>
        <p:spPr>
          <a:xfrm>
            <a:off x="551384" y="889556"/>
            <a:ext cx="6912768"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dirty="0">
                <a:latin typeface="微软雅黑" panose="020B0503020204020204" pitchFamily="34" charset="-122"/>
                <a:ea typeface="微软雅黑" panose="020B0503020204020204" pitchFamily="34" charset="-122"/>
              </a:rPr>
              <a:t>（三）应用型人才重要性</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政府导向</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911424" y="1772181"/>
            <a:ext cx="3188469" cy="1946753"/>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424" y="4203358"/>
            <a:ext cx="3188469" cy="2075769"/>
          </a:xfrm>
          <a:prstGeom prst="rect">
            <a:avLst/>
          </a:prstGeom>
        </p:spPr>
      </p:pic>
      <p:sp>
        <p:nvSpPr>
          <p:cNvPr id="6" name="文本框 5"/>
          <p:cNvSpPr txBox="1"/>
          <p:nvPr/>
        </p:nvSpPr>
        <p:spPr>
          <a:xfrm>
            <a:off x="4315915" y="1797156"/>
            <a:ext cx="7396707" cy="1746440"/>
          </a:xfrm>
          <a:prstGeom prst="rect">
            <a:avLst/>
          </a:prstGeom>
          <a:noFill/>
        </p:spPr>
        <p:txBody>
          <a:bodyPr wrap="square" rtlCol="0">
            <a:spAutoFit/>
          </a:bodyPr>
          <a:lstStyle/>
          <a:p>
            <a:pPr indent="457200">
              <a:lnSpc>
                <a:spcPct val="125000"/>
              </a:lnSpc>
            </a:pPr>
            <a:r>
              <a:rPr lang="en-US" altLang="zh-CN" sz="2200" b="1" dirty="0">
                <a:solidFill>
                  <a:schemeClr val="accent2">
                    <a:lumMod val="75000"/>
                  </a:schemeClr>
                </a:solidFill>
                <a:latin typeface="微软雅黑" panose="020B0503020204020204" pitchFamily="34" charset="-122"/>
                <a:ea typeface="微软雅黑" panose="020B0503020204020204" pitchFamily="34" charset="-122"/>
              </a:rPr>
              <a:t>2018</a:t>
            </a:r>
            <a:r>
              <a:rPr lang="zh-CN" altLang="en-US" sz="2200" b="1" dirty="0">
                <a:solidFill>
                  <a:schemeClr val="accent2">
                    <a:lumMod val="75000"/>
                  </a:schemeClr>
                </a:solidFill>
                <a:latin typeface="微软雅黑" panose="020B0503020204020204" pitchFamily="34" charset="-122"/>
                <a:ea typeface="微软雅黑" panose="020B0503020204020204" pitchFamily="34" charset="-122"/>
              </a:rPr>
              <a:t>年</a:t>
            </a:r>
            <a:r>
              <a:rPr lang="en-US" altLang="zh-CN" sz="2200" b="1" dirty="0">
                <a:solidFill>
                  <a:schemeClr val="accent2">
                    <a:lumMod val="75000"/>
                  </a:schemeClr>
                </a:solidFill>
                <a:latin typeface="微软雅黑" panose="020B0503020204020204" pitchFamily="34" charset="-122"/>
                <a:ea typeface="微软雅黑" panose="020B0503020204020204" pitchFamily="34" charset="-122"/>
              </a:rPr>
              <a:t>11</a:t>
            </a:r>
            <a:r>
              <a:rPr lang="zh-CN" altLang="en-US" sz="2200" b="1" dirty="0">
                <a:solidFill>
                  <a:schemeClr val="accent2">
                    <a:lumMod val="75000"/>
                  </a:schemeClr>
                </a:solidFill>
                <a:latin typeface="微软雅黑" panose="020B0503020204020204" pitchFamily="34" charset="-122"/>
                <a:ea typeface="微软雅黑" panose="020B0503020204020204" pitchFamily="34" charset="-122"/>
              </a:rPr>
              <a:t>月，</a:t>
            </a:r>
            <a:r>
              <a:rPr lang="zh-CN" altLang="en-US" sz="2200" b="1" dirty="0">
                <a:latin typeface="微软雅黑" panose="020B0503020204020204" pitchFamily="34" charset="-122"/>
                <a:ea typeface="微软雅黑" panose="020B0503020204020204" pitchFamily="34" charset="-122"/>
              </a:rPr>
              <a:t>全国新建本科院校联席会议暨第十八次工作研讨会</a:t>
            </a:r>
            <a:r>
              <a:rPr lang="zh-CN" altLang="zh-CN" sz="2200" b="1" dirty="0">
                <a:latin typeface="微软雅黑" panose="020B0503020204020204" pitchFamily="34" charset="-122"/>
                <a:ea typeface="微软雅黑" panose="020B0503020204020204" pitchFamily="34" charset="-122"/>
              </a:rPr>
              <a:t>在西安召开。</a:t>
            </a:r>
            <a:endParaRPr lang="en-US" altLang="zh-CN" sz="2200" b="1" dirty="0">
              <a:latin typeface="微软雅黑" panose="020B0503020204020204" pitchFamily="34" charset="-122"/>
              <a:ea typeface="微软雅黑" panose="020B0503020204020204" pitchFamily="34" charset="-122"/>
            </a:endParaRPr>
          </a:p>
          <a:p>
            <a:pPr indent="457200">
              <a:lnSpc>
                <a:spcPct val="125000"/>
              </a:lnSpc>
            </a:pPr>
            <a:r>
              <a:rPr lang="zh-CN" altLang="en-US" sz="2200" dirty="0">
                <a:latin typeface="微软雅黑" panose="020B0503020204020204" pitchFamily="34" charset="-122"/>
                <a:ea typeface="微软雅黑" panose="020B0503020204020204" pitchFamily="34" charset="-122"/>
              </a:rPr>
              <a:t>教育部高教司吴岩：</a:t>
            </a:r>
            <a:r>
              <a:rPr lang="en-US" altLang="zh-CN" sz="2200" dirty="0">
                <a:solidFill>
                  <a:schemeClr val="accent2">
                    <a:lumMod val="75000"/>
                  </a:schemeClr>
                </a:solidFill>
                <a:latin typeface="微软雅黑" panose="020B0503020204020204" pitchFamily="34" charset="-122"/>
                <a:ea typeface="微软雅黑" panose="020B0503020204020204" pitchFamily="34" charset="-122"/>
              </a:rPr>
              <a:t>《</a:t>
            </a:r>
            <a:r>
              <a:rPr lang="zh-CN" altLang="en-US" sz="2200" dirty="0">
                <a:solidFill>
                  <a:schemeClr val="accent2">
                    <a:lumMod val="75000"/>
                  </a:schemeClr>
                </a:solidFill>
                <a:latin typeface="微软雅黑" panose="020B0503020204020204" pitchFamily="34" charset="-122"/>
                <a:ea typeface="微软雅黑" panose="020B0503020204020204" pitchFamily="34" charset="-122"/>
              </a:rPr>
              <a:t>新时代 新使命 新道路</a:t>
            </a:r>
            <a:r>
              <a:rPr lang="en-US" altLang="zh-CN" sz="2200" dirty="0">
                <a:solidFill>
                  <a:schemeClr val="accent2">
                    <a:lumMod val="75000"/>
                  </a:schemeClr>
                </a:solidFill>
                <a:latin typeface="微软雅黑" panose="020B0503020204020204" pitchFamily="34" charset="-122"/>
                <a:ea typeface="微软雅黑" panose="020B0503020204020204" pitchFamily="34" charset="-122"/>
              </a:rPr>
              <a:t>——</a:t>
            </a:r>
            <a:r>
              <a:rPr lang="zh-CN" altLang="en-US" sz="2200" dirty="0">
                <a:solidFill>
                  <a:schemeClr val="accent2">
                    <a:lumMod val="75000"/>
                  </a:schemeClr>
                </a:solidFill>
                <a:latin typeface="微软雅黑" panose="020B0503020204020204" pitchFamily="34" charset="-122"/>
                <a:ea typeface="微软雅黑" panose="020B0503020204020204" pitchFamily="34" charset="-122"/>
              </a:rPr>
              <a:t>瞄准服务域 建好建强地方应用型大学</a:t>
            </a:r>
            <a:r>
              <a:rPr lang="en-US" altLang="zh-CN" sz="2200" dirty="0">
                <a:solidFill>
                  <a:schemeClr val="accent2">
                    <a:lumMod val="75000"/>
                  </a:schemeClr>
                </a:solidFill>
                <a:latin typeface="微软雅黑" panose="020B0503020204020204" pitchFamily="34" charset="-122"/>
                <a:ea typeface="微软雅黑" panose="020B0503020204020204" pitchFamily="34" charset="-122"/>
              </a:rPr>
              <a:t>》</a:t>
            </a:r>
            <a:r>
              <a:rPr lang="zh-CN" altLang="en-US" sz="2200" dirty="0">
                <a:latin typeface="微软雅黑" panose="020B0503020204020204" pitchFamily="34" charset="-122"/>
                <a:ea typeface="微软雅黑" panose="020B0503020204020204" pitchFamily="34" charset="-122"/>
              </a:rPr>
              <a:t>。</a:t>
            </a:r>
            <a:endParaRPr lang="en-US" altLang="zh-CN" sz="2200"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73CF4EA9-2888-FA48-BAB2-F3F5176F056E}"/>
              </a:ext>
            </a:extLst>
          </p:cNvPr>
          <p:cNvSpPr txBox="1"/>
          <p:nvPr/>
        </p:nvSpPr>
        <p:spPr>
          <a:xfrm>
            <a:off x="551384" y="889556"/>
            <a:ext cx="6912768"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dirty="0">
                <a:latin typeface="微软雅黑" panose="020B0503020204020204" pitchFamily="34" charset="-122"/>
                <a:ea typeface="微软雅黑" panose="020B0503020204020204" pitchFamily="34" charset="-122"/>
              </a:rPr>
              <a:t>（三）应用型人才重要性</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政府导向</a:t>
            </a:r>
          </a:p>
        </p:txBody>
      </p:sp>
      <p:sp>
        <p:nvSpPr>
          <p:cNvPr id="2" name="文本框 1">
            <a:extLst>
              <a:ext uri="{FF2B5EF4-FFF2-40B4-BE49-F238E27FC236}">
                <a16:creationId xmlns:a16="http://schemas.microsoft.com/office/drawing/2014/main" id="{5F776946-3002-EC48-97B2-F1DDBDF95DA8}"/>
              </a:ext>
            </a:extLst>
          </p:cNvPr>
          <p:cNvSpPr txBox="1"/>
          <p:nvPr/>
        </p:nvSpPr>
        <p:spPr>
          <a:xfrm>
            <a:off x="4315916" y="4221088"/>
            <a:ext cx="7396707" cy="1986891"/>
          </a:xfrm>
          <a:prstGeom prst="rect">
            <a:avLst/>
          </a:prstGeom>
          <a:noFill/>
        </p:spPr>
        <p:txBody>
          <a:bodyPr wrap="square" rtlCol="0">
            <a:spAutoFit/>
          </a:bodyPr>
          <a:lstStyle/>
          <a:p>
            <a:pPr algn="just">
              <a:lnSpc>
                <a:spcPts val="3040"/>
              </a:lnSpc>
            </a:pPr>
            <a:r>
              <a:rPr lang="zh-CN" altLang="en-US" sz="2200" dirty="0">
                <a:latin typeface="微软雅黑" panose="020B0503020204020204" pitchFamily="34" charset="-122"/>
                <a:ea typeface="微软雅黑" panose="020B0503020204020204" pitchFamily="34" charset="-122"/>
              </a:rPr>
              <a:t>       吴岩指出，</a:t>
            </a:r>
            <a:r>
              <a:rPr lang="zh-CN" altLang="en-US" sz="2200" b="1" dirty="0">
                <a:solidFill>
                  <a:srgbClr val="0070C0"/>
                </a:solidFill>
                <a:latin typeface="微软雅黑" panose="020B0503020204020204" pitchFamily="34" charset="-122"/>
                <a:ea typeface="微软雅黑" panose="020B0503020204020204" pitchFamily="34" charset="-122"/>
              </a:rPr>
              <a:t>应用型大学是类型，不是层次</a:t>
            </a:r>
            <a:r>
              <a:rPr lang="zh-CN" altLang="en-US" sz="2200" dirty="0">
                <a:latin typeface="微软雅黑" panose="020B0503020204020204" pitchFamily="34" charset="-122"/>
                <a:ea typeface="微软雅黑" panose="020B0503020204020204" pitchFamily="34" charset="-122"/>
              </a:rPr>
              <a:t>，新建本科院校必须坚持走地方应用型大学的发展之路，要瞄准服务域，紧紧围绕应用型人才培养这个中心，突出合作办学、合作育人、合作就业、合作发展这个核心，努力建设</a:t>
            </a:r>
            <a:r>
              <a:rPr lang="zh-CN" altLang="en-US" sz="2200" b="1" dirty="0">
                <a:solidFill>
                  <a:srgbClr val="0070C0"/>
                </a:solidFill>
                <a:latin typeface="微软雅黑" panose="020B0503020204020204" pitchFamily="34" charset="-122"/>
                <a:ea typeface="微软雅黑" panose="020B0503020204020204" pitchFamily="34" charset="-122"/>
              </a:rPr>
              <a:t>神形兼备的一流地方应用型大学。</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4699BD8-19E1-7742-B09C-979C4D4B6DB5}"/>
              </a:ext>
            </a:extLst>
          </p:cNvPr>
          <p:cNvSpPr/>
          <p:nvPr/>
        </p:nvSpPr>
        <p:spPr>
          <a:xfrm>
            <a:off x="6096001" y="4060685"/>
            <a:ext cx="5688630" cy="21987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a:extLst>
              <a:ext uri="{FF2B5EF4-FFF2-40B4-BE49-F238E27FC236}">
                <a16:creationId xmlns:a16="http://schemas.microsoft.com/office/drawing/2014/main" id="{BF8334A8-F043-BC4B-9524-0A3EBDB92F62}"/>
              </a:ext>
            </a:extLst>
          </p:cNvPr>
          <p:cNvSpPr/>
          <p:nvPr/>
        </p:nvSpPr>
        <p:spPr>
          <a:xfrm>
            <a:off x="551384" y="1622599"/>
            <a:ext cx="5688630" cy="21987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911424" y="1622599"/>
            <a:ext cx="4968552" cy="21987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ts val="2720"/>
              </a:lnSpc>
              <a:spcBef>
                <a:spcPts val="600"/>
              </a:spcBef>
            </a:pPr>
            <a:r>
              <a:rPr lang="zh-CN" altLang="en-US" sz="2100" b="1" dirty="0">
                <a:solidFill>
                  <a:schemeClr val="accent2">
                    <a:lumMod val="75000"/>
                  </a:schemeClr>
                </a:solidFill>
                <a:latin typeface="Heiti SC Medium" pitchFamily="2" charset="-128"/>
                <a:ea typeface="Heiti SC Medium" pitchFamily="2" charset="-128"/>
              </a:rPr>
              <a:t> </a:t>
            </a:r>
            <a:r>
              <a:rPr lang="en-US" altLang="zh-CN" sz="2100" b="1" dirty="0">
                <a:solidFill>
                  <a:schemeClr val="accent2">
                    <a:lumMod val="75000"/>
                  </a:schemeClr>
                </a:solidFill>
                <a:latin typeface="Heiti SC Medium" pitchFamily="2" charset="-128"/>
                <a:ea typeface="Heiti SC Medium" pitchFamily="2" charset="-128"/>
              </a:rPr>
              <a:t>2001</a:t>
            </a:r>
            <a:r>
              <a:rPr lang="zh-CN" altLang="en-US" sz="2100" b="1" dirty="0">
                <a:solidFill>
                  <a:schemeClr val="accent2">
                    <a:lumMod val="75000"/>
                  </a:schemeClr>
                </a:solidFill>
                <a:latin typeface="Heiti SC Medium" pitchFamily="2" charset="-128"/>
                <a:ea typeface="Heiti SC Medium" pitchFamily="2" charset="-128"/>
              </a:rPr>
              <a:t>年</a:t>
            </a:r>
            <a:r>
              <a:rPr lang="en-US" altLang="zh-CN" sz="2100" b="1" dirty="0">
                <a:solidFill>
                  <a:schemeClr val="accent2">
                    <a:lumMod val="75000"/>
                  </a:schemeClr>
                </a:solidFill>
                <a:latin typeface="Heiti SC Medium" pitchFamily="2" charset="-128"/>
                <a:ea typeface="Heiti SC Medium" pitchFamily="2" charset="-128"/>
              </a:rPr>
              <a:t>10</a:t>
            </a:r>
            <a:r>
              <a:rPr lang="zh-CN" altLang="en-US" sz="2100" b="1" dirty="0">
                <a:solidFill>
                  <a:schemeClr val="accent2">
                    <a:lumMod val="75000"/>
                  </a:schemeClr>
                </a:solidFill>
                <a:latin typeface="Heiti SC Medium" pitchFamily="2" charset="-128"/>
                <a:ea typeface="Heiti SC Medium" pitchFamily="2" charset="-128"/>
              </a:rPr>
              <a:t>月，</a:t>
            </a:r>
            <a:r>
              <a:rPr lang="zh-CN" altLang="en-US" sz="2100" dirty="0">
                <a:solidFill>
                  <a:schemeClr val="tx1"/>
                </a:solidFill>
                <a:latin typeface="Heiti SC Medium" pitchFamily="2" charset="-128"/>
                <a:ea typeface="Heiti SC Medium" pitchFamily="2" charset="-128"/>
              </a:rPr>
              <a:t>教育部</a:t>
            </a:r>
            <a:r>
              <a:rPr lang="en-US" altLang="zh-CN" sz="2100" dirty="0">
                <a:solidFill>
                  <a:schemeClr val="tx1"/>
                </a:solidFill>
                <a:latin typeface="Heiti SC Medium" pitchFamily="2" charset="-128"/>
                <a:ea typeface="Heiti SC Medium" pitchFamily="2" charset="-128"/>
              </a:rPr>
              <a:t>《</a:t>
            </a:r>
            <a:r>
              <a:rPr lang="zh-CN" altLang="en-US" sz="2100" dirty="0">
                <a:solidFill>
                  <a:schemeClr val="tx1"/>
                </a:solidFill>
                <a:latin typeface="Heiti SC Medium" pitchFamily="2" charset="-128"/>
                <a:ea typeface="Heiti SC Medium" pitchFamily="2" charset="-128"/>
              </a:rPr>
              <a:t>关于做好普通高等学校本科专业结构调整工作的若干意见</a:t>
            </a:r>
            <a:r>
              <a:rPr lang="en-US" altLang="zh-CN" sz="2100" dirty="0">
                <a:solidFill>
                  <a:schemeClr val="tx1"/>
                </a:solidFill>
                <a:latin typeface="Heiti SC Medium" pitchFamily="2" charset="-128"/>
                <a:ea typeface="Heiti SC Medium" pitchFamily="2" charset="-128"/>
              </a:rPr>
              <a:t>》</a:t>
            </a:r>
            <a:r>
              <a:rPr lang="zh-CN" altLang="en-US" sz="2100" dirty="0">
                <a:solidFill>
                  <a:schemeClr val="tx1"/>
                </a:solidFill>
                <a:latin typeface="Heiti SC Medium" pitchFamily="2" charset="-128"/>
                <a:ea typeface="Heiti SC Medium" pitchFamily="2" charset="-128"/>
              </a:rPr>
              <a:t>中</a:t>
            </a:r>
            <a:r>
              <a:rPr lang="zh-CN" altLang="en-US" sz="2100" b="1" dirty="0">
                <a:solidFill>
                  <a:schemeClr val="accent2">
                    <a:lumMod val="75000"/>
                  </a:schemeClr>
                </a:solidFill>
                <a:latin typeface="Heiti SC Medium" pitchFamily="2" charset="-128"/>
                <a:ea typeface="Heiti SC Medium" pitchFamily="2" charset="-128"/>
              </a:rPr>
              <a:t>“应用型”出现</a:t>
            </a:r>
            <a:r>
              <a:rPr lang="en-US" altLang="zh-CN" sz="2100" b="1" dirty="0">
                <a:solidFill>
                  <a:schemeClr val="accent2">
                    <a:lumMod val="75000"/>
                  </a:schemeClr>
                </a:solidFill>
                <a:latin typeface="Heiti SC Medium" pitchFamily="2" charset="-128"/>
                <a:ea typeface="Heiti SC Medium" pitchFamily="2" charset="-128"/>
              </a:rPr>
              <a:t>4</a:t>
            </a:r>
            <a:r>
              <a:rPr lang="zh-CN" altLang="en-US" sz="2100" b="1" dirty="0">
                <a:solidFill>
                  <a:schemeClr val="accent2">
                    <a:lumMod val="75000"/>
                  </a:schemeClr>
                </a:solidFill>
                <a:latin typeface="Heiti SC Medium" pitchFamily="2" charset="-128"/>
                <a:ea typeface="Heiti SC Medium" pitchFamily="2" charset="-128"/>
              </a:rPr>
              <a:t>次，比如以应用型学科专业为重点、发展应用型专业等</a:t>
            </a:r>
            <a:r>
              <a:rPr lang="zh-CN" altLang="en-US" sz="2100" dirty="0">
                <a:solidFill>
                  <a:schemeClr val="tx1"/>
                </a:solidFill>
                <a:latin typeface="Heiti SC Medium" pitchFamily="2" charset="-128"/>
                <a:ea typeface="Heiti SC Medium" pitchFamily="2" charset="-128"/>
              </a:rPr>
              <a:t>。</a:t>
            </a:r>
            <a:endParaRPr lang="en-US" altLang="zh-CN" sz="2100" dirty="0">
              <a:solidFill>
                <a:schemeClr val="tx1"/>
              </a:solidFill>
              <a:latin typeface="Heiti SC Medium" pitchFamily="2" charset="-128"/>
              <a:ea typeface="Heiti SC Medium" pitchFamily="2" charset="-128"/>
            </a:endParaRPr>
          </a:p>
        </p:txBody>
      </p:sp>
      <p:sp>
        <p:nvSpPr>
          <p:cNvPr id="10" name="矩形 9"/>
          <p:cNvSpPr/>
          <p:nvPr/>
        </p:nvSpPr>
        <p:spPr>
          <a:xfrm>
            <a:off x="893212" y="4060685"/>
            <a:ext cx="4968552" cy="22486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ts val="2720"/>
              </a:lnSpc>
            </a:pPr>
            <a:r>
              <a:rPr lang="en-US" altLang="zh-CN" sz="2100" b="1" dirty="0">
                <a:solidFill>
                  <a:schemeClr val="accent2">
                    <a:lumMod val="75000"/>
                  </a:schemeClr>
                </a:solidFill>
                <a:latin typeface="Heiti SC Medium" pitchFamily="2" charset="-128"/>
                <a:ea typeface="Heiti SC Medium" pitchFamily="2" charset="-128"/>
                <a:cs typeface="微软雅黑" panose="020B0503020204020204" pitchFamily="34" charset="-122"/>
              </a:rPr>
              <a:t>2007</a:t>
            </a:r>
            <a:r>
              <a:rPr lang="zh-CN" altLang="en-US" sz="2100" b="1" dirty="0">
                <a:solidFill>
                  <a:schemeClr val="accent2">
                    <a:lumMod val="75000"/>
                  </a:schemeClr>
                </a:solidFill>
                <a:latin typeface="Heiti SC Medium" pitchFamily="2" charset="-128"/>
                <a:ea typeface="Heiti SC Medium" pitchFamily="2" charset="-128"/>
                <a:cs typeface="微软雅黑" panose="020B0503020204020204" pitchFamily="34" charset="-122"/>
              </a:rPr>
              <a:t>年</a:t>
            </a:r>
            <a:r>
              <a:rPr lang="en-US" altLang="zh-CN" sz="2100" b="1" dirty="0">
                <a:solidFill>
                  <a:schemeClr val="accent2">
                    <a:lumMod val="75000"/>
                  </a:schemeClr>
                </a:solidFill>
                <a:latin typeface="Heiti SC Medium" pitchFamily="2" charset="-128"/>
                <a:ea typeface="Heiti SC Medium" pitchFamily="2" charset="-128"/>
                <a:cs typeface="微软雅黑" panose="020B0503020204020204" pitchFamily="34" charset="-122"/>
              </a:rPr>
              <a:t>8</a:t>
            </a:r>
            <a:r>
              <a:rPr lang="zh-CN" altLang="en-US" sz="2100" b="1" dirty="0">
                <a:solidFill>
                  <a:schemeClr val="accent2">
                    <a:lumMod val="75000"/>
                  </a:schemeClr>
                </a:solidFill>
                <a:latin typeface="Heiti SC Medium" pitchFamily="2" charset="-128"/>
                <a:ea typeface="Heiti SC Medium" pitchFamily="2" charset="-128"/>
                <a:cs typeface="微软雅黑" panose="020B0503020204020204" pitchFamily="34" charset="-122"/>
              </a:rPr>
              <a:t>月，</a:t>
            </a:r>
            <a:r>
              <a:rPr lang="zh-CN" altLang="en-US" sz="2100" dirty="0">
                <a:solidFill>
                  <a:schemeClr val="tx1"/>
                </a:solidFill>
                <a:latin typeface="Heiti SC Medium" pitchFamily="2" charset="-128"/>
                <a:ea typeface="Heiti SC Medium" pitchFamily="2" charset="-128"/>
                <a:cs typeface="微软雅黑" panose="020B0503020204020204" pitchFamily="34" charset="-122"/>
              </a:rPr>
              <a:t>全国高等学校教学研究会“应用型本科院校专门委员会”在成都成立。陆续有</a:t>
            </a:r>
            <a:r>
              <a:rPr lang="en-US" altLang="zh-CN" sz="2100" dirty="0">
                <a:solidFill>
                  <a:schemeClr val="accent2">
                    <a:lumMod val="75000"/>
                  </a:schemeClr>
                </a:solidFill>
                <a:latin typeface="Heiti SC Medium" pitchFamily="2" charset="-128"/>
                <a:ea typeface="Heiti SC Medium" pitchFamily="2" charset="-128"/>
                <a:cs typeface="微软雅黑" panose="020B0503020204020204" pitchFamily="34" charset="-122"/>
              </a:rPr>
              <a:t>100</a:t>
            </a:r>
            <a:r>
              <a:rPr lang="zh-CN" altLang="en-US" sz="2100" dirty="0">
                <a:solidFill>
                  <a:schemeClr val="accent2">
                    <a:lumMod val="75000"/>
                  </a:schemeClr>
                </a:solidFill>
                <a:latin typeface="Heiti SC Medium" pitchFamily="2" charset="-128"/>
                <a:ea typeface="Heiti SC Medium" pitchFamily="2" charset="-128"/>
                <a:cs typeface="微软雅黑" panose="020B0503020204020204" pitchFamily="34" charset="-122"/>
              </a:rPr>
              <a:t>多所</a:t>
            </a:r>
            <a:r>
              <a:rPr lang="zh-CN" altLang="en-US" sz="2100" dirty="0">
                <a:solidFill>
                  <a:schemeClr val="tx1"/>
                </a:solidFill>
                <a:latin typeface="Heiti SC Medium" pitchFamily="2" charset="-128"/>
                <a:ea typeface="Heiti SC Medium" pitchFamily="2" charset="-128"/>
                <a:cs typeface="微软雅黑" panose="020B0503020204020204" pitchFamily="34" charset="-122"/>
              </a:rPr>
              <a:t>新建院校加入。为应用型本科院校科学构建人才培养体系，提高人才培养质量，提供一个学习交流的平台。</a:t>
            </a:r>
            <a:endParaRPr lang="en-US" altLang="zh-CN" sz="2100" dirty="0">
              <a:solidFill>
                <a:schemeClr val="tx1"/>
              </a:solidFill>
              <a:latin typeface="Heiti SC Medium" pitchFamily="2" charset="-128"/>
              <a:ea typeface="Heiti SC Medium" pitchFamily="2" charset="-128"/>
              <a:cs typeface="微软雅黑" panose="020B0503020204020204" pitchFamily="34" charset="-122"/>
            </a:endParaRPr>
          </a:p>
        </p:txBody>
      </p:sp>
      <p:sp>
        <p:nvSpPr>
          <p:cNvPr id="7" name="矩形 6"/>
          <p:cNvSpPr/>
          <p:nvPr/>
        </p:nvSpPr>
        <p:spPr>
          <a:xfrm>
            <a:off x="6456040" y="4060685"/>
            <a:ext cx="4968552" cy="21987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ts val="2720"/>
              </a:lnSpc>
            </a:pPr>
            <a:r>
              <a:rPr lang="en-US" altLang="zh-CN" sz="2100" b="1" dirty="0">
                <a:solidFill>
                  <a:schemeClr val="accent2">
                    <a:lumMod val="75000"/>
                  </a:schemeClr>
                </a:solidFill>
                <a:latin typeface="Heiti SC Medium" pitchFamily="2" charset="-128"/>
                <a:ea typeface="Heiti SC Medium" pitchFamily="2" charset="-128"/>
              </a:rPr>
              <a:t>2010</a:t>
            </a:r>
            <a:r>
              <a:rPr lang="zh-CN" altLang="en-US" sz="2100" b="1" dirty="0">
                <a:solidFill>
                  <a:schemeClr val="accent2">
                    <a:lumMod val="75000"/>
                  </a:schemeClr>
                </a:solidFill>
                <a:latin typeface="Heiti SC Medium" pitchFamily="2" charset="-128"/>
                <a:ea typeface="Heiti SC Medium" pitchFamily="2" charset="-128"/>
              </a:rPr>
              <a:t>年</a:t>
            </a:r>
            <a:r>
              <a:rPr lang="en-US" altLang="zh-CN" sz="2100" b="1" dirty="0">
                <a:solidFill>
                  <a:schemeClr val="accent2">
                    <a:lumMod val="75000"/>
                  </a:schemeClr>
                </a:solidFill>
                <a:latin typeface="Heiti SC Medium" pitchFamily="2" charset="-128"/>
                <a:ea typeface="Heiti SC Medium" pitchFamily="2" charset="-128"/>
              </a:rPr>
              <a:t>7</a:t>
            </a:r>
            <a:r>
              <a:rPr lang="zh-CN" altLang="en-US" sz="2100" b="1" dirty="0">
                <a:solidFill>
                  <a:schemeClr val="accent2">
                    <a:lumMod val="75000"/>
                  </a:schemeClr>
                </a:solidFill>
                <a:latin typeface="Heiti SC Medium" pitchFamily="2" charset="-128"/>
                <a:ea typeface="Heiti SC Medium" pitchFamily="2" charset="-128"/>
              </a:rPr>
              <a:t>月，</a:t>
            </a:r>
            <a:r>
              <a:rPr lang="zh-CN" altLang="en-US" sz="2100" dirty="0">
                <a:solidFill>
                  <a:schemeClr val="tx1"/>
                </a:solidFill>
                <a:latin typeface="Heiti SC Medium" pitchFamily="2" charset="-128"/>
                <a:ea typeface="Heiti SC Medium" pitchFamily="2" charset="-128"/>
              </a:rPr>
              <a:t>正式发布的</a:t>
            </a:r>
            <a:r>
              <a:rPr lang="en-US" altLang="zh-CN" sz="2100" dirty="0">
                <a:solidFill>
                  <a:schemeClr val="tx1"/>
                </a:solidFill>
                <a:latin typeface="Heiti SC Medium" pitchFamily="2" charset="-128"/>
                <a:ea typeface="Heiti SC Medium" pitchFamily="2" charset="-128"/>
              </a:rPr>
              <a:t>《</a:t>
            </a:r>
            <a:r>
              <a:rPr lang="zh-CN" altLang="en-US" sz="2100" dirty="0">
                <a:solidFill>
                  <a:schemeClr val="tx1"/>
                </a:solidFill>
                <a:latin typeface="Heiti SC Medium" pitchFamily="2" charset="-128"/>
                <a:ea typeface="Heiti SC Medium" pitchFamily="2" charset="-128"/>
              </a:rPr>
              <a:t>国家中长期教育改革和发展规划纲要（</a:t>
            </a:r>
            <a:r>
              <a:rPr lang="en-US" altLang="zh-CN" sz="2100" dirty="0">
                <a:solidFill>
                  <a:schemeClr val="tx1"/>
                </a:solidFill>
                <a:latin typeface="Heiti SC Medium" pitchFamily="2" charset="-128"/>
                <a:ea typeface="Heiti SC Medium" pitchFamily="2" charset="-128"/>
              </a:rPr>
              <a:t>2010-2020 </a:t>
            </a:r>
            <a:r>
              <a:rPr lang="zh-CN" altLang="en-US" sz="2100" dirty="0">
                <a:solidFill>
                  <a:schemeClr val="tx1"/>
                </a:solidFill>
                <a:latin typeface="Heiti SC Medium" pitchFamily="2" charset="-128"/>
                <a:ea typeface="Heiti SC Medium" pitchFamily="2" charset="-128"/>
              </a:rPr>
              <a:t>年）</a:t>
            </a:r>
            <a:r>
              <a:rPr lang="en-US" altLang="zh-CN" sz="2100" dirty="0">
                <a:solidFill>
                  <a:schemeClr val="tx1"/>
                </a:solidFill>
                <a:latin typeface="Heiti SC Medium" pitchFamily="2" charset="-128"/>
                <a:ea typeface="Heiti SC Medium" pitchFamily="2" charset="-128"/>
              </a:rPr>
              <a:t>》</a:t>
            </a:r>
            <a:r>
              <a:rPr lang="zh-CN" altLang="en-US" sz="2100" dirty="0">
                <a:solidFill>
                  <a:schemeClr val="tx1"/>
                </a:solidFill>
                <a:latin typeface="Heiti SC Medium" pitchFamily="2" charset="-128"/>
                <a:ea typeface="Heiti SC Medium" pitchFamily="2" charset="-128"/>
              </a:rPr>
              <a:t>提出</a:t>
            </a:r>
            <a:r>
              <a:rPr lang="en-US" altLang="zh-CN" sz="2100" dirty="0">
                <a:solidFill>
                  <a:schemeClr val="tx1"/>
                </a:solidFill>
                <a:latin typeface="Heiti SC Medium" pitchFamily="2" charset="-128"/>
                <a:ea typeface="Heiti SC Medium" pitchFamily="2" charset="-128"/>
              </a:rPr>
              <a:t>“</a:t>
            </a:r>
            <a:r>
              <a:rPr lang="zh-CN" altLang="en-US" sz="2100" dirty="0">
                <a:solidFill>
                  <a:schemeClr val="tx1"/>
                </a:solidFill>
                <a:latin typeface="Heiti SC Medium" pitchFamily="2" charset="-128"/>
                <a:ea typeface="Heiti SC Medium" pitchFamily="2" charset="-128"/>
              </a:rPr>
              <a:t>适应国家和区域经济社会发展需要</a:t>
            </a:r>
            <a:r>
              <a:rPr lang="en-US" altLang="zh-CN" sz="2100" dirty="0">
                <a:solidFill>
                  <a:schemeClr val="tx1"/>
                </a:solidFill>
                <a:latin typeface="Heiti SC Medium" pitchFamily="2" charset="-128"/>
                <a:ea typeface="Heiti SC Medium" pitchFamily="2" charset="-128"/>
              </a:rPr>
              <a:t>……</a:t>
            </a:r>
            <a:r>
              <a:rPr lang="zh-CN" altLang="en-US" sz="2100" dirty="0">
                <a:solidFill>
                  <a:schemeClr val="tx1"/>
                </a:solidFill>
                <a:latin typeface="Heiti SC Medium" pitchFamily="2" charset="-128"/>
                <a:ea typeface="Heiti SC Medium" pitchFamily="2" charset="-128"/>
              </a:rPr>
              <a:t>重点扩大</a:t>
            </a:r>
            <a:r>
              <a:rPr lang="zh-CN" altLang="en-US" sz="2100" b="1" dirty="0">
                <a:solidFill>
                  <a:schemeClr val="accent2">
                    <a:lumMod val="75000"/>
                  </a:schemeClr>
                </a:solidFill>
                <a:latin typeface="Heiti SC Medium" pitchFamily="2" charset="-128"/>
                <a:ea typeface="Heiti SC Medium" pitchFamily="2" charset="-128"/>
              </a:rPr>
              <a:t>应用型、复合型、技能型人才培养规模</a:t>
            </a:r>
            <a:r>
              <a:rPr lang="en-US" altLang="zh-CN" sz="2100" dirty="0">
                <a:solidFill>
                  <a:schemeClr val="tx1"/>
                </a:solidFill>
                <a:latin typeface="Heiti SC Medium" pitchFamily="2" charset="-128"/>
                <a:ea typeface="Heiti SC Medium" pitchFamily="2" charset="-128"/>
              </a:rPr>
              <a:t>……</a:t>
            </a:r>
            <a:r>
              <a:rPr lang="zh-CN" altLang="en-US" sz="2100" dirty="0">
                <a:solidFill>
                  <a:schemeClr val="tx1"/>
                </a:solidFill>
                <a:latin typeface="Heiti SC Medium" pitchFamily="2" charset="-128"/>
                <a:ea typeface="Heiti SC Medium" pitchFamily="2" charset="-128"/>
              </a:rPr>
              <a:t>。”</a:t>
            </a:r>
            <a:endParaRPr lang="en-US" altLang="zh-CN" sz="2100" dirty="0">
              <a:solidFill>
                <a:schemeClr val="tx1"/>
              </a:solidFill>
              <a:latin typeface="Heiti SC Medium" pitchFamily="2" charset="-128"/>
              <a:ea typeface="Heiti SC Medium" pitchFamily="2" charset="-128"/>
            </a:endParaRPr>
          </a:p>
        </p:txBody>
      </p:sp>
      <p:sp>
        <p:nvSpPr>
          <p:cNvPr id="8" name="矩形 7"/>
          <p:cNvSpPr/>
          <p:nvPr/>
        </p:nvSpPr>
        <p:spPr>
          <a:xfrm>
            <a:off x="6456040" y="1590298"/>
            <a:ext cx="4968552" cy="2198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ts val="2720"/>
              </a:lnSpc>
            </a:pPr>
            <a:r>
              <a:rPr lang="en-US" altLang="zh-CN" sz="2100" b="1" dirty="0">
                <a:solidFill>
                  <a:schemeClr val="accent2">
                    <a:lumMod val="75000"/>
                  </a:schemeClr>
                </a:solidFill>
                <a:latin typeface="Heiti SC Medium" pitchFamily="2" charset="-128"/>
                <a:ea typeface="Heiti SC Medium" pitchFamily="2" charset="-128"/>
                <a:cs typeface="微软雅黑" panose="020B0503020204020204" pitchFamily="34" charset="-122"/>
              </a:rPr>
              <a:t>2002</a:t>
            </a:r>
            <a:r>
              <a:rPr lang="zh-CN" altLang="en-US" sz="2100" b="1" dirty="0">
                <a:solidFill>
                  <a:schemeClr val="accent2">
                    <a:lumMod val="75000"/>
                  </a:schemeClr>
                </a:solidFill>
                <a:latin typeface="Heiti SC Medium" pitchFamily="2" charset="-128"/>
                <a:ea typeface="Heiti SC Medium" pitchFamily="2" charset="-128"/>
                <a:cs typeface="微软雅黑" panose="020B0503020204020204" pitchFamily="34" charset="-122"/>
              </a:rPr>
              <a:t>年</a:t>
            </a:r>
            <a:r>
              <a:rPr lang="en-US" altLang="zh-CN" sz="2100" b="1" dirty="0">
                <a:solidFill>
                  <a:schemeClr val="accent2">
                    <a:lumMod val="75000"/>
                  </a:schemeClr>
                </a:solidFill>
                <a:latin typeface="Heiti SC Medium" pitchFamily="2" charset="-128"/>
                <a:ea typeface="Heiti SC Medium" pitchFamily="2" charset="-128"/>
                <a:cs typeface="微软雅黑" panose="020B0503020204020204" pitchFamily="34" charset="-122"/>
              </a:rPr>
              <a:t>7</a:t>
            </a:r>
            <a:r>
              <a:rPr lang="zh-CN" altLang="en-US" sz="2100" b="1" dirty="0">
                <a:solidFill>
                  <a:schemeClr val="accent2">
                    <a:lumMod val="75000"/>
                  </a:schemeClr>
                </a:solidFill>
                <a:latin typeface="Heiti SC Medium" pitchFamily="2" charset="-128"/>
                <a:ea typeface="Heiti SC Medium" pitchFamily="2" charset="-128"/>
                <a:cs typeface="微软雅黑" panose="020B0503020204020204" pitchFamily="34" charset="-122"/>
              </a:rPr>
              <a:t>月，</a:t>
            </a:r>
            <a:r>
              <a:rPr lang="zh-CN" altLang="en-US" sz="2100" dirty="0">
                <a:solidFill>
                  <a:schemeClr val="tx1"/>
                </a:solidFill>
                <a:latin typeface="Heiti SC Medium" pitchFamily="2" charset="-128"/>
                <a:ea typeface="Heiti SC Medium" pitchFamily="2" charset="-128"/>
                <a:cs typeface="微软雅黑" panose="020B0503020204020204" pitchFamily="34" charset="-122"/>
              </a:rPr>
              <a:t>教育部高教司“应用型本科人才培养模式研讨会”在南京召开。参加会议的</a:t>
            </a:r>
            <a:r>
              <a:rPr lang="en-US" altLang="zh-CN" sz="2100" dirty="0">
                <a:solidFill>
                  <a:schemeClr val="tx1"/>
                </a:solidFill>
                <a:latin typeface="Heiti SC Medium" pitchFamily="2" charset="-128"/>
                <a:ea typeface="Heiti SC Medium" pitchFamily="2" charset="-128"/>
                <a:cs typeface="微软雅黑" panose="020B0503020204020204" pitchFamily="34" charset="-122"/>
              </a:rPr>
              <a:t>29</a:t>
            </a:r>
            <a:r>
              <a:rPr lang="zh-CN" altLang="en-US" sz="2100" dirty="0">
                <a:solidFill>
                  <a:schemeClr val="tx1"/>
                </a:solidFill>
                <a:latin typeface="Heiti SC Medium" pitchFamily="2" charset="-128"/>
                <a:ea typeface="Heiti SC Medium" pitchFamily="2" charset="-128"/>
                <a:cs typeface="微软雅黑" panose="020B0503020204020204" pitchFamily="34" charset="-122"/>
              </a:rPr>
              <a:t>所工程本科应用高校被冠以</a:t>
            </a:r>
            <a:r>
              <a:rPr lang="zh-CN" altLang="en-US" sz="2100" b="1" dirty="0">
                <a:solidFill>
                  <a:schemeClr val="accent2">
                    <a:lumMod val="75000"/>
                  </a:schemeClr>
                </a:solidFill>
                <a:latin typeface="Heiti SC Medium" pitchFamily="2" charset="-128"/>
                <a:ea typeface="Heiti SC Medium" pitchFamily="2" charset="-128"/>
                <a:cs typeface="微软雅黑" panose="020B0503020204020204" pitchFamily="34" charset="-122"/>
              </a:rPr>
              <a:t>“应用型本科院校”</a:t>
            </a:r>
            <a:r>
              <a:rPr lang="zh-CN" altLang="en-US" sz="2100" dirty="0">
                <a:solidFill>
                  <a:schemeClr val="tx1"/>
                </a:solidFill>
                <a:latin typeface="Heiti SC Medium" pitchFamily="2" charset="-128"/>
                <a:ea typeface="Heiti SC Medium" pitchFamily="2" charset="-128"/>
                <a:cs typeface="微软雅黑" panose="020B0503020204020204" pitchFamily="34" charset="-122"/>
              </a:rPr>
              <a:t>称号。</a:t>
            </a:r>
            <a:endParaRPr lang="en-US" altLang="zh-CN" sz="2100" dirty="0">
              <a:solidFill>
                <a:schemeClr val="tx1"/>
              </a:solidFill>
              <a:latin typeface="Heiti SC Medium" pitchFamily="2" charset="-128"/>
              <a:ea typeface="Heiti SC Medium" pitchFamily="2" charset="-128"/>
              <a:cs typeface="微软雅黑" panose="020B0503020204020204" pitchFamily="34" charset="-122"/>
            </a:endParaRPr>
          </a:p>
        </p:txBody>
      </p:sp>
      <p:sp>
        <p:nvSpPr>
          <p:cNvPr id="11" name="文本框 10">
            <a:extLst>
              <a:ext uri="{FF2B5EF4-FFF2-40B4-BE49-F238E27FC236}">
                <a16:creationId xmlns:a16="http://schemas.microsoft.com/office/drawing/2014/main" id="{9EBEBCCA-68FB-F44D-B23D-31E9C6073D32}"/>
              </a:ext>
            </a:extLst>
          </p:cNvPr>
          <p:cNvSpPr txBox="1"/>
          <p:nvPr/>
        </p:nvSpPr>
        <p:spPr>
          <a:xfrm>
            <a:off x="551384" y="889556"/>
            <a:ext cx="6912768"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dirty="0">
                <a:latin typeface="微软雅黑" panose="020B0503020204020204" pitchFamily="34" charset="-122"/>
                <a:ea typeface="微软雅黑" panose="020B0503020204020204" pitchFamily="34" charset="-122"/>
              </a:rPr>
              <a:t>（三）应用型人才重要性</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政府导向</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863924" y="1747568"/>
            <a:ext cx="4968552" cy="1752531"/>
          </a:xfrm>
          <a:prstGeom prst="rect">
            <a:avLst/>
          </a:prstGeom>
          <a:noFill/>
        </p:spPr>
        <p:txBody>
          <a:bodyPr wrap="square" rtlCol="0">
            <a:spAutoFit/>
          </a:bodyPr>
          <a:lstStyle/>
          <a:p>
            <a:pPr indent="457200" algn="just">
              <a:lnSpc>
                <a:spcPts val="3280"/>
              </a:lnSpc>
            </a:pPr>
            <a:r>
              <a:rPr lang="en-US" altLang="zh-CN" sz="2400" dirty="0">
                <a:solidFill>
                  <a:schemeClr val="accent2">
                    <a:lumMod val="75000"/>
                  </a:schemeClr>
                </a:solidFill>
                <a:latin typeface="微软雅黑" panose="020B0503020204020204" pitchFamily="34" charset="-122"/>
                <a:ea typeface="微软雅黑" panose="020B0503020204020204" pitchFamily="34" charset="-122"/>
              </a:rPr>
              <a:t>2014</a:t>
            </a:r>
            <a:r>
              <a:rPr lang="zh-CN" altLang="zh-CN" sz="2400" dirty="0">
                <a:solidFill>
                  <a:schemeClr val="accent2">
                    <a:lumMod val="75000"/>
                  </a:schemeClr>
                </a:solidFill>
                <a:latin typeface="微软雅黑" panose="020B0503020204020204" pitchFamily="34" charset="-122"/>
                <a:ea typeface="微软雅黑" panose="020B0503020204020204" pitchFamily="34" charset="-122"/>
              </a:rPr>
              <a:t>年</a:t>
            </a:r>
            <a:r>
              <a:rPr lang="en-US" altLang="zh-CN" sz="2400" dirty="0">
                <a:solidFill>
                  <a:schemeClr val="accent2">
                    <a:lumMod val="75000"/>
                  </a:schemeClr>
                </a:solidFill>
                <a:latin typeface="微软雅黑" panose="020B0503020204020204" pitchFamily="34" charset="-122"/>
                <a:ea typeface="微软雅黑" panose="020B0503020204020204" pitchFamily="34" charset="-122"/>
              </a:rPr>
              <a:t>6</a:t>
            </a:r>
            <a:r>
              <a:rPr lang="zh-CN" altLang="zh-CN" sz="2400" dirty="0">
                <a:solidFill>
                  <a:schemeClr val="accent2">
                    <a:lumMod val="75000"/>
                  </a:schemeClr>
                </a:solidFill>
                <a:latin typeface="微软雅黑" panose="020B0503020204020204" pitchFamily="34" charset="-122"/>
                <a:ea typeface="微软雅黑" panose="020B0503020204020204" pitchFamily="34" charset="-122"/>
              </a:rPr>
              <a:t>月</a:t>
            </a:r>
            <a:r>
              <a:rPr lang="zh-CN" altLang="en-US" sz="2400" dirty="0">
                <a:solidFill>
                  <a:schemeClr val="accent2">
                    <a:lumMod val="75000"/>
                  </a:schemeClr>
                </a:solidFill>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国务院</a:t>
            </a:r>
            <a:r>
              <a:rPr lang="en-US" altLang="zh-CN"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关于加快发展现代职业教育的决定</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提出</a:t>
            </a:r>
            <a:r>
              <a:rPr lang="zh-CN" altLang="en-US" sz="2400" b="1" dirty="0">
                <a:solidFill>
                  <a:schemeClr val="accent2">
                    <a:lumMod val="75000"/>
                  </a:schemeClr>
                </a:solidFill>
                <a:latin typeface="微软雅黑" panose="020B0503020204020204" pitchFamily="34" charset="-122"/>
                <a:ea typeface="微软雅黑" panose="020B0503020204020204" pitchFamily="34" charset="-122"/>
              </a:rPr>
              <a:t>“引导一批普通本科高等学校向应用技术类型高等学校转型”。</a:t>
            </a:r>
            <a:endParaRPr lang="en-US" altLang="zh-CN" sz="2400" b="1" dirty="0">
              <a:solidFill>
                <a:schemeClr val="accent2">
                  <a:lumMod val="75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092" y="1747568"/>
            <a:ext cx="6019564" cy="4317430"/>
          </a:xfrm>
          <a:prstGeom prst="rect">
            <a:avLst/>
          </a:prstGeom>
        </p:spPr>
      </p:pic>
      <p:sp>
        <p:nvSpPr>
          <p:cNvPr id="2" name="文本框 1"/>
          <p:cNvSpPr txBox="1"/>
          <p:nvPr/>
        </p:nvSpPr>
        <p:spPr>
          <a:xfrm>
            <a:off x="840932" y="4041338"/>
            <a:ext cx="4896544" cy="2175724"/>
          </a:xfrm>
          <a:prstGeom prst="rect">
            <a:avLst/>
          </a:prstGeom>
          <a:noFill/>
        </p:spPr>
        <p:txBody>
          <a:bodyPr wrap="square" rtlCol="0">
            <a:spAutoFit/>
          </a:bodyPr>
          <a:lstStyle/>
          <a:p>
            <a:pPr indent="457200" algn="just">
              <a:lnSpc>
                <a:spcPts val="3280"/>
              </a:lnSpc>
            </a:pPr>
            <a:r>
              <a:rPr lang="zh-CN" altLang="en-US" sz="2400" dirty="0">
                <a:latin typeface="微软雅黑" panose="020B0503020204020204" pitchFamily="34" charset="-122"/>
                <a:ea typeface="微软雅黑" panose="020B0503020204020204" pitchFamily="34" charset="-122"/>
              </a:rPr>
              <a:t>同时，教育部等六部门</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现代职业教育体系建设规划（</a:t>
            </a:r>
            <a:r>
              <a:rPr lang="en-US" altLang="zh-CN" sz="2400" dirty="0">
                <a:latin typeface="微软雅黑" panose="020B0503020204020204" pitchFamily="34" charset="-122"/>
                <a:ea typeface="微软雅黑" panose="020B0503020204020204" pitchFamily="34" charset="-122"/>
              </a:rPr>
              <a:t>2014-2020 </a:t>
            </a:r>
            <a:r>
              <a:rPr lang="zh-CN" altLang="en-US" sz="2400" dirty="0">
                <a:latin typeface="微软雅黑" panose="020B0503020204020204" pitchFamily="34" charset="-122"/>
                <a:ea typeface="微软雅黑" panose="020B0503020204020204" pitchFamily="34" charset="-122"/>
              </a:rPr>
              <a:t>年）</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提出</a:t>
            </a:r>
            <a:r>
              <a:rPr lang="zh-CN" altLang="en-US" sz="2400" dirty="0">
                <a:solidFill>
                  <a:schemeClr val="accent2">
                    <a:lumMod val="75000"/>
                  </a:schemeClr>
                </a:solidFill>
                <a:latin typeface="微软雅黑" panose="020B0503020204020204" pitchFamily="34" charset="-122"/>
                <a:ea typeface="微软雅黑" panose="020B0503020204020204" pitchFamily="34" charset="-122"/>
              </a:rPr>
              <a:t>“</a:t>
            </a:r>
            <a:r>
              <a:rPr lang="zh-CN" altLang="en-US" sz="2400" b="1" dirty="0">
                <a:solidFill>
                  <a:schemeClr val="accent2">
                    <a:lumMod val="75000"/>
                  </a:schemeClr>
                </a:solidFill>
                <a:latin typeface="微软雅黑" panose="020B0503020204020204" pitchFamily="34" charset="-122"/>
                <a:ea typeface="微软雅黑" panose="020B0503020204020204" pitchFamily="34" charset="-122"/>
              </a:rPr>
              <a:t>引导推进应用型本科高校的建设，加强培养应用型人才”。</a:t>
            </a:r>
          </a:p>
        </p:txBody>
      </p:sp>
      <p:sp>
        <p:nvSpPr>
          <p:cNvPr id="8" name="文本框 7">
            <a:extLst>
              <a:ext uri="{FF2B5EF4-FFF2-40B4-BE49-F238E27FC236}">
                <a16:creationId xmlns:a16="http://schemas.microsoft.com/office/drawing/2014/main" id="{062CCD9D-3D43-A44A-B13D-3D9E7A63CCF2}"/>
              </a:ext>
            </a:extLst>
          </p:cNvPr>
          <p:cNvSpPr txBox="1"/>
          <p:nvPr/>
        </p:nvSpPr>
        <p:spPr>
          <a:xfrm>
            <a:off x="551384" y="889556"/>
            <a:ext cx="6912768"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dirty="0">
                <a:latin typeface="微软雅黑" panose="020B0503020204020204" pitchFamily="34" charset="-122"/>
                <a:ea typeface="微软雅黑" panose="020B0503020204020204" pitchFamily="34" charset="-122"/>
              </a:rPr>
              <a:t>（三）应用型人才重要性</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政府导向</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p:cNvSpPr txBox="1">
            <a:spLocks noChangeArrowheads="1"/>
          </p:cNvSpPr>
          <p:nvPr/>
        </p:nvSpPr>
        <p:spPr bwMode="auto">
          <a:xfrm>
            <a:off x="3899685" y="1772816"/>
            <a:ext cx="7632848"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55600"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indent="457200" eaLnBrk="1" hangingPunct="1">
              <a:lnSpc>
                <a:spcPct val="150000"/>
              </a:lnSpc>
              <a:spcBef>
                <a:spcPts val="1200"/>
              </a:spcBef>
            </a:pPr>
            <a:r>
              <a:rPr lang="en-US" altLang="zh-CN" sz="2000" b="1" dirty="0">
                <a:solidFill>
                  <a:schemeClr val="accent2">
                    <a:lumMod val="75000"/>
                  </a:schemeClr>
                </a:solidFill>
                <a:latin typeface="微软雅黑" panose="020B0503020204020204" pitchFamily="34" charset="-122"/>
                <a:ea typeface="微软雅黑" panose="020B0503020204020204" pitchFamily="34" charset="-122"/>
              </a:rPr>
              <a:t>2015</a:t>
            </a:r>
            <a:r>
              <a:rPr lang="zh-CN" altLang="zh-CN" sz="2000" b="1" dirty="0">
                <a:solidFill>
                  <a:schemeClr val="accent2">
                    <a:lumMod val="75000"/>
                  </a:schemeClr>
                </a:solidFill>
                <a:latin typeface="微软雅黑" panose="020B0503020204020204" pitchFamily="34" charset="-122"/>
                <a:ea typeface="微软雅黑" panose="020B0503020204020204" pitchFamily="34" charset="-122"/>
              </a:rPr>
              <a:t>年</a:t>
            </a:r>
            <a:r>
              <a:rPr lang="en-US" altLang="zh-CN" sz="2000" b="1" dirty="0">
                <a:solidFill>
                  <a:schemeClr val="accent2">
                    <a:lumMod val="75000"/>
                  </a:schemeClr>
                </a:solidFill>
                <a:latin typeface="微软雅黑" panose="020B0503020204020204" pitchFamily="34" charset="-122"/>
                <a:ea typeface="微软雅黑" panose="020B0503020204020204" pitchFamily="34" charset="-122"/>
              </a:rPr>
              <a:t>10</a:t>
            </a:r>
            <a:r>
              <a:rPr lang="zh-CN" altLang="zh-CN" sz="2000" b="1" dirty="0">
                <a:solidFill>
                  <a:schemeClr val="accent2">
                    <a:lumMod val="75000"/>
                  </a:schemeClr>
                </a:solidFill>
                <a:latin typeface="微软雅黑" panose="020B0503020204020204" pitchFamily="34" charset="-122"/>
                <a:ea typeface="微软雅黑" panose="020B0503020204020204" pitchFamily="34" charset="-122"/>
              </a:rPr>
              <a:t>月，</a:t>
            </a:r>
            <a:r>
              <a:rPr lang="zh-CN" altLang="zh-CN" sz="2000" dirty="0">
                <a:latin typeface="微软雅黑" panose="020B0503020204020204" pitchFamily="34" charset="-122"/>
                <a:ea typeface="微软雅黑" panose="020B0503020204020204" pitchFamily="34" charset="-122"/>
              </a:rPr>
              <a:t>教育部、国家发展改革委、财政部《关于引导部分地方普通本科高校向应用型转变的指导意见》</a:t>
            </a:r>
            <a:r>
              <a:rPr lang="zh-CN" altLang="en-US" sz="2000" b="1" dirty="0">
                <a:latin typeface="微软雅黑" panose="020B0503020204020204" pitchFamily="34" charset="-122"/>
                <a:ea typeface="微软雅黑" panose="020B0503020204020204" pitchFamily="34" charset="-122"/>
              </a:rPr>
              <a:t>。</a:t>
            </a:r>
            <a:endParaRPr lang="en-US" altLang="zh-CN" sz="2000" b="1" dirty="0">
              <a:latin typeface="微软雅黑" panose="020B0503020204020204" pitchFamily="34" charset="-122"/>
              <a:ea typeface="微软雅黑" panose="020B0503020204020204" pitchFamily="34" charset="-122"/>
            </a:endParaRPr>
          </a:p>
          <a:p>
            <a:pPr indent="457200" eaLnBrk="1" hangingPunct="1">
              <a:lnSpc>
                <a:spcPct val="150000"/>
              </a:lnSpc>
              <a:spcBef>
                <a:spcPts val="1200"/>
              </a:spcBef>
            </a:pPr>
            <a:r>
              <a:rPr lang="en-US" altLang="zh-CN" sz="2000" b="1" dirty="0">
                <a:solidFill>
                  <a:schemeClr val="accent2">
                    <a:lumMod val="75000"/>
                  </a:schemeClr>
                </a:solidFill>
                <a:latin typeface="微软雅黑" panose="020B0503020204020204" pitchFamily="34" charset="-122"/>
                <a:ea typeface="微软雅黑" panose="020B0503020204020204" pitchFamily="34" charset="-122"/>
              </a:rPr>
              <a:t>2016</a:t>
            </a:r>
            <a:r>
              <a:rPr lang="zh-CN" altLang="en-US" sz="2000" b="1" dirty="0">
                <a:solidFill>
                  <a:schemeClr val="accent2">
                    <a:lumMod val="75000"/>
                  </a:schemeClr>
                </a:solidFill>
                <a:latin typeface="微软雅黑" panose="020B0503020204020204" pitchFamily="34" charset="-122"/>
                <a:ea typeface="微软雅黑" panose="020B0503020204020204" pitchFamily="34" charset="-122"/>
              </a:rPr>
              <a:t>年</a:t>
            </a:r>
            <a:r>
              <a:rPr lang="en-US" altLang="zh-CN" sz="2000" b="1" dirty="0">
                <a:solidFill>
                  <a:schemeClr val="accent2">
                    <a:lumMod val="75000"/>
                  </a:schemeClr>
                </a:solidFill>
                <a:latin typeface="微软雅黑" panose="020B0503020204020204" pitchFamily="34" charset="-122"/>
                <a:ea typeface="微软雅黑" panose="020B0503020204020204" pitchFamily="34" charset="-122"/>
              </a:rPr>
              <a:t>12</a:t>
            </a:r>
            <a:r>
              <a:rPr lang="zh-CN" altLang="en-US" sz="2000" b="1" dirty="0">
                <a:solidFill>
                  <a:schemeClr val="accent2">
                    <a:lumMod val="75000"/>
                  </a:schemeClr>
                </a:solidFill>
                <a:latin typeface="微软雅黑" panose="020B0503020204020204" pitchFamily="34" charset="-122"/>
                <a:ea typeface="微软雅黑" panose="020B0503020204020204" pitchFamily="34" charset="-122"/>
              </a:rPr>
              <a:t>月，</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国家教育事业发展第十三个五年规划</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提出：</a:t>
            </a:r>
            <a:r>
              <a:rPr lang="zh-CN" altLang="en-US" sz="2000" b="1" dirty="0">
                <a:solidFill>
                  <a:srgbClr val="0070C0"/>
                </a:solidFill>
                <a:latin typeface="微软雅黑" panose="020B0503020204020204" pitchFamily="34" charset="-122"/>
                <a:ea typeface="微软雅黑" panose="020B0503020204020204" pitchFamily="34" charset="-122"/>
              </a:rPr>
              <a:t>要推动一部分普通本科高校向应用型转变，不要全部办成综合性同质化的学校。</a:t>
            </a:r>
            <a:endParaRPr lang="en-US" altLang="zh-CN" sz="2000" b="1" dirty="0">
              <a:solidFill>
                <a:srgbClr val="0070C0"/>
              </a:solidFill>
              <a:latin typeface="微软雅黑" panose="020B0503020204020204" pitchFamily="34" charset="-122"/>
              <a:ea typeface="微软雅黑" panose="020B0503020204020204" pitchFamily="34" charset="-122"/>
            </a:endParaRPr>
          </a:p>
          <a:p>
            <a:pPr indent="457200" eaLnBrk="1" hangingPunct="1">
              <a:lnSpc>
                <a:spcPct val="150000"/>
              </a:lnSpc>
              <a:spcBef>
                <a:spcPts val="1200"/>
              </a:spcBef>
            </a:pPr>
            <a:r>
              <a:rPr lang="en-US" altLang="zh-CN" sz="2000" b="1" dirty="0">
                <a:solidFill>
                  <a:schemeClr val="accent2">
                    <a:lumMod val="75000"/>
                  </a:schemeClr>
                </a:solidFill>
                <a:latin typeface="微软雅黑" panose="020B0503020204020204" pitchFamily="34" charset="-122"/>
                <a:ea typeface="微软雅黑" panose="020B0503020204020204" pitchFamily="34" charset="-122"/>
              </a:rPr>
              <a:t>2018</a:t>
            </a:r>
            <a:r>
              <a:rPr lang="zh-CN" altLang="en-US" sz="2000" b="1" dirty="0">
                <a:solidFill>
                  <a:schemeClr val="accent2">
                    <a:lumMod val="75000"/>
                  </a:schemeClr>
                </a:solidFill>
                <a:latin typeface="微软雅黑" panose="020B0503020204020204" pitchFamily="34" charset="-122"/>
                <a:ea typeface="微软雅黑" panose="020B0503020204020204" pitchFamily="34" charset="-122"/>
              </a:rPr>
              <a:t>年</a:t>
            </a:r>
            <a:r>
              <a:rPr lang="en-US" altLang="zh-CN" sz="2000" b="1" dirty="0">
                <a:solidFill>
                  <a:schemeClr val="accent2">
                    <a:lumMod val="75000"/>
                  </a:schemeClr>
                </a:solidFill>
                <a:latin typeface="微软雅黑" panose="020B0503020204020204" pitchFamily="34" charset="-122"/>
                <a:ea typeface="微软雅黑" panose="020B0503020204020204" pitchFamily="34" charset="-122"/>
              </a:rPr>
              <a:t>10</a:t>
            </a:r>
            <a:r>
              <a:rPr lang="zh-CN" altLang="en-US" sz="2000" b="1" dirty="0">
                <a:solidFill>
                  <a:schemeClr val="accent2">
                    <a:lumMod val="75000"/>
                  </a:schemeClr>
                </a:solidFill>
                <a:latin typeface="微软雅黑" panose="020B0503020204020204" pitchFamily="34" charset="-122"/>
                <a:ea typeface="微软雅黑" panose="020B0503020204020204" pitchFamily="34" charset="-122"/>
              </a:rPr>
              <a:t>月，</a:t>
            </a:r>
            <a:r>
              <a:rPr lang="zh-CN" altLang="en-US" sz="2000" dirty="0">
                <a:latin typeface="微软雅黑" panose="020B0503020204020204" pitchFamily="34" charset="-122"/>
                <a:ea typeface="微软雅黑" panose="020B0503020204020204" pitchFamily="34" charset="-122"/>
              </a:rPr>
              <a:t>教育部</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关于加快建设高水平本科教育全面提高人才培养能力的意见</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（高教</a:t>
            </a:r>
            <a:r>
              <a:rPr lang="en-US" altLang="zh-CN" sz="2000" dirty="0">
                <a:latin typeface="微软雅黑" panose="020B0503020204020204" pitchFamily="34" charset="-122"/>
                <a:ea typeface="微软雅黑" panose="020B0503020204020204" pitchFamily="34" charset="-122"/>
              </a:rPr>
              <a:t>40</a:t>
            </a:r>
            <a:r>
              <a:rPr lang="zh-CN" altLang="en-US" sz="2000" dirty="0">
                <a:latin typeface="微软雅黑" panose="020B0503020204020204" pitchFamily="34" charset="-122"/>
                <a:ea typeface="微软雅黑" panose="020B0503020204020204" pitchFamily="34" charset="-122"/>
              </a:rPr>
              <a:t>条）提出：推动高校分类发展，引导各类高校发挥办学优势，</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提高</a:t>
            </a:r>
            <a:r>
              <a:rPr lang="zh-CN" altLang="en-US" sz="2000" b="1" dirty="0">
                <a:solidFill>
                  <a:srgbClr val="0070C0"/>
                </a:solidFill>
                <a:latin typeface="微软雅黑" panose="020B0503020204020204" pitchFamily="34" charset="-122"/>
                <a:ea typeface="微软雅黑" panose="020B0503020204020204" pitchFamily="34" charset="-122"/>
              </a:rPr>
              <a:t>创新型、复合型、应用型人才</a:t>
            </a:r>
            <a:r>
              <a:rPr lang="zh-CN" altLang="en-US" sz="2000" dirty="0">
                <a:latin typeface="微软雅黑" panose="020B0503020204020204" pitchFamily="34" charset="-122"/>
                <a:ea typeface="微软雅黑" panose="020B0503020204020204" pitchFamily="34" charset="-122"/>
              </a:rPr>
              <a:t>培养质量。</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839416" y="1916832"/>
            <a:ext cx="2880320" cy="3616975"/>
          </a:xfrm>
          <a:prstGeom prst="rect">
            <a:avLst/>
          </a:prstGeom>
        </p:spPr>
      </p:pic>
      <p:sp>
        <p:nvSpPr>
          <p:cNvPr id="6" name="文本框 5">
            <a:extLst>
              <a:ext uri="{FF2B5EF4-FFF2-40B4-BE49-F238E27FC236}">
                <a16:creationId xmlns:a16="http://schemas.microsoft.com/office/drawing/2014/main" id="{27D12D6C-B173-C240-98EF-DA3B6B6DB8A7}"/>
              </a:ext>
            </a:extLst>
          </p:cNvPr>
          <p:cNvSpPr txBox="1"/>
          <p:nvPr/>
        </p:nvSpPr>
        <p:spPr>
          <a:xfrm>
            <a:off x="551384" y="889556"/>
            <a:ext cx="6912768"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dirty="0">
                <a:latin typeface="微软雅黑" panose="020B0503020204020204" pitchFamily="34" charset="-122"/>
                <a:ea typeface="微软雅黑" panose="020B0503020204020204" pitchFamily="34" charset="-122"/>
              </a:rPr>
              <a:t>（三）应用型人才重要性</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政府导向</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p:cNvSpPr txBox="1">
            <a:spLocks noChangeArrowheads="1"/>
          </p:cNvSpPr>
          <p:nvPr/>
        </p:nvSpPr>
        <p:spPr bwMode="auto">
          <a:xfrm>
            <a:off x="4223792" y="2025353"/>
            <a:ext cx="7344816" cy="409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55600"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indent="457200" algn="just" eaLnBrk="1" hangingPunct="1">
              <a:lnSpc>
                <a:spcPct val="150000"/>
              </a:lnSpc>
            </a:pPr>
            <a:r>
              <a:rPr lang="en-US" altLang="zh-CN" sz="2200" b="1" dirty="0">
                <a:solidFill>
                  <a:schemeClr val="accent2">
                    <a:lumMod val="75000"/>
                  </a:schemeClr>
                </a:solidFill>
                <a:latin typeface="微软雅黑" panose="020B0503020204020204" pitchFamily="34" charset="-122"/>
                <a:ea typeface="微软雅黑" panose="020B0503020204020204" pitchFamily="34" charset="-122"/>
              </a:rPr>
              <a:t>2019</a:t>
            </a:r>
            <a:r>
              <a:rPr lang="zh-CN" altLang="en-US" sz="2200" b="1" dirty="0">
                <a:solidFill>
                  <a:schemeClr val="accent2">
                    <a:lumMod val="75000"/>
                  </a:schemeClr>
                </a:solidFill>
                <a:latin typeface="微软雅黑" panose="020B0503020204020204" pitchFamily="34" charset="-122"/>
                <a:ea typeface="微软雅黑" panose="020B0503020204020204" pitchFamily="34" charset="-122"/>
              </a:rPr>
              <a:t>年</a:t>
            </a:r>
            <a:r>
              <a:rPr lang="en-US" altLang="zh-CN" sz="2200" b="1" dirty="0">
                <a:solidFill>
                  <a:schemeClr val="accent2">
                    <a:lumMod val="75000"/>
                  </a:schemeClr>
                </a:solidFill>
                <a:latin typeface="微软雅黑" panose="020B0503020204020204" pitchFamily="34" charset="-122"/>
                <a:ea typeface="微软雅黑" panose="020B0503020204020204" pitchFamily="34" charset="-122"/>
              </a:rPr>
              <a:t>1</a:t>
            </a:r>
            <a:r>
              <a:rPr lang="zh-CN" altLang="en-US" sz="2200" b="1" dirty="0">
                <a:solidFill>
                  <a:schemeClr val="accent2">
                    <a:lumMod val="75000"/>
                  </a:schemeClr>
                </a:solidFill>
                <a:latin typeface="微软雅黑" panose="020B0503020204020204" pitchFamily="34" charset="-122"/>
                <a:ea typeface="微软雅黑" panose="020B0503020204020204" pitchFamily="34" charset="-122"/>
              </a:rPr>
              <a:t>月，</a:t>
            </a:r>
            <a:r>
              <a:rPr lang="zh-CN" altLang="en-US" sz="2200" dirty="0">
                <a:latin typeface="微软雅黑" panose="020B0503020204020204" pitchFamily="34" charset="-122"/>
                <a:ea typeface="微软雅黑" panose="020B0503020204020204" pitchFamily="34" charset="-122"/>
              </a:rPr>
              <a:t>国务院印发</a:t>
            </a:r>
            <a:r>
              <a:rPr lang="en-US" altLang="zh-CN" sz="2200" dirty="0">
                <a:latin typeface="微软雅黑" panose="020B0503020204020204" pitchFamily="34" charset="-122"/>
                <a:ea typeface="微软雅黑" panose="020B0503020204020204" pitchFamily="34" charset="-122"/>
              </a:rPr>
              <a:t>《</a:t>
            </a:r>
            <a:r>
              <a:rPr lang="zh-CN" altLang="en-US" sz="2200" dirty="0">
                <a:latin typeface="微软雅黑" panose="020B0503020204020204" pitchFamily="34" charset="-122"/>
                <a:ea typeface="微软雅黑" panose="020B0503020204020204" pitchFamily="34" charset="-122"/>
              </a:rPr>
              <a:t>国家职业教育改革实施方案</a:t>
            </a:r>
            <a:r>
              <a:rPr lang="en-US" altLang="zh-CN" sz="2200" dirty="0">
                <a:latin typeface="微软雅黑" panose="020B0503020204020204" pitchFamily="34" charset="-122"/>
                <a:ea typeface="微软雅黑" panose="020B0503020204020204" pitchFamily="34" charset="-122"/>
              </a:rPr>
              <a:t>》</a:t>
            </a:r>
            <a:r>
              <a:rPr lang="zh-CN" altLang="en-US" sz="2200" dirty="0">
                <a:latin typeface="微软雅黑" panose="020B0503020204020204" pitchFamily="34" charset="-122"/>
                <a:ea typeface="微软雅黑" panose="020B0503020204020204" pitchFamily="34" charset="-122"/>
              </a:rPr>
              <a:t>，提出到</a:t>
            </a:r>
            <a:r>
              <a:rPr lang="en-US" altLang="zh-CN" sz="2200" dirty="0">
                <a:solidFill>
                  <a:srgbClr val="0070C0"/>
                </a:solidFill>
                <a:latin typeface="微软雅黑" panose="020B0503020204020204" pitchFamily="34" charset="-122"/>
                <a:ea typeface="微软雅黑" panose="020B0503020204020204" pitchFamily="34" charset="-122"/>
              </a:rPr>
              <a:t>2022</a:t>
            </a:r>
            <a:r>
              <a:rPr lang="zh-CN" altLang="en-US" sz="2200" dirty="0">
                <a:solidFill>
                  <a:srgbClr val="0070C0"/>
                </a:solidFill>
                <a:latin typeface="微软雅黑" panose="020B0503020204020204" pitchFamily="34" charset="-122"/>
                <a:ea typeface="微软雅黑" panose="020B0503020204020204" pitchFamily="34" charset="-122"/>
              </a:rPr>
              <a:t>年“一大批普通本科高校向应用型转变”</a:t>
            </a:r>
            <a:r>
              <a:rPr lang="zh-CN" altLang="en-US" sz="2200" dirty="0">
                <a:latin typeface="微软雅黑" panose="020B0503020204020204" pitchFamily="34" charset="-122"/>
                <a:ea typeface="微软雅黑" panose="020B0503020204020204" pitchFamily="34" charset="-122"/>
              </a:rPr>
              <a:t>的具体指标。</a:t>
            </a:r>
            <a:endParaRPr lang="en-US" altLang="zh-CN" sz="2200" dirty="0">
              <a:latin typeface="微软雅黑" panose="020B0503020204020204" pitchFamily="34" charset="-122"/>
              <a:ea typeface="微软雅黑" panose="020B0503020204020204" pitchFamily="34" charset="-122"/>
            </a:endParaRPr>
          </a:p>
          <a:p>
            <a:pPr indent="457200" algn="just" eaLnBrk="1" hangingPunct="1">
              <a:lnSpc>
                <a:spcPct val="150000"/>
              </a:lnSpc>
            </a:pPr>
            <a:endParaRPr lang="en-US" altLang="zh-CN" sz="2200" dirty="0">
              <a:latin typeface="微软雅黑" panose="020B0503020204020204" pitchFamily="34" charset="-122"/>
              <a:ea typeface="微软雅黑" panose="020B0503020204020204" pitchFamily="34" charset="-122"/>
            </a:endParaRPr>
          </a:p>
          <a:p>
            <a:pPr indent="457200" algn="just" eaLnBrk="1" hangingPunct="1">
              <a:lnSpc>
                <a:spcPct val="150000"/>
              </a:lnSpc>
            </a:pPr>
            <a:r>
              <a:rPr lang="en-US" altLang="zh-CN" sz="2200" b="1" dirty="0">
                <a:solidFill>
                  <a:schemeClr val="accent2">
                    <a:lumMod val="75000"/>
                  </a:schemeClr>
                </a:solidFill>
                <a:latin typeface="微软雅黑" panose="020B0503020204020204" pitchFamily="34" charset="-122"/>
                <a:ea typeface="微软雅黑" panose="020B0503020204020204" pitchFamily="34" charset="-122"/>
              </a:rPr>
              <a:t>2019</a:t>
            </a:r>
            <a:r>
              <a:rPr lang="zh-CN" altLang="en-US" sz="2200" b="1" dirty="0">
                <a:solidFill>
                  <a:schemeClr val="accent2">
                    <a:lumMod val="75000"/>
                  </a:schemeClr>
                </a:solidFill>
                <a:latin typeface="微软雅黑" panose="020B0503020204020204" pitchFamily="34" charset="-122"/>
                <a:ea typeface="微软雅黑" panose="020B0503020204020204" pitchFamily="34" charset="-122"/>
              </a:rPr>
              <a:t>年</a:t>
            </a:r>
            <a:r>
              <a:rPr lang="en-US" altLang="zh-CN" sz="2200" b="1" dirty="0">
                <a:solidFill>
                  <a:schemeClr val="accent2">
                    <a:lumMod val="75000"/>
                  </a:schemeClr>
                </a:solidFill>
                <a:latin typeface="微软雅黑" panose="020B0503020204020204" pitchFamily="34" charset="-122"/>
                <a:ea typeface="微软雅黑" panose="020B0503020204020204" pitchFamily="34" charset="-122"/>
              </a:rPr>
              <a:t>2</a:t>
            </a:r>
            <a:r>
              <a:rPr lang="zh-CN" altLang="en-US" sz="2200" b="1" dirty="0">
                <a:solidFill>
                  <a:schemeClr val="accent2">
                    <a:lumMod val="75000"/>
                  </a:schemeClr>
                </a:solidFill>
                <a:latin typeface="微软雅黑" panose="020B0503020204020204" pitchFamily="34" charset="-122"/>
                <a:ea typeface="微软雅黑" panose="020B0503020204020204" pitchFamily="34" charset="-122"/>
              </a:rPr>
              <a:t>月，</a:t>
            </a:r>
            <a:r>
              <a:rPr lang="zh-CN" altLang="en-US" sz="2200" dirty="0">
                <a:latin typeface="微软雅黑" panose="020B0503020204020204" pitchFamily="34" charset="-122"/>
                <a:ea typeface="微软雅黑" panose="020B0503020204020204" pitchFamily="34" charset="-122"/>
              </a:rPr>
              <a:t>中共中央、国务院印发</a:t>
            </a:r>
            <a:r>
              <a:rPr lang="en-US" altLang="zh-CN" sz="2200" dirty="0">
                <a:latin typeface="微软雅黑" panose="020B0503020204020204" pitchFamily="34" charset="-122"/>
                <a:ea typeface="微软雅黑" panose="020B0503020204020204" pitchFamily="34" charset="-122"/>
              </a:rPr>
              <a:t>《</a:t>
            </a:r>
            <a:r>
              <a:rPr lang="zh-CN" altLang="en-US" sz="2200" dirty="0">
                <a:latin typeface="微软雅黑" panose="020B0503020204020204" pitchFamily="34" charset="-122"/>
                <a:ea typeface="微软雅黑" panose="020B0503020204020204" pitchFamily="34" charset="-122"/>
              </a:rPr>
              <a:t>中国教育现代化</a:t>
            </a:r>
            <a:r>
              <a:rPr lang="en-US" altLang="zh-CN" sz="2200" dirty="0">
                <a:latin typeface="微软雅黑" panose="020B0503020204020204" pitchFamily="34" charset="-122"/>
                <a:ea typeface="微软雅黑" panose="020B0503020204020204" pitchFamily="34" charset="-122"/>
              </a:rPr>
              <a:t>2035》</a:t>
            </a:r>
            <a:r>
              <a:rPr lang="zh-CN" altLang="en-US" sz="2200" dirty="0">
                <a:latin typeface="微软雅黑" panose="020B0503020204020204" pitchFamily="34" charset="-122"/>
                <a:ea typeface="微软雅黑" panose="020B0503020204020204" pitchFamily="34" charset="-122"/>
              </a:rPr>
              <a:t>，重点部署的十大战略任务中提出</a:t>
            </a:r>
            <a:r>
              <a:rPr lang="zh-CN" altLang="en-US" sz="2200" dirty="0">
                <a:solidFill>
                  <a:srgbClr val="0070C0"/>
                </a:solidFill>
                <a:latin typeface="微软雅黑" panose="020B0503020204020204" pitchFamily="34" charset="-122"/>
                <a:ea typeface="微软雅黑" panose="020B0503020204020204" pitchFamily="34" charset="-122"/>
              </a:rPr>
              <a:t>“持续推动地方本科高等学校转型发展，</a:t>
            </a:r>
            <a:r>
              <a:rPr lang="en-US" altLang="zh-CN" sz="2200" dirty="0">
                <a:solidFill>
                  <a:srgbClr val="0070C0"/>
                </a:solidFill>
                <a:latin typeface="微软雅黑" panose="020B0503020204020204" pitchFamily="34" charset="-122"/>
                <a:ea typeface="微软雅黑" panose="020B0503020204020204" pitchFamily="34" charset="-122"/>
              </a:rPr>
              <a:t>……</a:t>
            </a:r>
            <a:r>
              <a:rPr lang="zh-CN" altLang="en-US" sz="2200" dirty="0">
                <a:solidFill>
                  <a:srgbClr val="0070C0"/>
                </a:solidFill>
                <a:latin typeface="微软雅黑" panose="020B0503020204020204" pitchFamily="34" charset="-122"/>
                <a:ea typeface="微软雅黑" panose="020B0503020204020204" pitchFamily="34" charset="-122"/>
              </a:rPr>
              <a:t>加大应用型、复合型、技术技能型人才培养比重。”</a:t>
            </a:r>
            <a:endParaRPr lang="en-US" altLang="zh-CN" sz="2200" dirty="0">
              <a:solidFill>
                <a:srgbClr val="0070C0"/>
              </a:solidFill>
              <a:latin typeface="微软雅黑" panose="020B0503020204020204" pitchFamily="34" charset="-122"/>
              <a:ea typeface="微软雅黑" panose="020B0503020204020204" pitchFamily="34" charset="-122"/>
            </a:endParaRPr>
          </a:p>
        </p:txBody>
      </p:sp>
      <p:pic>
        <p:nvPicPr>
          <p:cNvPr id="2054" name="Picture 6" descr="https://timgsa.baidu.com/timg?image&amp;quality=80&amp;size=b9999_10000&amp;sec=1578290295458&amp;di=68f4edb0f6ba358d51ba525275602547&amp;imgtype=0&amp;src=http%3A%2F%2Fs16.sinaimg.cn%2Fmw690%2F001lqYaVzy7rwQHppDhcf%2669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9456" y="2103825"/>
            <a:ext cx="2746794" cy="4016688"/>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B50FC5AD-934F-EA4B-807A-DE524A35A0F0}"/>
              </a:ext>
            </a:extLst>
          </p:cNvPr>
          <p:cNvSpPr txBox="1"/>
          <p:nvPr/>
        </p:nvSpPr>
        <p:spPr>
          <a:xfrm>
            <a:off x="551384" y="889556"/>
            <a:ext cx="6912768"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dirty="0">
                <a:latin typeface="微软雅黑" panose="020B0503020204020204" pitchFamily="34" charset="-122"/>
                <a:ea typeface="微软雅黑" panose="020B0503020204020204" pitchFamily="34" charset="-122"/>
              </a:rPr>
              <a:t>（三）应用型人才重要性</a:t>
            </a:r>
            <a:r>
              <a:rPr lang="en-US" altLang="zh-CN"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0070C0"/>
                </a:solidFill>
                <a:latin typeface="微软雅黑" panose="020B0503020204020204" pitchFamily="34" charset="-122"/>
                <a:ea typeface="微软雅黑" panose="020B0503020204020204" pitchFamily="34" charset="-122"/>
              </a:rPr>
              <a:t>政府导向</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79"/>
          <p:cNvPicPr>
            <a:picLocks noChangeAspect="1"/>
          </p:cNvPicPr>
          <p:nvPr/>
        </p:nvPicPr>
        <p:blipFill rotWithShape="1">
          <a:blip r:embed="rId2">
            <a:alphaModFix amt="50000"/>
            <a:extLst>
              <a:ext uri="{28A0092B-C50C-407E-A947-70E740481C1C}">
                <a14:useLocalDpi xmlns:a14="http://schemas.microsoft.com/office/drawing/2010/main" val="0"/>
              </a:ext>
            </a:extLst>
          </a:blip>
          <a:srcRect b="18334"/>
          <a:stretch>
            <a:fillRect/>
          </a:stretch>
        </p:blipFill>
        <p:spPr bwMode="auto">
          <a:xfrm>
            <a:off x="0" y="3548380"/>
            <a:ext cx="12185650" cy="3357880"/>
          </a:xfrm>
          <a:custGeom>
            <a:avLst/>
            <a:gdLst>
              <a:gd name="connsiteX0" fmla="*/ 0 w 9144000"/>
              <a:gd name="connsiteY0" fmla="*/ 0 h 2520280"/>
              <a:gd name="connsiteX1" fmla="*/ 9144000 w 9144000"/>
              <a:gd name="connsiteY1" fmla="*/ 0 h 2520280"/>
              <a:gd name="connsiteX2" fmla="*/ 9144000 w 9144000"/>
              <a:gd name="connsiteY2" fmla="*/ 1909975 h 2520280"/>
              <a:gd name="connsiteX3" fmla="*/ 6003666 w 9144000"/>
              <a:gd name="connsiteY3" fmla="*/ 2392544 h 2520280"/>
              <a:gd name="connsiteX4" fmla="*/ 13057 w 9144000"/>
              <a:gd name="connsiteY4" fmla="*/ 2141314 h 2520280"/>
              <a:gd name="connsiteX5" fmla="*/ 13057 w 9144000"/>
              <a:gd name="connsiteY5" fmla="*/ 2520280 h 2520280"/>
              <a:gd name="connsiteX6" fmla="*/ 0 w 9144000"/>
              <a:gd name="connsiteY6" fmla="*/ 2520280 h 252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2520280">
                <a:moveTo>
                  <a:pt x="0" y="0"/>
                </a:moveTo>
                <a:lnTo>
                  <a:pt x="9144000" y="0"/>
                </a:lnTo>
                <a:lnTo>
                  <a:pt x="9144000" y="1909975"/>
                </a:lnTo>
                <a:lnTo>
                  <a:pt x="6003666" y="2392544"/>
                </a:lnTo>
                <a:lnTo>
                  <a:pt x="13057" y="2141314"/>
                </a:lnTo>
                <a:lnTo>
                  <a:pt x="13057" y="2520280"/>
                </a:lnTo>
                <a:lnTo>
                  <a:pt x="0" y="252028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919536" y="2348880"/>
            <a:ext cx="7560840" cy="830997"/>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defTabSz="914400" eaLnBrk="0" hangingPunct="0"/>
            <a:r>
              <a:rPr lang="zh-CN" altLang="en-US" sz="4800" b="1" dirty="0">
                <a:solidFill>
                  <a:schemeClr val="accent5">
                    <a:lumMod val="50000"/>
                  </a:schemeClr>
                </a:solidFill>
                <a:latin typeface="FZZJ-HFHWJW" panose="02010600010101010101" pitchFamily="2" charset="-122"/>
                <a:ea typeface="FZZJ-HFHWJW" panose="02010600010101010101" pitchFamily="2" charset="-122"/>
              </a:rPr>
              <a:t>二、应用型人才培养实践</a:t>
            </a:r>
          </a:p>
        </p:txBody>
      </p:sp>
      <p:pic>
        <p:nvPicPr>
          <p:cNvPr id="7" name="图片 6">
            <a:extLst>
              <a:ext uri="{FF2B5EF4-FFF2-40B4-BE49-F238E27FC236}">
                <a16:creationId xmlns:a16="http://schemas.microsoft.com/office/drawing/2014/main" id="{E845C156-FCDF-F743-9A4B-58E9BBA49E85}"/>
              </a:ext>
            </a:extLst>
          </p:cNvPr>
          <p:cNvPicPr>
            <a:picLocks noChangeAspect="1"/>
          </p:cNvPicPr>
          <p:nvPr/>
        </p:nvPicPr>
        <p:blipFill rotWithShape="1">
          <a:blip r:embed="rId3">
            <a:extLst>
              <a:ext uri="{28A0092B-C50C-407E-A947-70E740481C1C}">
                <a14:useLocalDpi xmlns:a14="http://schemas.microsoft.com/office/drawing/2010/main" val="0"/>
              </a:ext>
            </a:extLst>
          </a:blip>
          <a:srcRect t="33099" b="53343"/>
          <a:stretch/>
        </p:blipFill>
        <p:spPr>
          <a:xfrm>
            <a:off x="-96688" y="1988840"/>
            <a:ext cx="12355780" cy="104702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39416" y="783752"/>
            <a:ext cx="10513168"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b="1" dirty="0">
                <a:solidFill>
                  <a:srgbClr val="0070C0"/>
                </a:solidFill>
                <a:latin typeface="Heiti SC Medium" pitchFamily="2" charset="-128"/>
                <a:ea typeface="Heiti SC Medium" pitchFamily="2" charset="-128"/>
              </a:rPr>
              <a:t>（一）建国后应用型人才培养的探索实践</a:t>
            </a:r>
          </a:p>
        </p:txBody>
      </p:sp>
      <p:sp>
        <p:nvSpPr>
          <p:cNvPr id="2" name="文本框 1"/>
          <p:cNvSpPr txBox="1"/>
          <p:nvPr/>
        </p:nvSpPr>
        <p:spPr>
          <a:xfrm>
            <a:off x="5375920" y="1865724"/>
            <a:ext cx="6480720" cy="3939540"/>
          </a:xfrm>
          <a:prstGeom prst="rect">
            <a:avLst/>
          </a:prstGeom>
          <a:noFill/>
        </p:spPr>
        <p:txBody>
          <a:bodyPr wrap="square" rtlCol="0">
            <a:spAutoFit/>
          </a:bodyPr>
          <a:lstStyle/>
          <a:p>
            <a:pPr marL="342900" indent="-342900">
              <a:lnSpc>
                <a:spcPct val="125000"/>
              </a:lnSpc>
              <a:buFont typeface="Wingdings" panose="05000000000000000000" pitchFamily="2" charset="2"/>
              <a:buChar char="Ø"/>
            </a:pPr>
            <a:r>
              <a:rPr lang="zh-CN" altLang="en-US" sz="2000" b="1" dirty="0">
                <a:solidFill>
                  <a:srgbClr val="24787E"/>
                </a:solidFill>
                <a:latin typeface="微软雅黑" panose="020B0503020204020204" pitchFamily="34" charset="-122"/>
                <a:ea typeface="微软雅黑" panose="020B0503020204020204" pitchFamily="34" charset="-122"/>
              </a:rPr>
              <a:t>建国初期，</a:t>
            </a:r>
            <a:r>
              <a:rPr lang="zh-CN" altLang="en-US" sz="2000" dirty="0">
                <a:latin typeface="微软雅黑" panose="020B0503020204020204" pitchFamily="34" charset="-122"/>
                <a:ea typeface="微软雅黑" panose="020B0503020204020204" pitchFamily="34" charset="-122"/>
              </a:rPr>
              <a:t>为满足政治经济形势对高级专门人才的需要，学习苏联 “专才教育”，对高校理工学科、专业进行调整、合并：成立一大批工科、农科高校，原有理工科较强的综合性大学调整为多科性工业大学，办学目标非常明确，就是面向工厂、企业与社会，教育与生产劳动相结合，</a:t>
            </a:r>
            <a:r>
              <a:rPr lang="zh-CN" altLang="en-US" sz="2000" dirty="0">
                <a:solidFill>
                  <a:srgbClr val="C00000"/>
                </a:solidFill>
                <a:latin typeface="微软雅黑" panose="020B0503020204020204" pitchFamily="34" charset="-122"/>
                <a:ea typeface="微软雅黑" panose="020B0503020204020204" pitchFamily="34" charset="-122"/>
              </a:rPr>
              <a:t>培养工程技术等应用型专门人才。</a:t>
            </a:r>
            <a:endParaRPr lang="en-US" altLang="zh-CN" sz="2000" dirty="0">
              <a:solidFill>
                <a:srgbClr val="C00000"/>
              </a:solidFill>
              <a:latin typeface="微软雅黑" panose="020B0503020204020204" pitchFamily="34" charset="-122"/>
              <a:ea typeface="微软雅黑" panose="020B0503020204020204" pitchFamily="34" charset="-122"/>
            </a:endParaRPr>
          </a:p>
          <a:p>
            <a:pPr indent="457200">
              <a:lnSpc>
                <a:spcPct val="125000"/>
              </a:lnSpc>
            </a:pPr>
            <a:endParaRPr lang="en-US" altLang="zh-CN" sz="2000" dirty="0">
              <a:solidFill>
                <a:srgbClr val="FF0000"/>
              </a:solidFill>
              <a:latin typeface="微软雅黑" panose="020B0503020204020204" pitchFamily="34" charset="-122"/>
              <a:ea typeface="微软雅黑" panose="020B0503020204020204" pitchFamily="34" charset="-122"/>
            </a:endParaRPr>
          </a:p>
          <a:p>
            <a:pPr marL="342900" indent="-342900">
              <a:lnSpc>
                <a:spcPct val="125000"/>
              </a:lnSpc>
              <a:buFont typeface="Wingdings" panose="05000000000000000000" pitchFamily="2" charset="2"/>
              <a:buChar char="Ø"/>
            </a:pPr>
            <a:r>
              <a:rPr lang="en-US" altLang="zh-CN" sz="2000" b="1" dirty="0">
                <a:solidFill>
                  <a:srgbClr val="24787E"/>
                </a:solidFill>
                <a:latin typeface="微软雅黑" panose="020B0503020204020204" pitchFamily="34" charset="-122"/>
                <a:ea typeface="微软雅黑" panose="020B0503020204020204" pitchFamily="34" charset="-122"/>
              </a:rPr>
              <a:t>80</a:t>
            </a:r>
            <a:r>
              <a:rPr lang="zh-CN" altLang="en-US" sz="2000" b="1" dirty="0">
                <a:solidFill>
                  <a:srgbClr val="24787E"/>
                </a:solidFill>
                <a:latin typeface="微软雅黑" panose="020B0503020204020204" pitchFamily="34" charset="-122"/>
                <a:ea typeface="微软雅黑" panose="020B0503020204020204" pitchFamily="34" charset="-122"/>
              </a:rPr>
              <a:t>年代到</a:t>
            </a:r>
            <a:r>
              <a:rPr lang="en-US" altLang="zh-CN" sz="2000" b="1" dirty="0">
                <a:solidFill>
                  <a:srgbClr val="24787E"/>
                </a:solidFill>
                <a:latin typeface="微软雅黑" panose="020B0503020204020204" pitchFamily="34" charset="-122"/>
                <a:ea typeface="微软雅黑" panose="020B0503020204020204" pitchFamily="34" charset="-122"/>
              </a:rPr>
              <a:t>90</a:t>
            </a:r>
            <a:r>
              <a:rPr lang="zh-CN" altLang="en-US" sz="2000" b="1" dirty="0">
                <a:solidFill>
                  <a:srgbClr val="24787E"/>
                </a:solidFill>
                <a:latin typeface="微软雅黑" panose="020B0503020204020204" pitchFamily="34" charset="-122"/>
                <a:ea typeface="微软雅黑" panose="020B0503020204020204" pitchFamily="34" charset="-122"/>
              </a:rPr>
              <a:t>年代末高校扩招，</a:t>
            </a:r>
            <a:r>
              <a:rPr lang="zh-CN" altLang="en-US" sz="2000" dirty="0">
                <a:latin typeface="微软雅黑" panose="020B0503020204020204" pitchFamily="34" charset="-122"/>
                <a:ea typeface="微软雅黑" panose="020B0503020204020204" pitchFamily="34" charset="-122"/>
              </a:rPr>
              <a:t>比较偏重于学术型、研究型、综合型大学，对职业教育和应用型人才培养认识上比较模糊，发展方向不明朗。</a:t>
            </a:r>
            <a:endParaRPr lang="en-US" altLang="zh-CN" sz="2000" dirty="0">
              <a:latin typeface="微软雅黑" panose="020B0503020204020204" pitchFamily="34" charset="-122"/>
              <a:ea typeface="微软雅黑" panose="020B0503020204020204" pitchFamily="34" charset="-122"/>
            </a:endParaRPr>
          </a:p>
        </p:txBody>
      </p:sp>
      <p:pic>
        <p:nvPicPr>
          <p:cNvPr id="1026" name="Picture 2" descr="https://timgsa.baidu.com/timg?image&amp;quality=80&amp;size=b9999_10000&amp;sec=1578554419728&amp;di=7eda6f332053af3a64b9ec0f60974869&amp;imgtype=0&amp;src=http%3A%2F%2Fg.hiphotos.baidu.com%2Fbaike%2Fs%253D600%253Bq%253D50%2Fsign%3D225dc2cc5bb5c9ea66f300e3e502c73d%2F0ff41bd5ad6eddc4471c403c39dbb6fd536633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16" y="1907688"/>
            <a:ext cx="4428492" cy="3897576"/>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1686728" y="5889582"/>
            <a:ext cx="3600400" cy="369332"/>
          </a:xfrm>
          <a:prstGeom prst="rect">
            <a:avLst/>
          </a:prstGeom>
          <a:noFill/>
        </p:spPr>
        <p:txBody>
          <a:bodyPr wrap="square" rtlCol="0">
            <a:spAutoFit/>
          </a:bodyPr>
          <a:lstStyle/>
          <a:p>
            <a:r>
              <a:rPr lang="zh-CN" altLang="en-US" dirty="0">
                <a:latin typeface="Kaiti SC" panose="02010600040101010101" pitchFamily="2" charset="-122"/>
                <a:ea typeface="Kaiti SC" panose="02010600040101010101" pitchFamily="2" charset="-122"/>
              </a:rPr>
              <a:t>清华大学院系调整前后对比图</a:t>
            </a:r>
          </a:p>
        </p:txBody>
      </p:sp>
    </p:spTree>
    <p:extLst>
      <p:ext uri="{BB962C8B-B14F-4D97-AF65-F5344CB8AC3E}">
        <p14:creationId xmlns:p14="http://schemas.microsoft.com/office/powerpoint/2010/main" val="2797250699"/>
      </p:ext>
    </p:extLst>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46722" y="3284984"/>
            <a:ext cx="9898555" cy="2358466"/>
          </a:xfrm>
          <a:prstGeom prst="rect">
            <a:avLst/>
          </a:prstGeom>
          <a:noFill/>
        </p:spPr>
        <p:txBody>
          <a:bodyPr wrap="square" rtlCol="0">
            <a:spAutoFit/>
          </a:bodyPr>
          <a:lstStyle/>
          <a:p>
            <a:pPr>
              <a:lnSpc>
                <a:spcPct val="125000"/>
              </a:lnSpc>
            </a:pPr>
            <a:r>
              <a:rPr lang="zh-CN" altLang="en-US" sz="2400" dirty="0">
                <a:latin typeface="微软雅黑" panose="020B0503020204020204" pitchFamily="34" charset="-122"/>
                <a:ea typeface="微软雅黑" panose="020B0503020204020204" pitchFamily="34" charset="-122"/>
              </a:rPr>
              <a:t>以教育部</a:t>
            </a:r>
            <a:r>
              <a:rPr lang="en-US" altLang="zh-CN" sz="2400" dirty="0">
                <a:latin typeface="微软雅黑" panose="020B0503020204020204" pitchFamily="34" charset="-122"/>
                <a:ea typeface="微软雅黑" panose="020B0503020204020204" pitchFamily="34" charset="-122"/>
              </a:rPr>
              <a:t>1999</a:t>
            </a:r>
            <a:r>
              <a:rPr lang="zh-CN" altLang="en-US" sz="2400" dirty="0">
                <a:latin typeface="微软雅黑" panose="020B0503020204020204" pitchFamily="34" charset="-122"/>
                <a:ea typeface="微软雅黑" panose="020B0503020204020204" pitchFamily="34" charset="-122"/>
              </a:rPr>
              <a:t>年１月</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面向</a:t>
            </a:r>
            <a:r>
              <a:rPr lang="en-US" altLang="zh-CN" sz="2400" dirty="0">
                <a:latin typeface="微软雅黑" panose="020B0503020204020204" pitchFamily="34" charset="-122"/>
                <a:ea typeface="微软雅黑" panose="020B0503020204020204" pitchFamily="34" charset="-122"/>
              </a:rPr>
              <a:t>21</a:t>
            </a:r>
            <a:r>
              <a:rPr lang="zh-CN" altLang="en-US" sz="2400" dirty="0">
                <a:latin typeface="微软雅黑" panose="020B0503020204020204" pitchFamily="34" charset="-122"/>
                <a:ea typeface="微软雅黑" panose="020B0503020204020204" pitchFamily="34" charset="-122"/>
              </a:rPr>
              <a:t>世纪教育振兴行动计划</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为界：</a:t>
            </a:r>
            <a:endParaRPr lang="en-US" altLang="zh-CN" sz="2400" dirty="0">
              <a:latin typeface="微软雅黑" panose="020B0503020204020204" pitchFamily="34" charset="-122"/>
              <a:ea typeface="微软雅黑" panose="020B0503020204020204" pitchFamily="34" charset="-122"/>
            </a:endParaRPr>
          </a:p>
          <a:p>
            <a:pPr lvl="1">
              <a:lnSpc>
                <a:spcPct val="125000"/>
              </a:lnSpc>
            </a:pPr>
            <a:r>
              <a:rPr lang="zh-CN" altLang="en-US" sz="2400" b="1" dirty="0">
                <a:solidFill>
                  <a:srgbClr val="24787E"/>
                </a:solidFill>
                <a:latin typeface="微软雅黑" panose="020B0503020204020204" pitchFamily="34" charset="-122"/>
                <a:ea typeface="微软雅黑" panose="020B0503020204020204" pitchFamily="34" charset="-122"/>
              </a:rPr>
              <a:t>“老牌本科高校”：此前既已开展本科教育</a:t>
            </a:r>
            <a:endParaRPr lang="en-US" altLang="zh-CN" sz="2400" b="1" dirty="0">
              <a:solidFill>
                <a:srgbClr val="24787E"/>
              </a:solidFill>
              <a:latin typeface="微软雅黑" panose="020B0503020204020204" pitchFamily="34" charset="-122"/>
              <a:ea typeface="微软雅黑" panose="020B0503020204020204" pitchFamily="34" charset="-122"/>
            </a:endParaRPr>
          </a:p>
          <a:p>
            <a:pPr lvl="1">
              <a:lnSpc>
                <a:spcPct val="125000"/>
              </a:lnSpc>
            </a:pPr>
            <a:r>
              <a:rPr lang="zh-CN" altLang="en-US" sz="2400" b="1" dirty="0">
                <a:solidFill>
                  <a:srgbClr val="24787E"/>
                </a:solidFill>
                <a:latin typeface="微软雅黑" panose="020B0503020204020204" pitchFamily="34" charset="-122"/>
                <a:ea typeface="微软雅黑" panose="020B0503020204020204" pitchFamily="34" charset="-122"/>
              </a:rPr>
              <a:t>“新建本科高校”：此后方才开展本科教育</a:t>
            </a:r>
            <a:endParaRPr lang="en-US" altLang="zh-CN" sz="2400" b="1" dirty="0">
              <a:solidFill>
                <a:srgbClr val="24787E"/>
              </a:solidFill>
              <a:latin typeface="微软雅黑" panose="020B0503020204020204" pitchFamily="34" charset="-122"/>
              <a:ea typeface="微软雅黑" panose="020B0503020204020204" pitchFamily="34" charset="-122"/>
            </a:endParaRPr>
          </a:p>
          <a:p>
            <a:pPr>
              <a:lnSpc>
                <a:spcPct val="125000"/>
              </a:lnSpc>
            </a:pPr>
            <a:endParaRPr lang="en-US" altLang="zh-CN" sz="2400" dirty="0">
              <a:latin typeface="微软雅黑" panose="020B0503020204020204" pitchFamily="34" charset="-122"/>
              <a:ea typeface="微软雅黑" panose="020B0503020204020204" pitchFamily="34" charset="-122"/>
            </a:endParaRPr>
          </a:p>
          <a:p>
            <a:pPr>
              <a:lnSpc>
                <a:spcPct val="125000"/>
              </a:lnSpc>
            </a:pPr>
            <a:r>
              <a:rPr lang="zh-CN" altLang="en-US" sz="2400" dirty="0">
                <a:solidFill>
                  <a:srgbClr val="0033CC"/>
                </a:solidFill>
                <a:latin typeface="微软雅黑" panose="020B0503020204020204" pitchFamily="34" charset="-122"/>
                <a:ea typeface="微软雅黑" panose="020B0503020204020204" pitchFamily="34" charset="-122"/>
              </a:rPr>
              <a:t>本科高校数量：</a:t>
            </a:r>
            <a:r>
              <a:rPr lang="en-US" altLang="zh-CN" sz="2400" dirty="0">
                <a:solidFill>
                  <a:srgbClr val="0033CC"/>
                </a:solidFill>
                <a:latin typeface="微软雅黑" panose="020B0503020204020204" pitchFamily="34" charset="-122"/>
                <a:ea typeface="微软雅黑" panose="020B0503020204020204" pitchFamily="34" charset="-122"/>
              </a:rPr>
              <a:t>1999</a:t>
            </a:r>
            <a:r>
              <a:rPr lang="zh-CN" altLang="en-US" sz="2400" dirty="0">
                <a:solidFill>
                  <a:srgbClr val="0033CC"/>
                </a:solidFill>
                <a:latin typeface="微软雅黑" panose="020B0503020204020204" pitchFamily="34" charset="-122"/>
                <a:ea typeface="微软雅黑" panose="020B0503020204020204" pitchFamily="34" charset="-122"/>
              </a:rPr>
              <a:t>年之前</a:t>
            </a:r>
            <a:r>
              <a:rPr lang="en-US" altLang="zh-CN" sz="2400" dirty="0">
                <a:solidFill>
                  <a:srgbClr val="0033CC"/>
                </a:solidFill>
                <a:latin typeface="微软雅黑" panose="020B0503020204020204" pitchFamily="34" charset="-122"/>
                <a:ea typeface="微软雅黑" panose="020B0503020204020204" pitchFamily="34" charset="-122"/>
              </a:rPr>
              <a:t>520</a:t>
            </a:r>
            <a:r>
              <a:rPr lang="zh-CN" altLang="en-US" sz="2400" dirty="0">
                <a:solidFill>
                  <a:srgbClr val="0033CC"/>
                </a:solidFill>
                <a:latin typeface="微软雅黑" panose="020B0503020204020204" pitchFamily="34" charset="-122"/>
                <a:ea typeface="微软雅黑" panose="020B0503020204020204" pitchFamily="34" charset="-122"/>
              </a:rPr>
              <a:t>所左右  现在</a:t>
            </a:r>
            <a:r>
              <a:rPr lang="en-US" altLang="zh-CN" sz="2400" dirty="0">
                <a:solidFill>
                  <a:srgbClr val="0033CC"/>
                </a:solidFill>
                <a:latin typeface="微软雅黑" panose="020B0503020204020204" pitchFamily="34" charset="-122"/>
                <a:ea typeface="微软雅黑" panose="020B0503020204020204" pitchFamily="34" charset="-122"/>
              </a:rPr>
              <a:t>1268</a:t>
            </a:r>
            <a:r>
              <a:rPr lang="zh-CN" altLang="en-US" sz="2400" dirty="0">
                <a:solidFill>
                  <a:srgbClr val="0033CC"/>
                </a:solidFill>
                <a:latin typeface="微软雅黑" panose="020B0503020204020204" pitchFamily="34" charset="-122"/>
                <a:ea typeface="微软雅黑" panose="020B0503020204020204" pitchFamily="34" charset="-122"/>
              </a:rPr>
              <a:t>所左右，增加</a:t>
            </a:r>
            <a:r>
              <a:rPr lang="en-US" altLang="zh-CN" sz="2400" dirty="0">
                <a:solidFill>
                  <a:srgbClr val="0033CC"/>
                </a:solidFill>
                <a:latin typeface="微软雅黑" panose="020B0503020204020204" pitchFamily="34" charset="-122"/>
                <a:ea typeface="微软雅黑" panose="020B0503020204020204" pitchFamily="34" charset="-122"/>
              </a:rPr>
              <a:t>700</a:t>
            </a:r>
            <a:r>
              <a:rPr lang="zh-CN" altLang="en-US" sz="2400" dirty="0">
                <a:solidFill>
                  <a:srgbClr val="0033CC"/>
                </a:solidFill>
                <a:latin typeface="微软雅黑" panose="020B0503020204020204" pitchFamily="34" charset="-122"/>
                <a:ea typeface="微软雅黑" panose="020B0503020204020204" pitchFamily="34" charset="-122"/>
              </a:rPr>
              <a:t>多所</a:t>
            </a:r>
            <a:endParaRPr lang="en-US" altLang="zh-CN" sz="2400" dirty="0">
              <a:solidFill>
                <a:srgbClr val="0033CC"/>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479376" y="783752"/>
            <a:ext cx="9847094" cy="52197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b="1" dirty="0">
                <a:solidFill>
                  <a:srgbClr val="0070C0"/>
                </a:solidFill>
                <a:latin typeface="黑体" panose="02010609060101010101" pitchFamily="49" charset="-122"/>
                <a:ea typeface="黑体" panose="02010609060101010101" pitchFamily="49" charset="-122"/>
              </a:rPr>
              <a:t>（二）新世纪应用型人才培养</a:t>
            </a:r>
            <a:r>
              <a:rPr lang="en-US" altLang="zh-CN" sz="2800" b="1" dirty="0">
                <a:solidFill>
                  <a:srgbClr val="0070C0"/>
                </a:solidFill>
                <a:latin typeface="黑体" panose="02010609060101010101" pitchFamily="49" charset="-122"/>
                <a:ea typeface="黑体" panose="02010609060101010101" pitchFamily="49" charset="-122"/>
              </a:rPr>
              <a:t>——</a:t>
            </a:r>
            <a:r>
              <a:rPr lang="zh-CN" altLang="en-US" sz="2800" b="1" dirty="0">
                <a:solidFill>
                  <a:srgbClr val="0070C0"/>
                </a:solidFill>
                <a:latin typeface="黑体" panose="02010609060101010101" pitchFamily="49" charset="-122"/>
                <a:ea typeface="黑体" panose="02010609060101010101" pitchFamily="49" charset="-122"/>
              </a:rPr>
              <a:t>高校探索实践</a:t>
            </a:r>
          </a:p>
        </p:txBody>
      </p:sp>
      <p:sp>
        <p:nvSpPr>
          <p:cNvPr id="3" name="文本框 2">
            <a:extLst>
              <a:ext uri="{FF2B5EF4-FFF2-40B4-BE49-F238E27FC236}">
                <a16:creationId xmlns:a16="http://schemas.microsoft.com/office/drawing/2014/main" id="{7709C9BF-75D3-C34D-8DDD-BA87FE9F4ED4}"/>
              </a:ext>
            </a:extLst>
          </p:cNvPr>
          <p:cNvSpPr txBox="1"/>
          <p:nvPr/>
        </p:nvSpPr>
        <p:spPr>
          <a:xfrm>
            <a:off x="1146722" y="1628800"/>
            <a:ext cx="9898555" cy="1370888"/>
          </a:xfrm>
          <a:prstGeom prst="rect">
            <a:avLst/>
          </a:prstGeom>
          <a:noFill/>
        </p:spPr>
        <p:txBody>
          <a:bodyPr wrap="square" rtlCol="0">
            <a:spAutoFit/>
          </a:bodyPr>
          <a:lstStyle/>
          <a:p>
            <a:pPr algn="just">
              <a:lnSpc>
                <a:spcPts val="3380"/>
              </a:lnSpc>
            </a:pPr>
            <a:r>
              <a:rPr lang="zh-CN" altLang="en-US" sz="2400" dirty="0">
                <a:latin typeface="微软雅黑" panose="020B0503020204020204" pitchFamily="34" charset="-122"/>
                <a:ea typeface="微软雅黑" panose="020B0503020204020204" pitchFamily="34" charset="-122"/>
              </a:rPr>
              <a:t>       </a:t>
            </a:r>
            <a:r>
              <a:rPr lang="en-US" altLang="zh-CN" sz="2400" dirty="0">
                <a:latin typeface="微软雅黑" panose="020B0503020204020204" pitchFamily="34" charset="-122"/>
                <a:ea typeface="微软雅黑" panose="020B0503020204020204" pitchFamily="34" charset="-122"/>
              </a:rPr>
              <a:t>1999</a:t>
            </a:r>
            <a:r>
              <a:rPr lang="zh-CN" altLang="en-US" sz="2400" dirty="0">
                <a:latin typeface="微软雅黑" panose="020B0503020204020204" pitchFamily="34" charset="-122"/>
                <a:ea typeface="微软雅黑" panose="020B0503020204020204" pitchFamily="34" charset="-122"/>
              </a:rPr>
              <a:t>年之后，</a:t>
            </a:r>
            <a:r>
              <a:rPr lang="zh-CN" altLang="en-US" sz="2400" dirty="0">
                <a:solidFill>
                  <a:srgbClr val="24787E"/>
                </a:solidFill>
                <a:latin typeface="微软雅黑" panose="020B0503020204020204" pitchFamily="34" charset="-122"/>
                <a:ea typeface="微软雅黑" panose="020B0503020204020204" pitchFamily="34" charset="-122"/>
              </a:rPr>
              <a:t>地方高校积极合并升本，</a:t>
            </a:r>
            <a:r>
              <a:rPr lang="zh-CN" altLang="en-US" sz="2400" dirty="0">
                <a:latin typeface="微软雅黑" panose="020B0503020204020204" pitchFamily="34" charset="-122"/>
                <a:ea typeface="微软雅黑" panose="020B0503020204020204" pitchFamily="34" charset="-122"/>
              </a:rPr>
              <a:t>新建本科高校多由专科学校与成人高校、中专学校合并升本，</a:t>
            </a:r>
            <a:r>
              <a:rPr lang="zh-CN" altLang="en-US" sz="2400" dirty="0">
                <a:solidFill>
                  <a:srgbClr val="24787E"/>
                </a:solidFill>
                <a:latin typeface="微软雅黑" panose="020B0503020204020204" pitchFamily="34" charset="-122"/>
                <a:ea typeface="微软雅黑" panose="020B0503020204020204" pitchFamily="34" charset="-122"/>
              </a:rPr>
              <a:t>面临着是走高职的老路，还是模仿老本科的路，还是走自己新路的问题。</a:t>
            </a:r>
            <a:endParaRPr kumimoji="1" lang="zh-CN" altLang="en-US" sz="2400" dirty="0"/>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1782657" y="1008623"/>
            <a:ext cx="9569927" cy="2060337"/>
          </a:xfrm>
          <a:prstGeom prst="roundRect">
            <a:avLst>
              <a:gd name="adj" fmla="val 5873"/>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97314" y="1052101"/>
            <a:ext cx="1656184" cy="584775"/>
          </a:xfrm>
          <a:prstGeom prst="rect">
            <a:avLst/>
          </a:prstGeom>
          <a:noFill/>
        </p:spPr>
        <p:txBody>
          <a:bodyPr wrap="square" rtlCol="0">
            <a:spAutoFit/>
          </a:bodyPr>
          <a:lstStyle/>
          <a:p>
            <a:pPr algn="ctr"/>
            <a:r>
              <a:rPr lang="zh-CN" altLang="en-US" sz="3200" b="1" dirty="0">
                <a:solidFill>
                  <a:schemeClr val="accent1">
                    <a:lumMod val="50000"/>
                  </a:schemeClr>
                </a:solidFill>
                <a:latin typeface="微软雅黑" panose="020B0503020204020204" pitchFamily="34" charset="-122"/>
                <a:ea typeface="微软雅黑" panose="020B0503020204020204" pitchFamily="34" charset="-122"/>
                <a:sym typeface="+mn-ea"/>
              </a:rPr>
              <a:t>案例</a:t>
            </a:r>
            <a:r>
              <a:rPr lang="en-US" altLang="zh-CN" sz="3200" b="1" dirty="0">
                <a:solidFill>
                  <a:schemeClr val="accent1">
                    <a:lumMod val="50000"/>
                  </a:schemeClr>
                </a:solidFill>
                <a:latin typeface="微软雅黑" panose="020B0503020204020204" pitchFamily="34" charset="-122"/>
                <a:ea typeface="微软雅黑" panose="020B0503020204020204" pitchFamily="34" charset="-122"/>
                <a:sym typeface="+mn-ea"/>
              </a:rPr>
              <a:t>2</a:t>
            </a:r>
            <a:endParaRPr lang="zh-CN" altLang="en-US" sz="3200" b="1" dirty="0">
              <a:solidFill>
                <a:schemeClr val="accent1">
                  <a:lumMod val="50000"/>
                </a:schemeClr>
              </a:solidFill>
              <a:latin typeface="微软雅黑" panose="020B0503020204020204" pitchFamily="34" charset="-122"/>
              <a:ea typeface="微软雅黑" panose="020B0503020204020204" pitchFamily="34" charset="-122"/>
              <a:sym typeface="+mn-ea"/>
            </a:endParaRPr>
          </a:p>
        </p:txBody>
      </p:sp>
      <p:sp>
        <p:nvSpPr>
          <p:cNvPr id="6" name="文本框 5">
            <a:extLst>
              <a:ext uri="{FF2B5EF4-FFF2-40B4-BE49-F238E27FC236}">
                <a16:creationId xmlns:a16="http://schemas.microsoft.com/office/drawing/2014/main" id="{A3469000-2BF0-4445-BB12-EEA388705E16}"/>
              </a:ext>
            </a:extLst>
          </p:cNvPr>
          <p:cNvSpPr txBox="1"/>
          <p:nvPr/>
        </p:nvSpPr>
        <p:spPr>
          <a:xfrm>
            <a:off x="2063552" y="836712"/>
            <a:ext cx="8928992" cy="4301177"/>
          </a:xfrm>
          <a:prstGeom prst="rect">
            <a:avLst/>
          </a:prstGeom>
          <a:noFill/>
        </p:spPr>
        <p:txBody>
          <a:bodyPr wrap="square" rtlCol="0">
            <a:spAutoFit/>
          </a:bodyPr>
          <a:lstStyle/>
          <a:p>
            <a:pPr algn="just">
              <a:lnSpc>
                <a:spcPts val="2900"/>
              </a:lnSpc>
            </a:pPr>
            <a:r>
              <a:rPr lang="en-US" altLang="zh-CN" sz="2400" dirty="0">
                <a:latin typeface="黑体" panose="02010609060101010101" pitchFamily="49" charset="-122"/>
                <a:ea typeface="黑体" panose="02010609060101010101" pitchFamily="49" charset="-122"/>
              </a:rPr>
              <a:t> </a:t>
            </a:r>
            <a:endParaRPr lang="en-US" altLang="zh-CN" sz="2400" b="1" dirty="0">
              <a:latin typeface="黑体" panose="02010609060101010101" pitchFamily="49" charset="-122"/>
              <a:ea typeface="黑体" panose="02010609060101010101" pitchFamily="49" charset="-122"/>
            </a:endParaRPr>
          </a:p>
          <a:p>
            <a:pPr marL="457200" indent="-457200" algn="just">
              <a:lnSpc>
                <a:spcPts val="2900"/>
              </a:lnSpc>
              <a:buFont typeface="Wingdings" panose="05000000000000000000" charset="0"/>
              <a:buChar char="Ø"/>
            </a:pPr>
            <a:r>
              <a:rPr lang="zh-CN" altLang="en-US" sz="2800" b="1" dirty="0">
                <a:solidFill>
                  <a:schemeClr val="accent1">
                    <a:lumMod val="50000"/>
                  </a:schemeClr>
                </a:solidFill>
                <a:latin typeface="微软雅黑" panose="020B0503020204020204" pitchFamily="34" charset="-122"/>
                <a:ea typeface="微软雅黑" panose="020B0503020204020204" pitchFamily="34" charset="-122"/>
              </a:rPr>
              <a:t>某校培养方案</a:t>
            </a:r>
            <a:r>
              <a:rPr lang="en-US" altLang="zh-CN" sz="2800" b="1" dirty="0">
                <a:solidFill>
                  <a:schemeClr val="accent1">
                    <a:lumMod val="50000"/>
                  </a:schemeClr>
                </a:solidFill>
                <a:latin typeface="微软雅黑" panose="020B0503020204020204" pitchFamily="34" charset="-122"/>
                <a:ea typeface="微软雅黑" panose="020B0503020204020204" pitchFamily="34" charset="-122"/>
              </a:rPr>
              <a:t>---</a:t>
            </a:r>
            <a:r>
              <a:rPr lang="zh-CN" altLang="en-US" sz="2800" b="1" dirty="0">
                <a:solidFill>
                  <a:schemeClr val="accent1">
                    <a:lumMod val="50000"/>
                  </a:schemeClr>
                </a:solidFill>
                <a:latin typeface="微软雅黑" panose="020B0503020204020204" pitchFamily="34" charset="-122"/>
                <a:ea typeface="微软雅黑" panose="020B0503020204020204" pitchFamily="34" charset="-122"/>
              </a:rPr>
              <a:t>培养目标：</a:t>
            </a:r>
            <a:endParaRPr lang="en-US" altLang="zh-CN" sz="2800" b="1" dirty="0">
              <a:solidFill>
                <a:schemeClr val="accent1">
                  <a:lumMod val="50000"/>
                </a:schemeClr>
              </a:solidFill>
              <a:latin typeface="微软雅黑" panose="020B0503020204020204" pitchFamily="34" charset="-122"/>
              <a:ea typeface="微软雅黑" panose="020B0503020204020204" pitchFamily="34" charset="-122"/>
            </a:endParaRPr>
          </a:p>
          <a:p>
            <a:pPr lvl="1" algn="just">
              <a:lnSpc>
                <a:spcPct val="150000"/>
              </a:lnSpc>
            </a:pPr>
            <a:r>
              <a:rPr lang="zh-CN" altLang="en-US" sz="2400" dirty="0">
                <a:latin typeface="微软雅黑" panose="020B0503020204020204" pitchFamily="34" charset="-122"/>
                <a:ea typeface="微软雅黑" panose="020B0503020204020204" pitchFamily="34" charset="-122"/>
              </a:rPr>
              <a:t>培养德智体美劳全面发展的，具有较强创新精神、创业能力、职业素质、实践能力的高素质应用型人才。</a:t>
            </a:r>
            <a:endParaRPr lang="en-US" altLang="zh-CN" sz="2400" dirty="0">
              <a:latin typeface="微软雅黑" panose="020B0503020204020204" pitchFamily="34" charset="-122"/>
              <a:ea typeface="微软雅黑" panose="020B0503020204020204" pitchFamily="34" charset="-122"/>
            </a:endParaRPr>
          </a:p>
          <a:p>
            <a:pPr algn="just"/>
            <a:endParaRPr lang="en-US" altLang="zh-CN" sz="2800" dirty="0">
              <a:solidFill>
                <a:schemeClr val="tx1"/>
              </a:solidFill>
              <a:latin typeface="微软雅黑" panose="020B0503020204020204" pitchFamily="34" charset="-122"/>
              <a:ea typeface="微软雅黑" panose="020B0503020204020204" pitchFamily="34" charset="-122"/>
            </a:endParaRPr>
          </a:p>
          <a:p>
            <a:pPr algn="just">
              <a:lnSpc>
                <a:spcPts val="3820"/>
              </a:lnSpc>
            </a:pPr>
            <a:r>
              <a:rPr lang="zh-CN" altLang="en-US" sz="2800" dirty="0">
                <a:solidFill>
                  <a:srgbClr val="FF0000"/>
                </a:solidFill>
                <a:latin typeface="微软雅黑" panose="020B0503020204020204" pitchFamily="34" charset="-122"/>
                <a:ea typeface="微软雅黑" panose="020B0503020204020204" pitchFamily="34" charset="-122"/>
              </a:rPr>
              <a:t>       </a:t>
            </a:r>
            <a:r>
              <a:rPr lang="zh-CN" altLang="en-US" sz="2600" dirty="0">
                <a:solidFill>
                  <a:schemeClr val="accent5">
                    <a:lumMod val="50000"/>
                  </a:schemeClr>
                </a:solidFill>
                <a:latin typeface="微软雅黑" panose="020B0503020204020204" pitchFamily="34" charset="-122"/>
                <a:ea typeface="微软雅黑" panose="020B0503020204020204" pitchFamily="34" charset="-122"/>
              </a:rPr>
              <a:t>问题：</a:t>
            </a:r>
            <a:r>
              <a:rPr lang="zh-CN" altLang="en-US" sz="2600" dirty="0">
                <a:solidFill>
                  <a:srgbClr val="C00000"/>
                </a:solidFill>
                <a:latin typeface="微软雅黑" panose="020B0503020204020204" pitchFamily="34" charset="-122"/>
                <a:ea typeface="微软雅黑" panose="020B0503020204020204" pitchFamily="34" charset="-122"/>
              </a:rPr>
              <a:t>后面人才培养体系设计、授课模式、实践实训条件、培养成效等均无法证明目标达成。尤其是：美育没有体现、创业能力培养没有体现、职业素养的养成体系也没有。</a:t>
            </a:r>
          </a:p>
          <a:p>
            <a:pPr marL="457200" indent="-457200" algn="just">
              <a:lnSpc>
                <a:spcPts val="2900"/>
              </a:lnSpc>
              <a:buFont typeface="Wingdings" panose="05000000000000000000" charset="0"/>
              <a:buChar char="Ø"/>
            </a:pPr>
            <a:endParaRPr lang="zh-CN" altLang="en-US" sz="28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61534222"/>
      </p:ext>
    </p:extLst>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67408" y="950929"/>
            <a:ext cx="5256584" cy="4955203"/>
          </a:xfrm>
          <a:prstGeom prst="rect">
            <a:avLst/>
          </a:prstGeom>
          <a:solidFill>
            <a:schemeClr val="bg2"/>
          </a:solidFill>
          <a:ln w="53975">
            <a:noFill/>
          </a:ln>
        </p:spPr>
        <p:txBody>
          <a:bodyPr wrap="square" rtlCol="0">
            <a:spAutoFit/>
          </a:bodyPr>
          <a:lstStyle/>
          <a:p>
            <a:pPr algn="ctr"/>
            <a:r>
              <a:rPr lang="zh-CN" altLang="en-US" sz="2800" b="1" dirty="0">
                <a:solidFill>
                  <a:srgbClr val="24787E"/>
                </a:solidFill>
                <a:latin typeface="黑体" panose="02010609060101010101" pitchFamily="49" charset="-122"/>
                <a:ea typeface="黑体" panose="02010609060101010101" pitchFamily="49" charset="-122"/>
              </a:rPr>
              <a:t>部分老牌本科高校</a:t>
            </a:r>
            <a:endParaRPr lang="en-US" altLang="zh-CN" sz="2800" b="1" dirty="0">
              <a:solidFill>
                <a:srgbClr val="24787E"/>
              </a:solidFill>
              <a:latin typeface="黑体" panose="02010609060101010101" pitchFamily="49" charset="-122"/>
              <a:ea typeface="黑体" panose="02010609060101010101" pitchFamily="49" charset="-122"/>
            </a:endParaRPr>
          </a:p>
          <a:p>
            <a:pPr algn="ctr"/>
            <a:r>
              <a:rPr lang="zh-CN" altLang="en-US" sz="2800" b="1" dirty="0">
                <a:solidFill>
                  <a:srgbClr val="24787E"/>
                </a:solidFill>
                <a:latin typeface="黑体" panose="02010609060101010101" pitchFamily="49" charset="-122"/>
                <a:ea typeface="黑体" panose="02010609060101010101" pitchFamily="49" charset="-122"/>
              </a:rPr>
              <a:t>及其典型代表</a:t>
            </a:r>
            <a:endParaRPr lang="en-US" altLang="zh-CN" sz="2800" b="1" dirty="0">
              <a:solidFill>
                <a:srgbClr val="24787E"/>
              </a:solidFill>
              <a:latin typeface="黑体" panose="02010609060101010101" pitchFamily="49" charset="-122"/>
              <a:ea typeface="黑体" panose="02010609060101010101" pitchFamily="49" charset="-122"/>
            </a:endParaRPr>
          </a:p>
          <a:p>
            <a:endParaRPr lang="en-US" altLang="zh-CN" sz="2000" dirty="0">
              <a:solidFill>
                <a:srgbClr val="FF0000"/>
              </a:solidFill>
              <a:latin typeface="微软雅黑" panose="020B0503020204020204" pitchFamily="34" charset="-122"/>
              <a:ea typeface="微软雅黑" panose="020B0503020204020204" pitchFamily="34" charset="-122"/>
            </a:endParaRPr>
          </a:p>
          <a:p>
            <a:endParaRPr lang="en-US" altLang="zh-CN" sz="2000" dirty="0">
              <a:solidFill>
                <a:srgbClr val="C00000"/>
              </a:solidFill>
              <a:latin typeface="微软雅黑" panose="020B0503020204020204" pitchFamily="34" charset="-122"/>
              <a:ea typeface="微软雅黑" panose="020B0503020204020204" pitchFamily="34" charset="-122"/>
            </a:endParaRPr>
          </a:p>
          <a:p>
            <a:r>
              <a:rPr lang="zh-CN" altLang="en-US" sz="2000" b="1" dirty="0">
                <a:solidFill>
                  <a:srgbClr val="C00000"/>
                </a:solidFill>
                <a:latin typeface="微软雅黑" panose="020B0503020204020204" pitchFamily="34" charset="-122"/>
                <a:ea typeface="微软雅黑" panose="020B0503020204020204" pitchFamily="34" charset="-122"/>
              </a:rPr>
              <a:t>武汉纺织大学：</a:t>
            </a:r>
            <a:r>
              <a:rPr lang="zh-CN" altLang="en-US" sz="2000" dirty="0">
                <a:latin typeface="微软雅黑" panose="020B0503020204020204" pitchFamily="34" charset="-122"/>
                <a:ea typeface="微软雅黑" panose="020B0503020204020204" pitchFamily="34" charset="-122"/>
              </a:rPr>
              <a:t>“十二五”发展规划中提出，要“努力培养懂技术、善管理、会经营的高素质应用型、复合型、创新型人才”，将办学目标由“教学研究型”转向“教学服务型”。</a:t>
            </a:r>
            <a:endParaRPr lang="en-US" altLang="zh-CN" sz="2000" dirty="0">
              <a:latin typeface="微软雅黑" panose="020B0503020204020204" pitchFamily="34" charset="-122"/>
              <a:ea typeface="微软雅黑" panose="020B0503020204020204" pitchFamily="34" charset="-122"/>
            </a:endParaRPr>
          </a:p>
          <a:p>
            <a:endParaRPr lang="en-US" altLang="zh-CN" sz="2000" dirty="0">
              <a:latin typeface="微软雅黑" panose="020B0503020204020204" pitchFamily="34" charset="-122"/>
              <a:ea typeface="微软雅黑" panose="020B0503020204020204" pitchFamily="34" charset="-122"/>
            </a:endParaRPr>
          </a:p>
          <a:p>
            <a:r>
              <a:rPr lang="zh-CN" altLang="en-US" sz="2000" b="1" dirty="0">
                <a:solidFill>
                  <a:srgbClr val="0432FF"/>
                </a:solidFill>
                <a:latin typeface="微软雅黑" panose="020B0503020204020204" pitchFamily="34" charset="-122"/>
                <a:ea typeface="微软雅黑" panose="020B0503020204020204" pitchFamily="34" charset="-122"/>
              </a:rPr>
              <a:t>沈阳大学：</a:t>
            </a:r>
            <a:r>
              <a:rPr lang="en-US" altLang="zh-CN" sz="2000" dirty="0">
                <a:latin typeface="微软雅黑" panose="020B0503020204020204" pitchFamily="34" charset="-122"/>
                <a:ea typeface="微软雅黑" panose="020B0503020204020204" pitchFamily="34" charset="-122"/>
              </a:rPr>
              <a:t>2014</a:t>
            </a:r>
            <a:r>
              <a:rPr lang="zh-CN" altLang="en-US" sz="2000" dirty="0">
                <a:latin typeface="微软雅黑" panose="020B0503020204020204" pitchFamily="34" charset="-122"/>
                <a:ea typeface="微软雅黑" panose="020B0503020204020204" pitchFamily="34" charset="-122"/>
              </a:rPr>
              <a:t>年正式提出转型发展理念，主动对接辽宁新一轮振兴和沈阳国家中心城市建设的需要，推动办学思路向产教融合、校企合作、培养高层次应用型人才、增强学生就业创业能力的转变。</a:t>
            </a:r>
            <a:endParaRPr lang="en-US" altLang="zh-CN" sz="2000" dirty="0">
              <a:solidFill>
                <a:srgbClr val="0033CC"/>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6250994" y="950929"/>
            <a:ext cx="5317613" cy="4871975"/>
          </a:xfrm>
          <a:prstGeom prst="rect">
            <a:avLst/>
          </a:prstGeom>
          <a:solidFill>
            <a:schemeClr val="bg2"/>
          </a:solidFill>
          <a:ln w="53975">
            <a:noFill/>
          </a:ln>
        </p:spPr>
        <p:txBody>
          <a:bodyPr wrap="square" rtlCol="0">
            <a:spAutoFit/>
          </a:bodyPr>
          <a:lstStyle/>
          <a:p>
            <a:pPr algn="ctr"/>
            <a:r>
              <a:rPr lang="zh-CN" altLang="en-US" sz="2800" b="1" dirty="0">
                <a:solidFill>
                  <a:srgbClr val="24787E"/>
                </a:solidFill>
                <a:latin typeface="黑体" panose="02010609060101010101" pitchFamily="49" charset="-122"/>
                <a:ea typeface="黑体" panose="02010609060101010101" pitchFamily="49" charset="-122"/>
              </a:rPr>
              <a:t>部分升本较早新建本科高校</a:t>
            </a:r>
            <a:endParaRPr lang="en-US" altLang="zh-CN" sz="2800" b="1" dirty="0">
              <a:solidFill>
                <a:srgbClr val="24787E"/>
              </a:solidFill>
              <a:latin typeface="黑体" panose="02010609060101010101" pitchFamily="49" charset="-122"/>
              <a:ea typeface="黑体" panose="02010609060101010101" pitchFamily="49" charset="-122"/>
            </a:endParaRPr>
          </a:p>
          <a:p>
            <a:pPr algn="ctr"/>
            <a:r>
              <a:rPr lang="zh-CN" altLang="en-US" sz="2800" b="1" dirty="0">
                <a:solidFill>
                  <a:srgbClr val="24787E"/>
                </a:solidFill>
                <a:latin typeface="黑体" panose="02010609060101010101" pitchFamily="49" charset="-122"/>
                <a:ea typeface="黑体" panose="02010609060101010101" pitchFamily="49" charset="-122"/>
              </a:rPr>
              <a:t>及其典型代表</a:t>
            </a:r>
            <a:endParaRPr lang="en-US" altLang="zh-CN" sz="2800" b="1" dirty="0">
              <a:solidFill>
                <a:srgbClr val="24787E"/>
              </a:solidFill>
              <a:latin typeface="黑体" panose="02010609060101010101" pitchFamily="49" charset="-122"/>
              <a:ea typeface="黑体" panose="02010609060101010101" pitchFamily="49" charset="-122"/>
            </a:endParaRPr>
          </a:p>
          <a:p>
            <a:endParaRPr lang="en-US" altLang="zh-CN" sz="2000" dirty="0">
              <a:latin typeface="微软雅黑" panose="020B0503020204020204" pitchFamily="34" charset="-122"/>
              <a:ea typeface="微软雅黑" panose="020B0503020204020204" pitchFamily="34" charset="-122"/>
            </a:endParaRPr>
          </a:p>
          <a:p>
            <a:endParaRPr lang="en-US" altLang="zh-CN" sz="2000" dirty="0">
              <a:latin typeface="微软雅黑" panose="020B0503020204020204" pitchFamily="34" charset="-122"/>
              <a:ea typeface="微软雅黑" panose="020B0503020204020204" pitchFamily="34" charset="-122"/>
            </a:endParaRPr>
          </a:p>
          <a:p>
            <a:r>
              <a:rPr lang="zh-CN" altLang="en-US" sz="2000" b="1" dirty="0">
                <a:solidFill>
                  <a:srgbClr val="24787E"/>
                </a:solidFill>
                <a:latin typeface="微软雅黑" panose="020B0503020204020204" pitchFamily="34" charset="-122"/>
                <a:ea typeface="微软雅黑" panose="020B0503020204020204" pitchFamily="34" charset="-122"/>
              </a:rPr>
              <a:t>合肥学院：</a:t>
            </a:r>
            <a:r>
              <a:rPr lang="en-US" altLang="zh-CN" sz="2000" dirty="0">
                <a:latin typeface="微软雅黑" panose="020B0503020204020204" pitchFamily="34" charset="-122"/>
                <a:ea typeface="微软雅黑" panose="020B0503020204020204" pitchFamily="34" charset="-122"/>
              </a:rPr>
              <a:t>2002</a:t>
            </a:r>
            <a:r>
              <a:rPr lang="zh-CN" altLang="en-US" sz="2000" dirty="0">
                <a:latin typeface="微软雅黑" panose="020B0503020204020204" pitchFamily="34" charset="-122"/>
                <a:ea typeface="微软雅黑" panose="020B0503020204020204" pitchFamily="34" charset="-122"/>
              </a:rPr>
              <a:t>年成立之初，提出“地方性、应用型、国际化”的办学定位，借鉴德国应用科学大学办学经验，构建起具有鲜明特色的应用型人才培养体系。</a:t>
            </a:r>
            <a:endParaRPr lang="en-US" altLang="zh-CN" sz="2000" b="1" dirty="0">
              <a:solidFill>
                <a:srgbClr val="FF0000"/>
              </a:solidFill>
              <a:latin typeface="微软雅黑" panose="020B0503020204020204" pitchFamily="34" charset="-122"/>
              <a:ea typeface="微软雅黑" panose="020B0503020204020204" pitchFamily="34" charset="-122"/>
            </a:endParaRPr>
          </a:p>
          <a:p>
            <a:pPr>
              <a:lnSpc>
                <a:spcPts val="3300"/>
              </a:lnSpc>
            </a:pPr>
            <a:endParaRPr lang="en-US" altLang="zh-CN" sz="2000" b="1" dirty="0">
              <a:solidFill>
                <a:schemeClr val="accent2">
                  <a:lumMod val="75000"/>
                </a:schemeClr>
              </a:solidFill>
              <a:latin typeface="微软雅黑" panose="020B0503020204020204" pitchFamily="34" charset="-122"/>
              <a:ea typeface="微软雅黑" panose="020B0503020204020204" pitchFamily="34" charset="-122"/>
            </a:endParaRPr>
          </a:p>
          <a:p>
            <a:pPr>
              <a:lnSpc>
                <a:spcPts val="3300"/>
              </a:lnSpc>
            </a:pPr>
            <a:r>
              <a:rPr lang="zh-CN" altLang="en-US" sz="2000" b="1" dirty="0">
                <a:solidFill>
                  <a:schemeClr val="accent2">
                    <a:lumMod val="75000"/>
                  </a:schemeClr>
                </a:solidFill>
                <a:latin typeface="微软雅黑" panose="020B0503020204020204" pitchFamily="34" charset="-122"/>
                <a:ea typeface="微软雅黑" panose="020B0503020204020204" pitchFamily="34" charset="-122"/>
              </a:rPr>
              <a:t>常熟理工学院：</a:t>
            </a:r>
            <a:r>
              <a:rPr lang="en-US" altLang="zh-CN" sz="2000" dirty="0">
                <a:latin typeface="微软雅黑" panose="020B0503020204020204" pitchFamily="34" charset="-122"/>
                <a:ea typeface="微软雅黑" panose="020B0503020204020204" pitchFamily="34" charset="-122"/>
              </a:rPr>
              <a:t>2008</a:t>
            </a:r>
            <a:r>
              <a:rPr lang="zh-CN" altLang="en-US" sz="2000" dirty="0">
                <a:latin typeface="微软雅黑" panose="020B0503020204020204" pitchFamily="34" charset="-122"/>
                <a:ea typeface="微软雅黑" panose="020B0503020204020204" pitchFamily="34" charset="-122"/>
              </a:rPr>
              <a:t>年开展“行业学院”的应用型培养模式探索。</a:t>
            </a:r>
            <a:r>
              <a:rPr lang="en-US" altLang="zh-CN" sz="2000" dirty="0">
                <a:latin typeface="微软雅黑" panose="020B0503020204020204" pitchFamily="34" charset="-122"/>
                <a:ea typeface="微软雅黑" panose="020B0503020204020204" pitchFamily="34" charset="-122"/>
              </a:rPr>
              <a:t>2012</a:t>
            </a:r>
            <a:r>
              <a:rPr lang="zh-CN" altLang="en-US" sz="2000" dirty="0">
                <a:latin typeface="微软雅黑" panose="020B0503020204020204" pitchFamily="34" charset="-122"/>
                <a:ea typeface="微软雅黑" panose="020B0503020204020204" pitchFamily="34" charset="-122"/>
              </a:rPr>
              <a:t>年创立“</a:t>
            </a:r>
            <a:r>
              <a:rPr lang="en-US" altLang="zh-CN" sz="2000" dirty="0">
                <a:latin typeface="微软雅黑" panose="020B0503020204020204" pitchFamily="34" charset="-122"/>
                <a:ea typeface="微软雅黑" panose="020B0503020204020204" pitchFamily="34" charset="-122"/>
              </a:rPr>
              <a:t>G8</a:t>
            </a:r>
            <a:r>
              <a:rPr lang="zh-CN" altLang="en-US" sz="2000" dirty="0">
                <a:latin typeface="微软雅黑" panose="020B0503020204020204" pitchFamily="34" charset="-122"/>
                <a:ea typeface="微软雅黑" panose="020B0503020204020204" pitchFamily="34" charset="-122"/>
              </a:rPr>
              <a:t>应用型理工学校”实验共同体。</a:t>
            </a:r>
            <a:endParaRPr lang="en-US" altLang="zh-CN" sz="2000" dirty="0">
              <a:latin typeface="微软雅黑" panose="020B0503020204020204" pitchFamily="34" charset="-122"/>
              <a:ea typeface="微软雅黑" panose="020B0503020204020204" pitchFamily="34" charset="-122"/>
            </a:endParaRPr>
          </a:p>
          <a:p>
            <a:pPr>
              <a:lnSpc>
                <a:spcPts val="3300"/>
              </a:lnSpc>
            </a:pP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图片 -2147482624" descr="校徽"/>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9236" y="923415"/>
            <a:ext cx="1168546" cy="113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图片 4" descr="校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8114" y="899714"/>
            <a:ext cx="1199802" cy="115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图片 5" descr="校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6202" y="2727783"/>
            <a:ext cx="1110692" cy="115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文本框 6"/>
          <p:cNvSpPr txBox="1">
            <a:spLocks noChangeArrowheads="1"/>
          </p:cNvSpPr>
          <p:nvPr/>
        </p:nvSpPr>
        <p:spPr bwMode="auto">
          <a:xfrm>
            <a:off x="1477038" y="5107174"/>
            <a:ext cx="508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rgbClr val="0070C0"/>
                </a:solidFill>
                <a:latin typeface="黑体" panose="02010609060101010101" pitchFamily="49" charset="-122"/>
                <a:ea typeface="黑体" panose="02010609060101010101" pitchFamily="49" charset="-122"/>
              </a:rPr>
              <a:t>城市型大学、大专业平台</a:t>
            </a:r>
          </a:p>
        </p:txBody>
      </p:sp>
      <p:sp>
        <p:nvSpPr>
          <p:cNvPr id="15367" name="文本框 7"/>
          <p:cNvSpPr txBox="1">
            <a:spLocks noChangeArrowheads="1"/>
          </p:cNvSpPr>
          <p:nvPr/>
        </p:nvSpPr>
        <p:spPr bwMode="auto">
          <a:xfrm>
            <a:off x="5779113" y="3246580"/>
            <a:ext cx="231388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rgbClr val="0070C0"/>
                </a:solidFill>
                <a:latin typeface="黑体" panose="02010609060101010101" pitchFamily="49" charset="-122"/>
                <a:ea typeface="黑体" panose="02010609060101010101" pitchFamily="49" charset="-122"/>
              </a:rPr>
              <a:t>行业学院</a:t>
            </a:r>
          </a:p>
        </p:txBody>
      </p:sp>
      <p:sp>
        <p:nvSpPr>
          <p:cNvPr id="15368" name="文本框 8"/>
          <p:cNvSpPr txBox="1">
            <a:spLocks noChangeArrowheads="1"/>
          </p:cNvSpPr>
          <p:nvPr/>
        </p:nvSpPr>
        <p:spPr bwMode="auto">
          <a:xfrm>
            <a:off x="1477038" y="3191621"/>
            <a:ext cx="22780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rgbClr val="0070C0"/>
                </a:solidFill>
                <a:latin typeface="黑体" panose="02010609060101010101" pitchFamily="49" charset="-122"/>
                <a:ea typeface="黑体" panose="02010609060101010101" pitchFamily="49" charset="-122"/>
              </a:rPr>
              <a:t>亲产业</a:t>
            </a:r>
          </a:p>
        </p:txBody>
      </p:sp>
      <p:sp>
        <p:nvSpPr>
          <p:cNvPr id="15369" name="文本框 9"/>
          <p:cNvSpPr txBox="1">
            <a:spLocks noChangeArrowheads="1"/>
          </p:cNvSpPr>
          <p:nvPr/>
        </p:nvSpPr>
        <p:spPr bwMode="auto">
          <a:xfrm>
            <a:off x="1420830" y="1491269"/>
            <a:ext cx="2365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solidFill>
                  <a:srgbClr val="0070C0"/>
                </a:solidFill>
                <a:latin typeface="黑体" panose="02010609060101010101" pitchFamily="49" charset="-122"/>
                <a:ea typeface="黑体" panose="02010609060101010101" pitchFamily="49" charset="-122"/>
              </a:rPr>
              <a:t>校企合作</a:t>
            </a:r>
          </a:p>
        </p:txBody>
      </p:sp>
      <p:pic>
        <p:nvPicPr>
          <p:cNvPr id="15370" name="图片 1" descr="42a98226cffc1e172c28e2944a90f603728de98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3890" y="2674357"/>
            <a:ext cx="1110692" cy="111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图片 2" descr="4034970a304e251f1c62f751af86c9177e3e538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9113" y="4478268"/>
            <a:ext cx="1106182" cy="108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图片 3" descr="9a504fc2d56285354657057892ef76c6a7ef6330"/>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20136" y="812316"/>
            <a:ext cx="1370721" cy="130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295738" y="4509545"/>
            <a:ext cx="1089989" cy="1082033"/>
          </a:xfrm>
          <a:prstGeom prst="rect">
            <a:avLst/>
          </a:prstGeom>
        </p:spPr>
      </p:pic>
      <p:pic>
        <p:nvPicPr>
          <p:cNvPr id="3" name="图片 2"/>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816144" y="4438480"/>
            <a:ext cx="1357527" cy="1165042"/>
          </a:xfrm>
          <a:prstGeom prst="rect">
            <a:avLst/>
          </a:prstGeom>
        </p:spPr>
      </p:pic>
    </p:spTree>
  </p:cSld>
  <p:clrMapOvr>
    <a:masterClrMapping/>
  </p:clrMapOvr>
  <p:transition>
    <p:wedg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AutoShape 31"/>
          <p:cNvCxnSpPr>
            <a:cxnSpLocks noChangeShapeType="1"/>
          </p:cNvCxnSpPr>
          <p:nvPr/>
        </p:nvCxnSpPr>
        <p:spPr bwMode="auto">
          <a:xfrm>
            <a:off x="1479242" y="4247488"/>
            <a:ext cx="866775" cy="0"/>
          </a:xfrm>
          <a:prstGeom prst="straightConnector1">
            <a:avLst/>
          </a:prstGeom>
          <a:noFill/>
          <a:ln w="38100">
            <a:solidFill>
              <a:srgbClr val="333333"/>
            </a:solidFill>
            <a:round/>
            <a:headEnd type="oval" w="sm" len="sm"/>
            <a:tailEnd type="oval" w="sm" len="sm"/>
          </a:ln>
          <a:extLst>
            <a:ext uri="{909E8E84-426E-40DD-AFC4-6F175D3DCCD1}">
              <a14:hiddenFill xmlns:a14="http://schemas.microsoft.com/office/drawing/2010/main">
                <a:noFill/>
              </a14:hiddenFill>
            </a:ext>
          </a:extLst>
        </p:spPr>
      </p:cxnSp>
      <p:sp>
        <p:nvSpPr>
          <p:cNvPr id="2" name="文本框 1"/>
          <p:cNvSpPr txBox="1"/>
          <p:nvPr/>
        </p:nvSpPr>
        <p:spPr>
          <a:xfrm>
            <a:off x="1424688" y="1030509"/>
            <a:ext cx="8568952" cy="584775"/>
          </a:xfrm>
          <a:prstGeom prst="rect">
            <a:avLst/>
          </a:prstGeom>
          <a:noFill/>
        </p:spPr>
        <p:txBody>
          <a:bodyPr wrap="square" rtlCol="0">
            <a:spAutoFit/>
          </a:bodyPr>
          <a:lstStyle/>
          <a:p>
            <a:pPr algn="ctr"/>
            <a:r>
              <a:rPr lang="zh-CN" altLang="en-US" sz="3200" b="1" spc="300" dirty="0">
                <a:solidFill>
                  <a:srgbClr val="24787E"/>
                </a:solidFill>
                <a:latin typeface="黑体" panose="02010609060101010101" pitchFamily="49" charset="-122"/>
                <a:ea typeface="黑体" panose="02010609060101010101" pitchFamily="49" charset="-122"/>
              </a:rPr>
              <a:t>应用型高校抱团发展</a:t>
            </a:r>
            <a:r>
              <a:rPr lang="zh-CN" altLang="zh-CN" sz="3200" b="1" spc="300" dirty="0">
                <a:solidFill>
                  <a:srgbClr val="24787E"/>
                </a:solidFill>
                <a:latin typeface="黑体" panose="02010609060101010101" pitchFamily="49" charset="-122"/>
                <a:ea typeface="黑体" panose="02010609060101010101" pitchFamily="49" charset="-122"/>
              </a:rPr>
              <a:t> </a:t>
            </a:r>
            <a:endParaRPr lang="en-US" altLang="zh-CN" sz="3200" b="1" spc="300" dirty="0">
              <a:solidFill>
                <a:srgbClr val="24787E"/>
              </a:solidFill>
              <a:highlight>
                <a:srgbClr val="FFFFFF"/>
              </a:highlight>
              <a:latin typeface="黑体" panose="02010609060101010101" pitchFamily="49" charset="-122"/>
              <a:ea typeface="黑体" panose="02010609060101010101" pitchFamily="49" charset="-122"/>
              <a:cs typeface="宋体" panose="02010600030101010101" pitchFamily="2" charset="-122"/>
            </a:endParaRPr>
          </a:p>
        </p:txBody>
      </p:sp>
      <p:sp>
        <p:nvSpPr>
          <p:cNvPr id="5" name="Text Box 38"/>
          <p:cNvSpPr txBox="1">
            <a:spLocks noChangeArrowheads="1"/>
          </p:cNvSpPr>
          <p:nvPr/>
        </p:nvSpPr>
        <p:spPr bwMode="auto">
          <a:xfrm>
            <a:off x="2063016" y="2060770"/>
            <a:ext cx="1831975"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pPr>
            <a:r>
              <a:rPr lang="en-US" altLang="en-US" sz="2400" b="1" dirty="0" err="1">
                <a:solidFill>
                  <a:srgbClr val="002060"/>
                </a:solidFill>
                <a:latin typeface="黑体" panose="02010609060101010101" pitchFamily="49" charset="-122"/>
                <a:ea typeface="黑体" panose="02010609060101010101" pitchFamily="49" charset="-122"/>
                <a:sym typeface="宋体" panose="02010600030101010101" pitchFamily="2" charset="-122"/>
              </a:rPr>
              <a:t>安徽应用</a:t>
            </a:r>
            <a:r>
              <a:rPr lang="en-US" altLang="en-US" sz="2400" b="1" dirty="0">
                <a:solidFill>
                  <a:srgbClr val="002060"/>
                </a:solidFill>
                <a:latin typeface="黑体" panose="02010609060101010101" pitchFamily="49" charset="-122"/>
                <a:ea typeface="黑体" panose="02010609060101010101" pitchFamily="49" charset="-122"/>
                <a:sym typeface="宋体" panose="02010600030101010101" pitchFamily="2" charset="-122"/>
              </a:rPr>
              <a:t>      </a:t>
            </a:r>
            <a:r>
              <a:rPr lang="en-US" altLang="en-US" sz="2400" b="1" dirty="0" err="1">
                <a:solidFill>
                  <a:srgbClr val="002060"/>
                </a:solidFill>
                <a:latin typeface="黑体" panose="02010609060101010101" pitchFamily="49" charset="-122"/>
                <a:ea typeface="黑体" panose="02010609060101010101" pitchFamily="49" charset="-122"/>
                <a:sym typeface="宋体" panose="02010600030101010101" pitchFamily="2" charset="-122"/>
              </a:rPr>
              <a:t>型本科高校联盟成立</a:t>
            </a:r>
            <a:endParaRPr lang="en-US" altLang="zh-CN" sz="2400" dirty="0">
              <a:solidFill>
                <a:srgbClr val="002060"/>
              </a:solidFill>
              <a:latin typeface="Arial" panose="020B0604020202020204" pitchFamily="34" charset="0"/>
              <a:ea typeface="黑体" panose="02010609060101010101" pitchFamily="49" charset="-122"/>
            </a:endParaRPr>
          </a:p>
        </p:txBody>
      </p:sp>
      <p:sp>
        <p:nvSpPr>
          <p:cNvPr id="6" name="Text Box 39"/>
          <p:cNvSpPr txBox="1"/>
          <p:nvPr/>
        </p:nvSpPr>
        <p:spPr>
          <a:xfrm>
            <a:off x="3880702" y="2065301"/>
            <a:ext cx="1834297" cy="1214437"/>
          </a:xfrm>
          <a:prstGeom prst="rect">
            <a:avLst/>
          </a:prstGeom>
          <a:noFill/>
          <a:ln w="9525">
            <a:noFill/>
          </a:ln>
        </p:spPr>
        <p:txBody>
          <a:bodyPr wrap="square">
            <a:spAutoFit/>
          </a:bodyPr>
          <a:lstStyle/>
          <a:p>
            <a:pPr algn="ctr">
              <a:spcBef>
                <a:spcPct val="50000"/>
              </a:spcBef>
              <a:defRPr/>
            </a:pPr>
            <a:r>
              <a:rPr lang="en-US" altLang="zh-CN" sz="2400" b="1" spc="50" noProof="1">
                <a:solidFill>
                  <a:srgbClr val="002060"/>
                </a:solidFill>
                <a:latin typeface="黑体" panose="02010609060101010101" pitchFamily="49" charset="-122"/>
                <a:ea typeface="黑体" panose="02010609060101010101" pitchFamily="49" charset="-122"/>
                <a:cs typeface="+mn-ea"/>
                <a:sym typeface="+mn-ea"/>
              </a:rPr>
              <a:t> </a:t>
            </a:r>
            <a:r>
              <a:rPr lang="zh-CN" altLang="en-US" sz="2400" b="1" noProof="1">
                <a:solidFill>
                  <a:srgbClr val="002060"/>
                </a:solidFill>
                <a:latin typeface="黑体" panose="02010609060101010101" pitchFamily="49" charset="-122"/>
                <a:ea typeface="黑体" panose="02010609060101010101" pitchFamily="49" charset="-122"/>
                <a:sym typeface="+mn-ea"/>
              </a:rPr>
              <a:t>中国应用技术大学联盟成立</a:t>
            </a:r>
            <a:endParaRPr lang="zh-CN" altLang="en-US" sz="2400" b="1" noProof="1">
              <a:solidFill>
                <a:srgbClr val="002060"/>
              </a:solidFill>
              <a:latin typeface="黑体" panose="02010609060101010101" pitchFamily="49" charset="-122"/>
              <a:ea typeface="黑体" panose="02010609060101010101" pitchFamily="49" charset="-122"/>
            </a:endParaRPr>
          </a:p>
        </p:txBody>
      </p:sp>
      <p:sp>
        <p:nvSpPr>
          <p:cNvPr id="7" name="Text Box 40"/>
          <p:cNvSpPr txBox="1"/>
          <p:nvPr/>
        </p:nvSpPr>
        <p:spPr>
          <a:xfrm>
            <a:off x="5852378" y="2103890"/>
            <a:ext cx="1841500" cy="1214437"/>
          </a:xfrm>
          <a:prstGeom prst="rect">
            <a:avLst/>
          </a:prstGeom>
          <a:noFill/>
          <a:ln w="9525">
            <a:noFill/>
          </a:ln>
        </p:spPr>
        <p:txBody>
          <a:bodyPr>
            <a:spAutoFit/>
          </a:bodyPr>
          <a:lstStyle/>
          <a:p>
            <a:pPr algn="ctr">
              <a:spcBef>
                <a:spcPct val="50000"/>
              </a:spcBef>
              <a:defRPr/>
            </a:pPr>
            <a:r>
              <a:rPr lang="en-US" altLang="zh-CN" sz="2400" b="1" spc="50" noProof="1">
                <a:solidFill>
                  <a:srgbClr val="002060"/>
                </a:solidFill>
                <a:latin typeface="黑体" panose="02010609060101010101" pitchFamily="49" charset="-122"/>
                <a:ea typeface="黑体" panose="02010609060101010101" pitchFamily="49" charset="-122"/>
                <a:cs typeface="+mn-ea"/>
                <a:sym typeface="+mn-ea"/>
              </a:rPr>
              <a:t> </a:t>
            </a:r>
            <a:r>
              <a:rPr lang="zh-CN" altLang="en-US" sz="2400" b="1" noProof="1">
                <a:solidFill>
                  <a:srgbClr val="002060"/>
                </a:solidFill>
                <a:latin typeface="黑体" panose="02010609060101010101" pitchFamily="49" charset="-122"/>
                <a:ea typeface="黑体" panose="02010609060101010101" pitchFamily="49" charset="-122"/>
                <a:sym typeface="+mn-ea"/>
              </a:rPr>
              <a:t>长三角地区应用高校联盟成立</a:t>
            </a:r>
            <a:endParaRPr lang="zh-CN" altLang="en-US" sz="2400" b="1" noProof="1">
              <a:solidFill>
                <a:srgbClr val="002060"/>
              </a:solidFill>
              <a:latin typeface="黑体" panose="02010609060101010101" pitchFamily="49" charset="-122"/>
              <a:ea typeface="黑体" panose="02010609060101010101" pitchFamily="49" charset="-122"/>
            </a:endParaRPr>
          </a:p>
        </p:txBody>
      </p:sp>
      <p:sp>
        <p:nvSpPr>
          <p:cNvPr id="9" name="Text Box 41"/>
          <p:cNvSpPr txBox="1"/>
          <p:nvPr/>
        </p:nvSpPr>
        <p:spPr>
          <a:xfrm>
            <a:off x="7728803" y="2065301"/>
            <a:ext cx="2110730" cy="1200329"/>
          </a:xfrm>
          <a:prstGeom prst="rect">
            <a:avLst/>
          </a:prstGeom>
          <a:noFill/>
          <a:ln w="9525">
            <a:noFill/>
          </a:ln>
        </p:spPr>
        <p:txBody>
          <a:bodyPr wrap="square">
            <a:spAutoFit/>
          </a:bodyPr>
          <a:lstStyle/>
          <a:p>
            <a:pPr algn="ctr">
              <a:spcBef>
                <a:spcPct val="50000"/>
              </a:spcBef>
              <a:defRPr/>
            </a:pPr>
            <a:r>
              <a:rPr lang="zh-CN" altLang="en-US" sz="2400" b="1" spc="50" noProof="1">
                <a:solidFill>
                  <a:srgbClr val="002060"/>
                </a:solidFill>
                <a:latin typeface="黑体" panose="02010609060101010101" pitchFamily="49" charset="-122"/>
                <a:ea typeface="黑体" panose="02010609060101010101" pitchFamily="49" charset="-122"/>
                <a:cs typeface="+mn-ea"/>
              </a:rPr>
              <a:t> </a:t>
            </a:r>
            <a:r>
              <a:rPr lang="zh-CN" altLang="en-US" sz="2400" b="1" noProof="1">
                <a:solidFill>
                  <a:srgbClr val="002060"/>
                </a:solidFill>
                <a:latin typeface="黑体" panose="02010609060101010101" pitchFamily="49" charset="-122"/>
                <a:ea typeface="黑体" panose="02010609060101010101" pitchFamily="49" charset="-122"/>
                <a:sym typeface="+mn-ea"/>
              </a:rPr>
              <a:t>吉林、河北等应用技术大学联盟成立</a:t>
            </a:r>
            <a:endParaRPr lang="zh-CN" altLang="en-US" sz="2400" b="1" noProof="1">
              <a:solidFill>
                <a:srgbClr val="002060"/>
              </a:solidFill>
              <a:latin typeface="黑体" panose="02010609060101010101" pitchFamily="49" charset="-122"/>
              <a:ea typeface="黑体" panose="02010609060101010101" pitchFamily="49" charset="-122"/>
            </a:endParaRPr>
          </a:p>
        </p:txBody>
      </p:sp>
      <p:grpSp>
        <p:nvGrpSpPr>
          <p:cNvPr id="10" name="组合 32"/>
          <p:cNvGrpSpPr/>
          <p:nvPr/>
        </p:nvGrpSpPr>
        <p:grpSpPr bwMode="auto">
          <a:xfrm>
            <a:off x="2346017" y="3621975"/>
            <a:ext cx="9035404" cy="1142689"/>
            <a:chOff x="3948" y="5293"/>
            <a:chExt cx="14150" cy="1799"/>
          </a:xfrm>
        </p:grpSpPr>
        <p:cxnSp>
          <p:nvCxnSpPr>
            <p:cNvPr id="11" name="AutoShape 33"/>
            <p:cNvCxnSpPr>
              <a:cxnSpLocks noChangeShapeType="1"/>
            </p:cNvCxnSpPr>
            <p:nvPr/>
          </p:nvCxnSpPr>
          <p:spPr bwMode="auto">
            <a:xfrm>
              <a:off x="11978" y="6208"/>
              <a:ext cx="1305" cy="0"/>
            </a:xfrm>
            <a:prstGeom prst="straightConnector1">
              <a:avLst/>
            </a:prstGeom>
            <a:noFill/>
            <a:ln w="38100">
              <a:solidFill>
                <a:srgbClr val="333333"/>
              </a:solidFill>
              <a:round/>
              <a:headEnd type="oval" w="sm" len="sm"/>
              <a:tailEnd type="oval" w="sm" len="sm"/>
            </a:ln>
            <a:extLst>
              <a:ext uri="{909E8E84-426E-40DD-AFC4-6F175D3DCCD1}">
                <a14:hiddenFill xmlns:a14="http://schemas.microsoft.com/office/drawing/2010/main">
                  <a:noFill/>
                </a14:hiddenFill>
              </a:ext>
            </a:extLst>
          </p:spPr>
        </p:cxnSp>
        <p:cxnSp>
          <p:nvCxnSpPr>
            <p:cNvPr id="12" name="AutoShape 33"/>
            <p:cNvCxnSpPr>
              <a:cxnSpLocks noChangeShapeType="1"/>
            </p:cNvCxnSpPr>
            <p:nvPr/>
          </p:nvCxnSpPr>
          <p:spPr bwMode="auto">
            <a:xfrm>
              <a:off x="15038" y="6203"/>
              <a:ext cx="1305" cy="0"/>
            </a:xfrm>
            <a:prstGeom prst="straightConnector1">
              <a:avLst/>
            </a:prstGeom>
            <a:noFill/>
            <a:ln w="38100">
              <a:solidFill>
                <a:srgbClr val="333333"/>
              </a:solidFill>
              <a:round/>
              <a:headEnd type="oval" w="sm" len="sm"/>
              <a:tailEnd type="oval" w="sm" len="sm"/>
            </a:ln>
            <a:extLst>
              <a:ext uri="{909E8E84-426E-40DD-AFC4-6F175D3DCCD1}">
                <a14:hiddenFill xmlns:a14="http://schemas.microsoft.com/office/drawing/2010/main">
                  <a:noFill/>
                </a14:hiddenFill>
              </a:ext>
            </a:extLst>
          </p:spPr>
        </p:cxnSp>
        <p:sp>
          <p:nvSpPr>
            <p:cNvPr id="13" name="AutoShape 27"/>
            <p:cNvSpPr>
              <a:spLocks noChangeArrowheads="1"/>
            </p:cNvSpPr>
            <p:nvPr/>
          </p:nvSpPr>
          <p:spPr bwMode="gray">
            <a:xfrm>
              <a:off x="16343" y="5293"/>
              <a:ext cx="1755" cy="1757"/>
            </a:xfrm>
            <a:prstGeom prst="diamond">
              <a:avLst/>
            </a:prstGeom>
            <a:gradFill rotWithShape="1">
              <a:gsLst>
                <a:gs pos="0">
                  <a:schemeClr val="accent1"/>
                </a:gs>
                <a:gs pos="100000">
                  <a:schemeClr val="accent1">
                    <a:gamma/>
                    <a:tint val="69804"/>
                    <a:invGamma/>
                  </a:schemeClr>
                </a:gs>
              </a:gsLst>
              <a:lin ang="0" scaled="1"/>
            </a:gradFill>
            <a:ln w="9525" algn="ctr">
              <a:noFill/>
              <a:miter lim="800000"/>
            </a:ln>
            <a:effectLst/>
            <a:scene3d>
              <a:camera prst="legacyPerspectiveBottom">
                <a:rot lat="20999999" lon="0" rev="0"/>
              </a:camera>
              <a:lightRig rig="legacyFlat4" dir="b"/>
            </a:scene3d>
            <a:sp3d extrusionH="163500" prstMaterial="legacyMatte">
              <a:bevelT w="13500" h="13500" prst="angle"/>
              <a:bevelB w="13500" h="13500" prst="angle"/>
              <a:extrusionClr>
                <a:schemeClr val="accent1"/>
              </a:extrusionClr>
            </a:sp3d>
          </p:spPr>
          <p:txBody>
            <a:bodyPr wrap="none" anchor="ctr">
              <a:flatTx/>
            </a:bodyPr>
            <a:lstStyle/>
            <a:p>
              <a:pPr algn="ctr">
                <a:buFontTx/>
                <a:buNone/>
                <a:defRPr/>
              </a:pPr>
              <a:endParaRPr lang="zh-CN" altLang="en-US">
                <a:latin typeface="Arial" panose="020B0604020202020204" pitchFamily="34" charset="0"/>
              </a:endParaRPr>
            </a:p>
          </p:txBody>
        </p:sp>
        <p:sp>
          <p:nvSpPr>
            <p:cNvPr id="14" name="AutoShape 29"/>
            <p:cNvSpPr>
              <a:spLocks noChangeArrowheads="1"/>
            </p:cNvSpPr>
            <p:nvPr/>
          </p:nvSpPr>
          <p:spPr bwMode="gray">
            <a:xfrm>
              <a:off x="10223" y="5325"/>
              <a:ext cx="1755" cy="1755"/>
            </a:xfrm>
            <a:prstGeom prst="diamond">
              <a:avLst/>
            </a:prstGeom>
            <a:solidFill>
              <a:srgbClr val="92D050"/>
            </a:solidFill>
            <a:ln w="9525" algn="ctr">
              <a:noFill/>
              <a:miter lim="800000"/>
            </a:ln>
            <a:effectLst/>
            <a:scene3d>
              <a:camera prst="legacyPerspectiveBottom">
                <a:rot lat="20999999" lon="0" rev="0"/>
              </a:camera>
              <a:lightRig rig="legacyFlat4" dir="b"/>
            </a:scene3d>
            <a:sp3d extrusionH="163500" prstMaterial="legacyMatte">
              <a:bevelT w="13500" h="13500" prst="angle"/>
              <a:bevelB w="13500" h="13500" prst="angle"/>
              <a:extrusionClr>
                <a:schemeClr val="accent2"/>
              </a:extrusionClr>
            </a:sp3d>
          </p:spPr>
          <p:txBody>
            <a:bodyPr wrap="none" anchor="ctr">
              <a:flatTx/>
            </a:bodyPr>
            <a:lstStyle/>
            <a:p>
              <a:pPr algn="ctr">
                <a:buFontTx/>
                <a:buNone/>
                <a:defRPr/>
              </a:pPr>
              <a:endParaRPr lang="zh-CN" altLang="en-US">
                <a:latin typeface="Arial" panose="020B0604020202020204" pitchFamily="34" charset="0"/>
              </a:endParaRPr>
            </a:p>
          </p:txBody>
        </p:sp>
        <p:sp>
          <p:nvSpPr>
            <p:cNvPr id="15" name="AutoShape 30"/>
            <p:cNvSpPr>
              <a:spLocks noChangeArrowheads="1"/>
            </p:cNvSpPr>
            <p:nvPr/>
          </p:nvSpPr>
          <p:spPr bwMode="gray">
            <a:xfrm>
              <a:off x="13283" y="5325"/>
              <a:ext cx="1755" cy="1755"/>
            </a:xfrm>
            <a:prstGeom prst="diamond">
              <a:avLst/>
            </a:prstGeom>
            <a:gradFill rotWithShape="1">
              <a:gsLst>
                <a:gs pos="0">
                  <a:schemeClr val="accent2"/>
                </a:gs>
                <a:gs pos="100000">
                  <a:schemeClr val="accent2">
                    <a:gamma/>
                    <a:tint val="69804"/>
                    <a:invGamma/>
                  </a:schemeClr>
                </a:gs>
              </a:gsLst>
              <a:lin ang="0" scaled="1"/>
            </a:gradFill>
            <a:ln w="9525" algn="ctr">
              <a:noFill/>
              <a:miter lim="800000"/>
            </a:ln>
            <a:effectLst/>
            <a:scene3d>
              <a:camera prst="legacyPerspectiveBottom">
                <a:rot lat="20999999" lon="0" rev="0"/>
              </a:camera>
              <a:lightRig rig="legacyFlat4" dir="b"/>
            </a:scene3d>
            <a:sp3d extrusionH="163500" prstMaterial="legacyMatte">
              <a:bevelT w="13500" h="13500" prst="angle"/>
              <a:bevelB w="13500" h="13500" prst="angle"/>
              <a:extrusionClr>
                <a:schemeClr val="accent2"/>
              </a:extrusionClr>
            </a:sp3d>
          </p:spPr>
          <p:txBody>
            <a:bodyPr wrap="none" anchor="ctr">
              <a:flatTx/>
            </a:bodyPr>
            <a:lstStyle/>
            <a:p>
              <a:pPr algn="ctr">
                <a:buFontTx/>
                <a:buNone/>
                <a:defRPr/>
              </a:pPr>
              <a:endParaRPr lang="zh-CN" altLang="en-US">
                <a:latin typeface="Arial" panose="020B0604020202020204" pitchFamily="34" charset="0"/>
              </a:endParaRPr>
            </a:p>
          </p:txBody>
        </p:sp>
        <p:cxnSp>
          <p:nvCxnSpPr>
            <p:cNvPr id="16" name="AutoShape 32"/>
            <p:cNvCxnSpPr>
              <a:cxnSpLocks noChangeShapeType="1"/>
            </p:cNvCxnSpPr>
            <p:nvPr/>
          </p:nvCxnSpPr>
          <p:spPr bwMode="auto">
            <a:xfrm>
              <a:off x="8833" y="6209"/>
              <a:ext cx="1380" cy="0"/>
            </a:xfrm>
            <a:prstGeom prst="straightConnector1">
              <a:avLst/>
            </a:prstGeom>
            <a:noFill/>
            <a:ln w="38100">
              <a:solidFill>
                <a:srgbClr val="333333"/>
              </a:solidFill>
              <a:round/>
              <a:headEnd type="oval" w="sm" len="sm"/>
              <a:tailEnd type="oval" w="sm" len="sm"/>
            </a:ln>
            <a:extLst>
              <a:ext uri="{909E8E84-426E-40DD-AFC4-6F175D3DCCD1}">
                <a14:hiddenFill xmlns:a14="http://schemas.microsoft.com/office/drawing/2010/main">
                  <a:noFill/>
                </a14:hiddenFill>
              </a:ext>
            </a:extLst>
          </p:spPr>
        </p:cxnSp>
        <p:sp>
          <p:nvSpPr>
            <p:cNvPr id="17" name="Text Box 36"/>
            <p:cNvSpPr txBox="1">
              <a:spLocks noChangeArrowheads="1"/>
            </p:cNvSpPr>
            <p:nvPr/>
          </p:nvSpPr>
          <p:spPr bwMode="auto">
            <a:xfrm>
              <a:off x="10418" y="5844"/>
              <a:ext cx="1365"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en-US" altLang="zh-CN" sz="2400" b="1">
                  <a:latin typeface="Arial" panose="020B0604020202020204" pitchFamily="34" charset="0"/>
                </a:rPr>
                <a:t>2014</a:t>
              </a:r>
            </a:p>
          </p:txBody>
        </p:sp>
        <p:sp>
          <p:nvSpPr>
            <p:cNvPr id="18" name="Text Box 37"/>
            <p:cNvSpPr txBox="1">
              <a:spLocks noChangeArrowheads="1"/>
            </p:cNvSpPr>
            <p:nvPr/>
          </p:nvSpPr>
          <p:spPr bwMode="auto">
            <a:xfrm>
              <a:off x="13513" y="5844"/>
              <a:ext cx="1365"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en-US" altLang="zh-CN" sz="2400" b="1">
                  <a:latin typeface="Arial" panose="020B0604020202020204" pitchFamily="34" charset="0"/>
                </a:rPr>
                <a:t>2015</a:t>
              </a:r>
            </a:p>
          </p:txBody>
        </p:sp>
        <p:sp>
          <p:nvSpPr>
            <p:cNvPr id="19" name="Text Box 35"/>
            <p:cNvSpPr txBox="1">
              <a:spLocks noChangeArrowheads="1"/>
            </p:cNvSpPr>
            <p:nvPr/>
          </p:nvSpPr>
          <p:spPr bwMode="auto">
            <a:xfrm>
              <a:off x="16538" y="5855"/>
              <a:ext cx="1365"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en-US" altLang="zh-CN" sz="2400" b="1">
                  <a:solidFill>
                    <a:schemeClr val="bg1"/>
                  </a:solidFill>
                  <a:latin typeface="Arial" panose="020B0604020202020204" pitchFamily="34" charset="0"/>
                </a:rPr>
                <a:t>2016</a:t>
              </a:r>
            </a:p>
          </p:txBody>
        </p:sp>
        <p:sp>
          <p:nvSpPr>
            <p:cNvPr id="20" name="AutoShape 28"/>
            <p:cNvSpPr>
              <a:spLocks noChangeArrowheads="1"/>
            </p:cNvSpPr>
            <p:nvPr/>
          </p:nvSpPr>
          <p:spPr bwMode="gray">
            <a:xfrm>
              <a:off x="7068" y="5325"/>
              <a:ext cx="1755" cy="1755"/>
            </a:xfrm>
            <a:prstGeom prst="diamond">
              <a:avLst/>
            </a:prstGeom>
            <a:gradFill rotWithShape="1">
              <a:gsLst>
                <a:gs pos="0">
                  <a:schemeClr val="accent2"/>
                </a:gs>
                <a:gs pos="100000">
                  <a:schemeClr val="accent2">
                    <a:gamma/>
                    <a:tint val="69804"/>
                    <a:invGamma/>
                  </a:schemeClr>
                </a:gs>
              </a:gsLst>
              <a:lin ang="0" scaled="1"/>
            </a:gradFill>
            <a:ln w="9525" algn="ctr">
              <a:noFill/>
              <a:miter lim="800000"/>
            </a:ln>
            <a:effectLst/>
            <a:scene3d>
              <a:camera prst="legacyPerspectiveBottom">
                <a:rot lat="20999999" lon="0" rev="0"/>
              </a:camera>
              <a:lightRig rig="legacyFlat4" dir="b"/>
            </a:scene3d>
            <a:sp3d extrusionH="163500" prstMaterial="legacyMatte">
              <a:bevelT w="13500" h="13500" prst="angle"/>
              <a:bevelB w="13500" h="13500" prst="angle"/>
              <a:extrusionClr>
                <a:schemeClr val="accent2"/>
              </a:extrusionClr>
            </a:sp3d>
          </p:spPr>
          <p:txBody>
            <a:bodyPr wrap="none" anchor="ctr">
              <a:flatTx/>
            </a:bodyPr>
            <a:lstStyle/>
            <a:p>
              <a:pPr algn="ctr">
                <a:buFontTx/>
                <a:buNone/>
                <a:defRPr/>
              </a:pPr>
              <a:endParaRPr lang="zh-CN" altLang="en-US">
                <a:latin typeface="Arial" panose="020B0604020202020204" pitchFamily="34" charset="0"/>
              </a:endParaRPr>
            </a:p>
          </p:txBody>
        </p:sp>
        <p:cxnSp>
          <p:nvCxnSpPr>
            <p:cNvPr id="21" name="AutoShape 31"/>
            <p:cNvCxnSpPr>
              <a:cxnSpLocks noChangeShapeType="1"/>
            </p:cNvCxnSpPr>
            <p:nvPr/>
          </p:nvCxnSpPr>
          <p:spPr bwMode="auto">
            <a:xfrm>
              <a:off x="5693" y="6209"/>
              <a:ext cx="1365" cy="0"/>
            </a:xfrm>
            <a:prstGeom prst="straightConnector1">
              <a:avLst/>
            </a:prstGeom>
            <a:noFill/>
            <a:ln w="38100">
              <a:solidFill>
                <a:srgbClr val="333333"/>
              </a:solidFill>
              <a:round/>
              <a:headEnd type="oval" w="sm" len="sm"/>
              <a:tailEnd type="oval" w="sm" len="sm"/>
            </a:ln>
            <a:extLst>
              <a:ext uri="{909E8E84-426E-40DD-AFC4-6F175D3DCCD1}">
                <a14:hiddenFill xmlns:a14="http://schemas.microsoft.com/office/drawing/2010/main">
                  <a:noFill/>
                </a14:hiddenFill>
              </a:ext>
            </a:extLst>
          </p:spPr>
        </p:cxnSp>
        <p:sp>
          <p:nvSpPr>
            <p:cNvPr id="22" name="Text Box 35"/>
            <p:cNvSpPr txBox="1">
              <a:spLocks noChangeArrowheads="1"/>
            </p:cNvSpPr>
            <p:nvPr/>
          </p:nvSpPr>
          <p:spPr bwMode="auto">
            <a:xfrm>
              <a:off x="7253" y="5844"/>
              <a:ext cx="1365"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en-US" altLang="zh-CN" sz="2400" b="1">
                  <a:latin typeface="Arial" panose="020B0604020202020204" pitchFamily="34" charset="0"/>
                </a:rPr>
                <a:t>2013</a:t>
              </a:r>
            </a:p>
          </p:txBody>
        </p:sp>
        <p:sp>
          <p:nvSpPr>
            <p:cNvPr id="23" name="AutoShape 27"/>
            <p:cNvSpPr>
              <a:spLocks noChangeArrowheads="1"/>
            </p:cNvSpPr>
            <p:nvPr/>
          </p:nvSpPr>
          <p:spPr bwMode="gray">
            <a:xfrm>
              <a:off x="3948" y="5337"/>
              <a:ext cx="1755" cy="1755"/>
            </a:xfrm>
            <a:prstGeom prst="diamond">
              <a:avLst/>
            </a:prstGeom>
            <a:gradFill rotWithShape="1">
              <a:gsLst>
                <a:gs pos="0">
                  <a:schemeClr val="accent1"/>
                </a:gs>
                <a:gs pos="100000">
                  <a:schemeClr val="accent1">
                    <a:gamma/>
                    <a:tint val="69804"/>
                    <a:invGamma/>
                  </a:schemeClr>
                </a:gs>
              </a:gsLst>
              <a:lin ang="0" scaled="1"/>
            </a:gradFill>
            <a:ln w="9525" algn="ctr">
              <a:noFill/>
              <a:miter lim="800000"/>
            </a:ln>
            <a:effectLst/>
            <a:scene3d>
              <a:camera prst="legacyPerspectiveBottom">
                <a:rot lat="20999999" lon="0" rev="0"/>
              </a:camera>
              <a:lightRig rig="legacyFlat4" dir="b"/>
            </a:scene3d>
            <a:sp3d extrusionH="163500" prstMaterial="legacyMatte">
              <a:bevelT w="13500" h="13500" prst="angle"/>
              <a:bevelB w="13500" h="13500" prst="angle"/>
              <a:extrusionClr>
                <a:schemeClr val="accent1"/>
              </a:extrusionClr>
            </a:sp3d>
          </p:spPr>
          <p:txBody>
            <a:bodyPr wrap="none" anchor="ctr">
              <a:flatTx/>
            </a:bodyPr>
            <a:lstStyle/>
            <a:p>
              <a:pPr algn="ctr">
                <a:buFontTx/>
                <a:buNone/>
                <a:defRPr/>
              </a:pPr>
              <a:endParaRPr lang="zh-CN" altLang="en-US">
                <a:latin typeface="Arial" panose="020B0604020202020204" pitchFamily="34" charset="0"/>
              </a:endParaRPr>
            </a:p>
          </p:txBody>
        </p:sp>
        <p:sp>
          <p:nvSpPr>
            <p:cNvPr id="24" name="Text Box 34"/>
            <p:cNvSpPr txBox="1">
              <a:spLocks noChangeArrowheads="1"/>
            </p:cNvSpPr>
            <p:nvPr/>
          </p:nvSpPr>
          <p:spPr bwMode="auto">
            <a:xfrm>
              <a:off x="4120" y="5851"/>
              <a:ext cx="1365"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en-US" altLang="zh-CN" sz="2400" b="1">
                  <a:solidFill>
                    <a:srgbClr val="FFFFFF"/>
                  </a:solidFill>
                  <a:latin typeface="Arial" panose="020B0604020202020204" pitchFamily="34" charset="0"/>
                </a:rPr>
                <a:t>2009</a:t>
              </a:r>
            </a:p>
          </p:txBody>
        </p:sp>
      </p:grpSp>
      <p:sp>
        <p:nvSpPr>
          <p:cNvPr id="25" name="文本框 24"/>
          <p:cNvSpPr txBox="1"/>
          <p:nvPr/>
        </p:nvSpPr>
        <p:spPr>
          <a:xfrm>
            <a:off x="9993640" y="2060848"/>
            <a:ext cx="1979295" cy="1568450"/>
          </a:xfrm>
          <a:prstGeom prst="rect">
            <a:avLst/>
          </a:prstGeom>
          <a:noFill/>
        </p:spPr>
        <p:txBody>
          <a:bodyPr wrap="square">
            <a:spAutoFit/>
          </a:bodyPr>
          <a:lstStyle/>
          <a:p>
            <a:pPr algn="ctr">
              <a:spcBef>
                <a:spcPct val="50000"/>
              </a:spcBef>
              <a:defRPr/>
            </a:pPr>
            <a:r>
              <a:rPr lang="zh-CN" altLang="en-US" sz="2400" b="1" noProof="1">
                <a:solidFill>
                  <a:srgbClr val="002060"/>
                </a:solidFill>
                <a:latin typeface="黑体" panose="02010609060101010101" pitchFamily="49" charset="-122"/>
                <a:ea typeface="黑体" panose="02010609060101010101" pitchFamily="49" charset="-122"/>
                <a:sym typeface="+mn-ea"/>
              </a:rPr>
              <a:t>广西、四川、湖北等应用型高校联盟成立</a:t>
            </a:r>
          </a:p>
        </p:txBody>
      </p:sp>
      <p:sp>
        <p:nvSpPr>
          <p:cNvPr id="26" name="AutoShape 27"/>
          <p:cNvSpPr>
            <a:spLocks noChangeArrowheads="1"/>
          </p:cNvSpPr>
          <p:nvPr/>
        </p:nvSpPr>
        <p:spPr bwMode="gray">
          <a:xfrm>
            <a:off x="364816" y="3690117"/>
            <a:ext cx="1114425" cy="1114741"/>
          </a:xfrm>
          <a:prstGeom prst="diamond">
            <a:avLst/>
          </a:prstGeom>
          <a:gradFill rotWithShape="1">
            <a:gsLst>
              <a:gs pos="0">
                <a:schemeClr val="accent1"/>
              </a:gs>
              <a:gs pos="100000">
                <a:schemeClr val="accent1">
                  <a:gamma/>
                  <a:tint val="69804"/>
                  <a:invGamma/>
                </a:schemeClr>
              </a:gs>
            </a:gsLst>
            <a:lin ang="0" scaled="1"/>
          </a:gradFill>
          <a:ln w="9525" algn="ctr">
            <a:noFill/>
            <a:miter lim="800000"/>
          </a:ln>
          <a:effectLst/>
          <a:scene3d>
            <a:camera prst="legacyPerspectiveBottom">
              <a:rot lat="20999999" lon="0" rev="0"/>
            </a:camera>
            <a:lightRig rig="legacyFlat4" dir="b"/>
          </a:scene3d>
          <a:sp3d extrusionH="163500" prstMaterial="legacyMatte">
            <a:bevelT w="13500" h="13500" prst="angle"/>
            <a:bevelB w="13500" h="13500" prst="angle"/>
            <a:extrusionClr>
              <a:schemeClr val="accent1"/>
            </a:extrusionClr>
          </a:sp3d>
        </p:spPr>
        <p:txBody>
          <a:bodyPr wrap="none" anchor="ctr">
            <a:flatTx/>
          </a:bodyPr>
          <a:lstStyle/>
          <a:p>
            <a:pPr algn="ctr">
              <a:buFontTx/>
              <a:buNone/>
              <a:defRPr/>
            </a:pPr>
            <a:endParaRPr lang="zh-CN" altLang="en-US">
              <a:latin typeface="Arial" panose="020B0604020202020204" pitchFamily="34" charset="0"/>
            </a:endParaRPr>
          </a:p>
        </p:txBody>
      </p:sp>
      <p:sp>
        <p:nvSpPr>
          <p:cNvPr id="27" name="Text Box 34"/>
          <p:cNvSpPr txBox="1">
            <a:spLocks noChangeArrowheads="1"/>
          </p:cNvSpPr>
          <p:nvPr/>
        </p:nvSpPr>
        <p:spPr bwMode="auto">
          <a:xfrm>
            <a:off x="485978" y="4028908"/>
            <a:ext cx="866775" cy="45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en-US" altLang="zh-CN" sz="2400" b="1">
                <a:solidFill>
                  <a:srgbClr val="FFFFFF"/>
                </a:solidFill>
                <a:latin typeface="Arial" panose="020B0604020202020204" pitchFamily="34" charset="0"/>
              </a:rPr>
              <a:t>2002</a:t>
            </a:r>
          </a:p>
        </p:txBody>
      </p:sp>
      <p:sp>
        <p:nvSpPr>
          <p:cNvPr id="29" name="Text Box 38"/>
          <p:cNvSpPr txBox="1">
            <a:spLocks noChangeArrowheads="1"/>
          </p:cNvSpPr>
          <p:nvPr/>
        </p:nvSpPr>
        <p:spPr bwMode="auto">
          <a:xfrm>
            <a:off x="213579" y="2117998"/>
            <a:ext cx="18319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pPr>
            <a:r>
              <a:rPr lang="zh-CN" altLang="en-US" sz="2400" b="1" dirty="0">
                <a:solidFill>
                  <a:srgbClr val="002060"/>
                </a:solidFill>
                <a:latin typeface="黑体" panose="02010609060101010101" pitchFamily="49" charset="-122"/>
                <a:ea typeface="黑体" panose="02010609060101010101" pitchFamily="49" charset="-122"/>
              </a:rPr>
              <a:t>全国工程应用型本科教育协作组</a:t>
            </a:r>
            <a:endParaRPr lang="en-US" altLang="zh-CN" sz="2400" b="1" dirty="0">
              <a:solidFill>
                <a:srgbClr val="002060"/>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3"/>
          <p:cNvSpPr/>
          <p:nvPr/>
        </p:nvSpPr>
        <p:spPr>
          <a:xfrm>
            <a:off x="1199456" y="1988840"/>
            <a:ext cx="9836150" cy="3640455"/>
          </a:xfrm>
          <a:prstGeom prst="roundRect">
            <a:avLst>
              <a:gd name="adj" fmla="val 6431"/>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7" name="矩形 16"/>
          <p:cNvSpPr/>
          <p:nvPr/>
        </p:nvSpPr>
        <p:spPr>
          <a:xfrm>
            <a:off x="1503350" y="3024236"/>
            <a:ext cx="2817436" cy="1569660"/>
          </a:xfrm>
          <a:prstGeom prst="rect">
            <a:avLst/>
          </a:prstGeom>
        </p:spPr>
        <p:txBody>
          <a:bodyPr wrap="square">
            <a:spAutoFit/>
          </a:bodyPr>
          <a:lstStyle/>
          <a:p>
            <a:pPr algn="ctr" defTabSz="914400" eaLnBrk="0" fontAlgn="base" hangingPunct="0">
              <a:spcBef>
                <a:spcPct val="0"/>
              </a:spcBef>
              <a:spcAft>
                <a:spcPct val="0"/>
              </a:spcAft>
              <a:defRPr/>
            </a:pPr>
            <a:r>
              <a:rPr lang="zh-CN" altLang="en-US" sz="3200" b="1" dirty="0">
                <a:solidFill>
                  <a:srgbClr val="C00000"/>
                </a:solidFill>
                <a:latin typeface="微软雅黑" panose="020B0503020204020204" pitchFamily="34" charset="-122"/>
                <a:ea typeface="微软雅黑" panose="020B0503020204020204" pitchFamily="34" charset="-122"/>
                <a:sym typeface="+mn-ea"/>
              </a:rPr>
              <a:t>以培养应用型人才为主的</a:t>
            </a:r>
            <a:endParaRPr lang="en-US" altLang="zh-CN" sz="3200" b="1" dirty="0">
              <a:solidFill>
                <a:srgbClr val="C00000"/>
              </a:solidFill>
              <a:latin typeface="微软雅黑" panose="020B0503020204020204" pitchFamily="34" charset="-122"/>
              <a:ea typeface="微软雅黑" panose="020B0503020204020204" pitchFamily="34" charset="-122"/>
              <a:sym typeface="+mn-ea"/>
            </a:endParaRPr>
          </a:p>
          <a:p>
            <a:pPr algn="ctr" defTabSz="914400" eaLnBrk="0" fontAlgn="base" hangingPunct="0">
              <a:spcBef>
                <a:spcPct val="0"/>
              </a:spcBef>
              <a:spcAft>
                <a:spcPct val="0"/>
              </a:spcAft>
              <a:defRPr/>
            </a:pPr>
            <a:r>
              <a:rPr lang="zh-CN" altLang="en-US" sz="3200" b="1" dirty="0">
                <a:solidFill>
                  <a:srgbClr val="C00000"/>
                </a:solidFill>
                <a:latin typeface="微软雅黑" panose="020B0503020204020204" pitchFamily="34" charset="-122"/>
                <a:ea typeface="微软雅黑" panose="020B0503020204020204" pitchFamily="34" charset="-122"/>
                <a:sym typeface="+mn-ea"/>
              </a:rPr>
              <a:t>高校特征</a:t>
            </a:r>
            <a:endParaRPr lang="en-US" altLang="zh-CN" sz="3200" b="1" dirty="0">
              <a:solidFill>
                <a:srgbClr val="C00000"/>
              </a:solidFill>
              <a:latin typeface="微软雅黑" panose="020B0503020204020204" pitchFamily="34" charset="-122"/>
              <a:ea typeface="微软雅黑" panose="020B0503020204020204" pitchFamily="34" charset="-122"/>
            </a:endParaRPr>
          </a:p>
        </p:txBody>
      </p:sp>
      <p:sp>
        <p:nvSpPr>
          <p:cNvPr id="18" name="矩形 6"/>
          <p:cNvSpPr>
            <a:spLocks noChangeArrowheads="1"/>
          </p:cNvSpPr>
          <p:nvPr/>
        </p:nvSpPr>
        <p:spPr bwMode="auto">
          <a:xfrm>
            <a:off x="4642520" y="2185160"/>
            <a:ext cx="6318250" cy="32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50000"/>
              </a:lnSpc>
              <a:spcBef>
                <a:spcPts val="0"/>
              </a:spcBef>
              <a:buNone/>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以就业为主的人才培养导向</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0"/>
              </a:spcBef>
              <a:buNone/>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以服务区域需求为导向的专业设置</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0"/>
              </a:spcBef>
              <a:buNone/>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以专业性和实践性为主的课程设置</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0"/>
              </a:spcBef>
              <a:buNone/>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4.</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以理论与实践相结合的教师队伍</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ts val="0"/>
              </a:spcBef>
              <a:buNone/>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适合应用型人才的质量保障体系</a:t>
            </a:r>
          </a:p>
        </p:txBody>
      </p:sp>
      <p:sp>
        <p:nvSpPr>
          <p:cNvPr id="6" name="文本框 5"/>
          <p:cNvSpPr txBox="1"/>
          <p:nvPr/>
        </p:nvSpPr>
        <p:spPr>
          <a:xfrm>
            <a:off x="479376" y="783752"/>
            <a:ext cx="9847094"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b="1" dirty="0">
                <a:solidFill>
                  <a:srgbClr val="0070C0"/>
                </a:solidFill>
                <a:latin typeface="黑体" panose="02010609060101010101" pitchFamily="49" charset="-122"/>
                <a:ea typeface="黑体" panose="02010609060101010101" pitchFamily="49" charset="-122"/>
              </a:rPr>
              <a:t>（三）新世纪应用型人才培养</a:t>
            </a:r>
            <a:r>
              <a:rPr lang="en-US" altLang="zh-CN" sz="2800" b="1" dirty="0">
                <a:solidFill>
                  <a:srgbClr val="0070C0"/>
                </a:solidFill>
                <a:latin typeface="黑体" panose="02010609060101010101" pitchFamily="49" charset="-122"/>
                <a:ea typeface="黑体" panose="02010609060101010101" pitchFamily="49" charset="-122"/>
              </a:rPr>
              <a:t>——</a:t>
            </a:r>
            <a:r>
              <a:rPr lang="zh-CN" altLang="en-US" sz="2800" b="1" dirty="0">
                <a:solidFill>
                  <a:srgbClr val="0070C0"/>
                </a:solidFill>
                <a:latin typeface="黑体" panose="02010609060101010101" pitchFamily="49" charset="-122"/>
                <a:ea typeface="黑体" panose="02010609060101010101" pitchFamily="49" charset="-122"/>
              </a:rPr>
              <a:t>高校特征</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框 62"/>
          <p:cNvSpPr txBox="1"/>
          <p:nvPr/>
        </p:nvSpPr>
        <p:spPr>
          <a:xfrm>
            <a:off x="407368" y="783752"/>
            <a:ext cx="9847094"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b="1" dirty="0">
                <a:solidFill>
                  <a:srgbClr val="0070C0"/>
                </a:solidFill>
                <a:latin typeface="黑体" panose="02010609060101010101" pitchFamily="49" charset="-122"/>
                <a:ea typeface="黑体" panose="02010609060101010101" pitchFamily="49" charset="-122"/>
              </a:rPr>
              <a:t>（四）案</a:t>
            </a:r>
            <a:r>
              <a:rPr lang="zh-CN" altLang="en-US" sz="2800" b="1">
                <a:solidFill>
                  <a:srgbClr val="0070C0"/>
                </a:solidFill>
                <a:latin typeface="黑体" panose="02010609060101010101" pitchFamily="49" charset="-122"/>
                <a:ea typeface="黑体" panose="02010609060101010101" pitchFamily="49" charset="-122"/>
              </a:rPr>
              <a:t>例</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宋体" panose="02010600030101010101" pitchFamily="2" charset="-122"/>
                <a:ea typeface="黑体" panose="02010609060101010101" pitchFamily="49" charset="-122"/>
                <a:sym typeface="+mn-ea"/>
              </a:rPr>
              <a:t>合</a:t>
            </a:r>
            <a:r>
              <a:rPr lang="zh-CN" altLang="en-US" sz="2800" b="1" dirty="0">
                <a:solidFill>
                  <a:srgbClr val="0070C0"/>
                </a:solidFill>
                <a:latin typeface="宋体" panose="02010600030101010101" pitchFamily="2" charset="-122"/>
                <a:ea typeface="黑体" panose="02010609060101010101" pitchFamily="49" charset="-122"/>
                <a:sym typeface="+mn-ea"/>
              </a:rPr>
              <a:t>肥学院</a:t>
            </a:r>
            <a:endParaRPr lang="zh-CN" altLang="en-US" sz="2800" b="1" dirty="0">
              <a:solidFill>
                <a:srgbClr val="0070C0"/>
              </a:solidFill>
              <a:latin typeface="黑体" panose="02010609060101010101" pitchFamily="49" charset="-122"/>
              <a:ea typeface="黑体" panose="02010609060101010101" pitchFamily="49" charset="-122"/>
              <a:sym typeface="Arial" panose="020B0604020202020204" pitchFamily="34" charset="0"/>
            </a:endParaRPr>
          </a:p>
        </p:txBody>
      </p:sp>
      <p:sp>
        <p:nvSpPr>
          <p:cNvPr id="74" name="TextBox 33"/>
          <p:cNvSpPr txBox="1">
            <a:spLocks noChangeArrowheads="1"/>
          </p:cNvSpPr>
          <p:nvPr/>
        </p:nvSpPr>
        <p:spPr bwMode="auto">
          <a:xfrm>
            <a:off x="570933" y="1970381"/>
            <a:ext cx="732526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dirty="0">
                <a:latin typeface="微软雅黑" panose="020B0503020204020204" pitchFamily="34" charset="-122"/>
                <a:ea typeface="微软雅黑" panose="020B0503020204020204" pitchFamily="34" charset="-122"/>
              </a:rPr>
              <a:t>2003</a:t>
            </a:r>
            <a:r>
              <a:rPr lang="zh-CN" altLang="en-US" sz="2400" dirty="0">
                <a:latin typeface="微软雅黑" panose="020B0503020204020204" pitchFamily="34" charset="-122"/>
                <a:ea typeface="微软雅黑" panose="020B0503020204020204" pitchFamily="34" charset="-122"/>
              </a:rPr>
              <a:t>年学校办学定位：</a:t>
            </a:r>
            <a:r>
              <a:rPr lang="zh-CN" altLang="en-US" sz="2400" b="1" spc="300" dirty="0">
                <a:latin typeface="微软雅黑" panose="020B0503020204020204" pitchFamily="34" charset="-122"/>
                <a:ea typeface="微软雅黑" panose="020B0503020204020204" pitchFamily="34" charset="-122"/>
              </a:rPr>
              <a:t>地方性、应用型、国际化</a:t>
            </a:r>
            <a:endParaRPr lang="en-US" altLang="zh-CN" sz="2400" b="1" spc="300" dirty="0">
              <a:latin typeface="微软雅黑" panose="020B0503020204020204" pitchFamily="34" charset="-122"/>
              <a:ea typeface="微软雅黑" panose="020B0503020204020204" pitchFamily="34" charset="-122"/>
            </a:endParaRPr>
          </a:p>
          <a:p>
            <a:pPr eaLnBrk="1" hangingPunct="1"/>
            <a:endParaRPr lang="en-US" altLang="zh-CN" sz="2400" dirty="0">
              <a:latin typeface="微软雅黑" panose="020B0503020204020204" pitchFamily="34" charset="-122"/>
              <a:ea typeface="微软雅黑" panose="020B0503020204020204" pitchFamily="34" charset="-122"/>
            </a:endParaRPr>
          </a:p>
          <a:p>
            <a:pPr marL="342900" indent="-342900" eaLnBrk="1" hangingPunct="1">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学校功能与服务紧密结合、主动融入地方经济社会发展</a:t>
            </a:r>
            <a:endParaRPr lang="en-US" altLang="zh-CN" sz="2400" dirty="0">
              <a:latin typeface="微软雅黑" panose="020B0503020204020204" pitchFamily="34" charset="-122"/>
              <a:ea typeface="微软雅黑" panose="020B0503020204020204" pitchFamily="34" charset="-122"/>
            </a:endParaRPr>
          </a:p>
          <a:p>
            <a:pPr marL="342900" indent="-342900" eaLnBrk="1" hangingPunct="1">
              <a:buFont typeface="Arial" panose="020B0604020202020204" pitchFamily="34" charset="0"/>
              <a:buChar char="•"/>
            </a:pPr>
            <a:endParaRPr lang="en-US" altLang="zh-CN" sz="2400" dirty="0">
              <a:latin typeface="微软雅黑" panose="020B0503020204020204" pitchFamily="34" charset="-122"/>
              <a:ea typeface="微软雅黑" panose="020B0503020204020204" pitchFamily="34" charset="-122"/>
            </a:endParaRPr>
          </a:p>
          <a:p>
            <a:pPr marL="342900" indent="-342900" eaLnBrk="1" hangingPunct="1">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改革人才培养模式，着力培养应用型人才</a:t>
            </a:r>
            <a:endParaRPr lang="en-US" altLang="zh-CN" sz="2400" dirty="0">
              <a:latin typeface="微软雅黑" panose="020B0503020204020204" pitchFamily="34" charset="-122"/>
              <a:ea typeface="微软雅黑" panose="020B0503020204020204" pitchFamily="34" charset="-122"/>
            </a:endParaRPr>
          </a:p>
          <a:p>
            <a:pPr marL="342900" indent="-342900" eaLnBrk="1" hangingPunct="1">
              <a:buFont typeface="Arial" panose="020B0604020202020204" pitchFamily="34" charset="0"/>
              <a:buChar char="•"/>
            </a:pPr>
            <a:endParaRPr lang="en-US" altLang="zh-CN" sz="2400" dirty="0">
              <a:latin typeface="微软雅黑" panose="020B0503020204020204" pitchFamily="34" charset="-122"/>
              <a:ea typeface="微软雅黑" panose="020B0503020204020204" pitchFamily="34" charset="-122"/>
            </a:endParaRPr>
          </a:p>
          <a:p>
            <a:pPr marL="342900" indent="-342900" eaLnBrk="1" hangingPunct="1">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借鉴德国先进理念，引进资源</a:t>
            </a:r>
            <a:endParaRPr lang="en-US" altLang="zh-CN" sz="2400" dirty="0">
              <a:latin typeface="微软雅黑" panose="020B0503020204020204" pitchFamily="34" charset="-122"/>
              <a:ea typeface="微软雅黑" panose="020B0503020204020204" pitchFamily="34" charset="-122"/>
            </a:endParaRPr>
          </a:p>
          <a:p>
            <a:pPr eaLnBrk="1" hangingPunct="1"/>
            <a:endParaRPr lang="zh-CN" altLang="en-US" sz="2400" dirty="0">
              <a:ea typeface="楷体" panose="02010609060101010101" pitchFamily="49" charset="-122"/>
            </a:endParaRPr>
          </a:p>
        </p:txBody>
      </p:sp>
      <p:sp>
        <p:nvSpPr>
          <p:cNvPr id="4" name="Freeform 5"/>
          <p:cNvSpPr>
            <a:spLocks noEditPoints="1" noChangeArrowheads="1"/>
          </p:cNvSpPr>
          <p:nvPr/>
        </p:nvSpPr>
        <p:spPr bwMode="auto">
          <a:xfrm>
            <a:off x="6816080" y="3677692"/>
            <a:ext cx="2492375" cy="2232025"/>
          </a:xfrm>
          <a:custGeom>
            <a:avLst/>
            <a:gdLst>
              <a:gd name="T0" fmla="*/ 3055 w 3055"/>
              <a:gd name="T1" fmla="*/ 1674 h 2735"/>
              <a:gd name="T2" fmla="*/ 2121 w 3055"/>
              <a:gd name="T3" fmla="*/ 1674 h 2735"/>
              <a:gd name="T4" fmla="*/ 1060 w 3055"/>
              <a:gd name="T5" fmla="*/ 2735 h 2735"/>
              <a:gd name="T6" fmla="*/ 0 w 3055"/>
              <a:gd name="T7" fmla="*/ 1674 h 2735"/>
              <a:gd name="T8" fmla="*/ 1060 w 3055"/>
              <a:gd name="T9" fmla="*/ 613 h 2735"/>
              <a:gd name="T10" fmla="*/ 1632 w 3055"/>
              <a:gd name="T11" fmla="*/ 780 h 2735"/>
              <a:gd name="T12" fmla="*/ 2089 w 3055"/>
              <a:gd name="T13" fmla="*/ 68 h 2735"/>
              <a:gd name="T14" fmla="*/ 2133 w 3055"/>
              <a:gd name="T15" fmla="*/ 0 h 2735"/>
              <a:gd name="T16" fmla="*/ 3055 w 3055"/>
              <a:gd name="T17" fmla="*/ 532 h 2735"/>
              <a:gd name="T18" fmla="*/ 3055 w 3055"/>
              <a:gd name="T19" fmla="*/ 1674 h 2735"/>
              <a:gd name="T20" fmla="*/ 1909 w 3055"/>
              <a:gd name="T21" fmla="*/ 1674 h 2735"/>
              <a:gd name="T22" fmla="*/ 1058 w 3055"/>
              <a:gd name="T23" fmla="*/ 1674 h 2735"/>
              <a:gd name="T24" fmla="*/ 1518 w 3055"/>
              <a:gd name="T25" fmla="*/ 958 h 2735"/>
              <a:gd name="T26" fmla="*/ 1060 w 3055"/>
              <a:gd name="T27" fmla="*/ 824 h 2735"/>
              <a:gd name="T28" fmla="*/ 212 w 3055"/>
              <a:gd name="T29" fmla="*/ 1674 h 2735"/>
              <a:gd name="T30" fmla="*/ 1060 w 3055"/>
              <a:gd name="T31" fmla="*/ 2523 h 2735"/>
              <a:gd name="T32" fmla="*/ 1909 w 3055"/>
              <a:gd name="T33" fmla="*/ 1674 h 27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55"/>
              <a:gd name="T52" fmla="*/ 0 h 2735"/>
              <a:gd name="T53" fmla="*/ 3055 w 3055"/>
              <a:gd name="T54" fmla="*/ 2735 h 27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55" h="2735">
                <a:moveTo>
                  <a:pt x="3055" y="1674"/>
                </a:moveTo>
                <a:cubicBezTo>
                  <a:pt x="2121" y="1674"/>
                  <a:pt x="2121" y="1674"/>
                  <a:pt x="2121" y="1674"/>
                </a:cubicBezTo>
                <a:cubicBezTo>
                  <a:pt x="2121" y="2260"/>
                  <a:pt x="1646" y="2735"/>
                  <a:pt x="1060" y="2735"/>
                </a:cubicBezTo>
                <a:cubicBezTo>
                  <a:pt x="475" y="2735"/>
                  <a:pt x="0" y="2260"/>
                  <a:pt x="0" y="1674"/>
                </a:cubicBezTo>
                <a:cubicBezTo>
                  <a:pt x="0" y="1088"/>
                  <a:pt x="475" y="613"/>
                  <a:pt x="1060" y="613"/>
                </a:cubicBezTo>
                <a:cubicBezTo>
                  <a:pt x="1271" y="613"/>
                  <a:pt x="1467" y="674"/>
                  <a:pt x="1632" y="780"/>
                </a:cubicBezTo>
                <a:cubicBezTo>
                  <a:pt x="2089" y="68"/>
                  <a:pt x="2089" y="68"/>
                  <a:pt x="2089" y="68"/>
                </a:cubicBezTo>
                <a:cubicBezTo>
                  <a:pt x="2133" y="0"/>
                  <a:pt x="2133" y="0"/>
                  <a:pt x="2133" y="0"/>
                </a:cubicBezTo>
                <a:cubicBezTo>
                  <a:pt x="3055" y="532"/>
                  <a:pt x="3055" y="532"/>
                  <a:pt x="3055" y="532"/>
                </a:cubicBezTo>
                <a:lnTo>
                  <a:pt x="3055" y="1674"/>
                </a:lnTo>
                <a:close/>
                <a:moveTo>
                  <a:pt x="1909" y="1674"/>
                </a:moveTo>
                <a:cubicBezTo>
                  <a:pt x="1058" y="1674"/>
                  <a:pt x="1058" y="1674"/>
                  <a:pt x="1058" y="1674"/>
                </a:cubicBezTo>
                <a:cubicBezTo>
                  <a:pt x="1518" y="958"/>
                  <a:pt x="1518" y="958"/>
                  <a:pt x="1518" y="958"/>
                </a:cubicBezTo>
                <a:cubicBezTo>
                  <a:pt x="1386" y="873"/>
                  <a:pt x="1229" y="824"/>
                  <a:pt x="1060" y="824"/>
                </a:cubicBezTo>
                <a:cubicBezTo>
                  <a:pt x="592" y="824"/>
                  <a:pt x="212" y="1205"/>
                  <a:pt x="212" y="1674"/>
                </a:cubicBezTo>
                <a:cubicBezTo>
                  <a:pt x="212" y="2143"/>
                  <a:pt x="592" y="2523"/>
                  <a:pt x="1060" y="2523"/>
                </a:cubicBezTo>
                <a:cubicBezTo>
                  <a:pt x="1529" y="2523"/>
                  <a:pt x="1909" y="2143"/>
                  <a:pt x="1909" y="1674"/>
                </a:cubicBezTo>
                <a:close/>
              </a:path>
            </a:pathLst>
          </a:custGeom>
          <a:solidFill>
            <a:srgbClr val="CC000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dirty="0"/>
          </a:p>
        </p:txBody>
      </p:sp>
      <p:sp>
        <p:nvSpPr>
          <p:cNvPr id="5" name="Freeform 6"/>
          <p:cNvSpPr>
            <a:spLocks noEditPoints="1" noChangeArrowheads="1"/>
          </p:cNvSpPr>
          <p:nvPr/>
        </p:nvSpPr>
        <p:spPr bwMode="auto">
          <a:xfrm>
            <a:off x="9445104" y="3671342"/>
            <a:ext cx="2508250" cy="2238375"/>
          </a:xfrm>
          <a:custGeom>
            <a:avLst/>
            <a:gdLst>
              <a:gd name="T0" fmla="*/ 933 w 3073"/>
              <a:gd name="T1" fmla="*/ 0 h 2742"/>
              <a:gd name="T2" fmla="*/ 981 w 3073"/>
              <a:gd name="T3" fmla="*/ 75 h 2742"/>
              <a:gd name="T4" fmla="*/ 1439 w 3073"/>
              <a:gd name="T5" fmla="*/ 788 h 2742"/>
              <a:gd name="T6" fmla="*/ 2012 w 3073"/>
              <a:gd name="T7" fmla="*/ 620 h 2742"/>
              <a:gd name="T8" fmla="*/ 3073 w 3073"/>
              <a:gd name="T9" fmla="*/ 1681 h 2742"/>
              <a:gd name="T10" fmla="*/ 2012 w 3073"/>
              <a:gd name="T11" fmla="*/ 2742 h 2742"/>
              <a:gd name="T12" fmla="*/ 952 w 3073"/>
              <a:gd name="T13" fmla="*/ 1681 h 2742"/>
              <a:gd name="T14" fmla="*/ 0 w 3073"/>
              <a:gd name="T15" fmla="*/ 1681 h 2742"/>
              <a:gd name="T16" fmla="*/ 0 w 3073"/>
              <a:gd name="T17" fmla="*/ 539 h 2742"/>
              <a:gd name="T18" fmla="*/ 933 w 3073"/>
              <a:gd name="T19" fmla="*/ 0 h 2742"/>
              <a:gd name="T20" fmla="*/ 1553 w 3073"/>
              <a:gd name="T21" fmla="*/ 966 h 2742"/>
              <a:gd name="T22" fmla="*/ 2012 w 3073"/>
              <a:gd name="T23" fmla="*/ 1681 h 2742"/>
              <a:gd name="T24" fmla="*/ 1163 w 3073"/>
              <a:gd name="T25" fmla="*/ 1681 h 2742"/>
              <a:gd name="T26" fmla="*/ 2012 w 3073"/>
              <a:gd name="T27" fmla="*/ 2530 h 2742"/>
              <a:gd name="T28" fmla="*/ 2861 w 3073"/>
              <a:gd name="T29" fmla="*/ 1681 h 2742"/>
              <a:gd name="T30" fmla="*/ 2012 w 3073"/>
              <a:gd name="T31" fmla="*/ 831 h 2742"/>
              <a:gd name="T32" fmla="*/ 1553 w 3073"/>
              <a:gd name="T33" fmla="*/ 966 h 27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73"/>
              <a:gd name="T52" fmla="*/ 0 h 2742"/>
              <a:gd name="T53" fmla="*/ 3073 w 3073"/>
              <a:gd name="T54" fmla="*/ 2742 h 27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73" h="2742">
                <a:moveTo>
                  <a:pt x="933" y="0"/>
                </a:moveTo>
                <a:cubicBezTo>
                  <a:pt x="981" y="75"/>
                  <a:pt x="981" y="75"/>
                  <a:pt x="981" y="75"/>
                </a:cubicBezTo>
                <a:cubicBezTo>
                  <a:pt x="1439" y="788"/>
                  <a:pt x="1439" y="788"/>
                  <a:pt x="1439" y="788"/>
                </a:cubicBezTo>
                <a:cubicBezTo>
                  <a:pt x="1604" y="681"/>
                  <a:pt x="1801" y="620"/>
                  <a:pt x="2012" y="620"/>
                </a:cubicBezTo>
                <a:cubicBezTo>
                  <a:pt x="2598" y="620"/>
                  <a:pt x="3073" y="1095"/>
                  <a:pt x="3073" y="1681"/>
                </a:cubicBezTo>
                <a:cubicBezTo>
                  <a:pt x="3073" y="2267"/>
                  <a:pt x="2598" y="2742"/>
                  <a:pt x="2012" y="2742"/>
                </a:cubicBezTo>
                <a:cubicBezTo>
                  <a:pt x="1427" y="2742"/>
                  <a:pt x="952" y="2267"/>
                  <a:pt x="952" y="1681"/>
                </a:cubicBezTo>
                <a:cubicBezTo>
                  <a:pt x="0" y="1681"/>
                  <a:pt x="0" y="1681"/>
                  <a:pt x="0" y="1681"/>
                </a:cubicBezTo>
                <a:cubicBezTo>
                  <a:pt x="0" y="539"/>
                  <a:pt x="0" y="539"/>
                  <a:pt x="0" y="539"/>
                </a:cubicBezTo>
                <a:lnTo>
                  <a:pt x="933" y="0"/>
                </a:lnTo>
                <a:close/>
                <a:moveTo>
                  <a:pt x="1553" y="966"/>
                </a:moveTo>
                <a:cubicBezTo>
                  <a:pt x="2012" y="1681"/>
                  <a:pt x="2012" y="1681"/>
                  <a:pt x="2012" y="1681"/>
                </a:cubicBezTo>
                <a:cubicBezTo>
                  <a:pt x="1163" y="1681"/>
                  <a:pt x="1163" y="1681"/>
                  <a:pt x="1163" y="1681"/>
                </a:cubicBezTo>
                <a:cubicBezTo>
                  <a:pt x="1163" y="2150"/>
                  <a:pt x="1543" y="2530"/>
                  <a:pt x="2012" y="2530"/>
                </a:cubicBezTo>
                <a:cubicBezTo>
                  <a:pt x="2481" y="2530"/>
                  <a:pt x="2861" y="2150"/>
                  <a:pt x="2861" y="1681"/>
                </a:cubicBezTo>
                <a:cubicBezTo>
                  <a:pt x="2861" y="1212"/>
                  <a:pt x="2481" y="831"/>
                  <a:pt x="2012" y="831"/>
                </a:cubicBezTo>
                <a:cubicBezTo>
                  <a:pt x="1843" y="831"/>
                  <a:pt x="1686" y="881"/>
                  <a:pt x="1553" y="966"/>
                </a:cubicBezTo>
                <a:close/>
              </a:path>
            </a:pathLst>
          </a:custGeom>
          <a:gradFill rotWithShape="1">
            <a:gsLst>
              <a:gs pos="0">
                <a:srgbClr val="A6CE39"/>
              </a:gs>
              <a:gs pos="1999">
                <a:srgbClr val="A6CE39"/>
              </a:gs>
              <a:gs pos="100000">
                <a:srgbClr val="00A651"/>
              </a:gs>
              <a:gs pos="100000">
                <a:srgbClr val="00A651"/>
              </a:gs>
              <a:gs pos="100000">
                <a:srgbClr val="00A651"/>
              </a:gs>
              <a:gs pos="100000">
                <a:srgbClr val="00A651"/>
              </a:gs>
              <a:gs pos="100000">
                <a:srgbClr val="00A651"/>
              </a:gs>
              <a:gs pos="100000">
                <a:srgbClr val="00A651"/>
              </a:gs>
              <a:gs pos="100000">
                <a:srgbClr val="00A651"/>
              </a:gs>
              <a:gs pos="100000">
                <a:srgbClr val="00A651"/>
              </a:gs>
            </a:gsLst>
            <a:path path="rect">
              <a:fillToRect r="100000" b="100000"/>
            </a:path>
          </a:gra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6" name="Freeform 7"/>
          <p:cNvSpPr>
            <a:spLocks noEditPoints="1" noChangeArrowheads="1"/>
          </p:cNvSpPr>
          <p:nvPr/>
        </p:nvSpPr>
        <p:spPr bwMode="auto">
          <a:xfrm>
            <a:off x="8495655" y="1556792"/>
            <a:ext cx="1730375" cy="2473325"/>
          </a:xfrm>
          <a:custGeom>
            <a:avLst/>
            <a:gdLst>
              <a:gd name="T0" fmla="*/ 1061 w 2121"/>
              <a:gd name="T1" fmla="*/ 1061 h 3032"/>
              <a:gd name="T2" fmla="*/ 1520 w 2121"/>
              <a:gd name="T3" fmla="*/ 1776 h 3032"/>
              <a:gd name="T4" fmla="*/ 1910 w 2121"/>
              <a:gd name="T5" fmla="*/ 1061 h 3032"/>
              <a:gd name="T6" fmla="*/ 1061 w 2121"/>
              <a:gd name="T7" fmla="*/ 212 h 3032"/>
              <a:gd name="T8" fmla="*/ 212 w 2121"/>
              <a:gd name="T9" fmla="*/ 1061 h 3032"/>
              <a:gd name="T10" fmla="*/ 602 w 2121"/>
              <a:gd name="T11" fmla="*/ 1776 h 3032"/>
              <a:gd name="T12" fmla="*/ 1061 w 2121"/>
              <a:gd name="T13" fmla="*/ 1061 h 3032"/>
              <a:gd name="T14" fmla="*/ 1634 w 2121"/>
              <a:gd name="T15" fmla="*/ 1954 h 3032"/>
              <a:gd name="T16" fmla="*/ 1981 w 2121"/>
              <a:gd name="T17" fmla="*/ 2494 h 3032"/>
              <a:gd name="T18" fmla="*/ 1055 w 2121"/>
              <a:gd name="T19" fmla="*/ 3029 h 3032"/>
              <a:gd name="T20" fmla="*/ 1055 w 2121"/>
              <a:gd name="T21" fmla="*/ 3032 h 3032"/>
              <a:gd name="T22" fmla="*/ 136 w 2121"/>
              <a:gd name="T23" fmla="*/ 2501 h 3032"/>
              <a:gd name="T24" fmla="*/ 487 w 2121"/>
              <a:gd name="T25" fmla="*/ 1954 h 3032"/>
              <a:gd name="T26" fmla="*/ 0 w 2121"/>
              <a:gd name="T27" fmla="*/ 1061 h 3032"/>
              <a:gd name="T28" fmla="*/ 1061 w 2121"/>
              <a:gd name="T29" fmla="*/ 0 h 3032"/>
              <a:gd name="T30" fmla="*/ 2121 w 2121"/>
              <a:gd name="T31" fmla="*/ 1061 h 3032"/>
              <a:gd name="T32" fmla="*/ 1634 w 2121"/>
              <a:gd name="T33" fmla="*/ 1954 h 30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21"/>
              <a:gd name="T52" fmla="*/ 0 h 3032"/>
              <a:gd name="T53" fmla="*/ 2121 w 2121"/>
              <a:gd name="T54" fmla="*/ 3032 h 30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21" h="3032">
                <a:moveTo>
                  <a:pt x="1061" y="1061"/>
                </a:moveTo>
                <a:cubicBezTo>
                  <a:pt x="1520" y="1776"/>
                  <a:pt x="1520" y="1776"/>
                  <a:pt x="1520" y="1776"/>
                </a:cubicBezTo>
                <a:cubicBezTo>
                  <a:pt x="1754" y="1625"/>
                  <a:pt x="1910" y="1361"/>
                  <a:pt x="1910" y="1061"/>
                </a:cubicBezTo>
                <a:cubicBezTo>
                  <a:pt x="1910" y="592"/>
                  <a:pt x="1530" y="212"/>
                  <a:pt x="1061" y="212"/>
                </a:cubicBezTo>
                <a:cubicBezTo>
                  <a:pt x="592" y="212"/>
                  <a:pt x="212" y="592"/>
                  <a:pt x="212" y="1061"/>
                </a:cubicBezTo>
                <a:cubicBezTo>
                  <a:pt x="212" y="1361"/>
                  <a:pt x="367" y="1625"/>
                  <a:pt x="602" y="1776"/>
                </a:cubicBezTo>
                <a:lnTo>
                  <a:pt x="1061" y="1061"/>
                </a:lnTo>
                <a:close/>
                <a:moveTo>
                  <a:pt x="1634" y="1954"/>
                </a:moveTo>
                <a:cubicBezTo>
                  <a:pt x="1981" y="2494"/>
                  <a:pt x="1981" y="2494"/>
                  <a:pt x="1981" y="2494"/>
                </a:cubicBezTo>
                <a:cubicBezTo>
                  <a:pt x="1055" y="3029"/>
                  <a:pt x="1055" y="3029"/>
                  <a:pt x="1055" y="3029"/>
                </a:cubicBezTo>
                <a:cubicBezTo>
                  <a:pt x="1055" y="3032"/>
                  <a:pt x="1055" y="3032"/>
                  <a:pt x="1055" y="3032"/>
                </a:cubicBezTo>
                <a:cubicBezTo>
                  <a:pt x="136" y="2501"/>
                  <a:pt x="136" y="2501"/>
                  <a:pt x="136" y="2501"/>
                </a:cubicBezTo>
                <a:cubicBezTo>
                  <a:pt x="487" y="1954"/>
                  <a:pt x="487" y="1954"/>
                  <a:pt x="487" y="1954"/>
                </a:cubicBezTo>
                <a:cubicBezTo>
                  <a:pt x="194" y="1765"/>
                  <a:pt x="0" y="1436"/>
                  <a:pt x="0" y="1061"/>
                </a:cubicBezTo>
                <a:cubicBezTo>
                  <a:pt x="0" y="475"/>
                  <a:pt x="475" y="0"/>
                  <a:pt x="1061" y="0"/>
                </a:cubicBezTo>
                <a:cubicBezTo>
                  <a:pt x="1646" y="0"/>
                  <a:pt x="2121" y="475"/>
                  <a:pt x="2121" y="1061"/>
                </a:cubicBezTo>
                <a:cubicBezTo>
                  <a:pt x="2121" y="1436"/>
                  <a:pt x="1927" y="1765"/>
                  <a:pt x="1634" y="1954"/>
                </a:cubicBezTo>
                <a:close/>
              </a:path>
            </a:pathLst>
          </a:custGeom>
          <a:gradFill rotWithShape="1">
            <a:gsLst>
              <a:gs pos="0">
                <a:srgbClr val="FFDD00">
                  <a:alpha val="95000"/>
                </a:srgbClr>
              </a:gs>
              <a:gs pos="1999">
                <a:srgbClr val="FFDD00"/>
              </a:gs>
              <a:gs pos="78635">
                <a:srgbClr val="F79619"/>
              </a:gs>
              <a:gs pos="100000">
                <a:srgbClr val="F58220"/>
              </a:gs>
              <a:gs pos="100000">
                <a:srgbClr val="F58220"/>
              </a:gs>
              <a:gs pos="100000">
                <a:srgbClr val="F58220"/>
              </a:gs>
              <a:gs pos="100000">
                <a:srgbClr val="F58220"/>
              </a:gs>
              <a:gs pos="100000">
                <a:srgbClr val="F58220"/>
              </a:gs>
              <a:gs pos="100000">
                <a:srgbClr val="F58220"/>
              </a:gs>
              <a:gs pos="100000">
                <a:srgbClr val="F58220"/>
              </a:gs>
              <a:gs pos="100000">
                <a:srgbClr val="F58220"/>
              </a:gs>
            </a:gsLst>
            <a:path path="rect">
              <a:fillToRect r="100000" b="100000"/>
            </a:path>
          </a:gradFill>
          <a:ln>
            <a:noFill/>
          </a:ln>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dirty="0"/>
          </a:p>
        </p:txBody>
      </p:sp>
      <p:sp>
        <p:nvSpPr>
          <p:cNvPr id="7" name="Oval 8"/>
          <p:cNvSpPr>
            <a:spLocks noChangeArrowheads="1"/>
          </p:cNvSpPr>
          <p:nvPr/>
        </p:nvSpPr>
        <p:spPr bwMode="auto">
          <a:xfrm>
            <a:off x="6999460" y="4346030"/>
            <a:ext cx="1385888" cy="1385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300">
              <a:solidFill>
                <a:srgbClr val="000000"/>
              </a:solidFill>
              <a:sym typeface="Calibri" panose="020F0502020204030204" pitchFamily="34" charset="0"/>
            </a:endParaRPr>
          </a:p>
        </p:txBody>
      </p:sp>
      <p:sp>
        <p:nvSpPr>
          <p:cNvPr id="8" name="Oval 8"/>
          <p:cNvSpPr>
            <a:spLocks noChangeArrowheads="1"/>
          </p:cNvSpPr>
          <p:nvPr/>
        </p:nvSpPr>
        <p:spPr bwMode="auto">
          <a:xfrm>
            <a:off x="10349855" y="4346030"/>
            <a:ext cx="1387475" cy="1385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300">
              <a:solidFill>
                <a:srgbClr val="000000"/>
              </a:solidFill>
              <a:sym typeface="Calibri" panose="020F0502020204030204" pitchFamily="34" charset="0"/>
            </a:endParaRPr>
          </a:p>
        </p:txBody>
      </p:sp>
      <p:sp>
        <p:nvSpPr>
          <p:cNvPr id="9" name="Oval 8"/>
          <p:cNvSpPr>
            <a:spLocks noChangeArrowheads="1"/>
          </p:cNvSpPr>
          <p:nvPr/>
        </p:nvSpPr>
        <p:spPr bwMode="auto">
          <a:xfrm>
            <a:off x="8668693" y="1728242"/>
            <a:ext cx="1385887" cy="13858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300">
              <a:solidFill>
                <a:srgbClr val="000000"/>
              </a:solidFill>
              <a:sym typeface="Calibri" panose="020F0502020204030204" pitchFamily="34" charset="0"/>
            </a:endParaRPr>
          </a:p>
        </p:txBody>
      </p:sp>
      <p:sp>
        <p:nvSpPr>
          <p:cNvPr id="18" name="Text Box 22"/>
          <p:cNvSpPr txBox="1">
            <a:spLocks noChangeArrowheads="1"/>
          </p:cNvSpPr>
          <p:nvPr/>
        </p:nvSpPr>
        <p:spPr bwMode="auto">
          <a:xfrm>
            <a:off x="8832205" y="2134642"/>
            <a:ext cx="11033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ea typeface="黑体" panose="02010609060101010101" pitchFamily="49" charset="-122"/>
              </a:rPr>
              <a:t>应用型</a:t>
            </a:r>
          </a:p>
          <a:p>
            <a:pPr eaLnBrk="1" hangingPunct="1"/>
            <a:endParaRPr lang="zh-CN" altLang="en-US">
              <a:latin typeface="Arial" panose="020B0604020202020204" pitchFamily="34" charset="0"/>
            </a:endParaRPr>
          </a:p>
        </p:txBody>
      </p:sp>
      <p:sp>
        <p:nvSpPr>
          <p:cNvPr id="19" name="Text Box 22"/>
          <p:cNvSpPr txBox="1">
            <a:spLocks noChangeArrowheads="1"/>
          </p:cNvSpPr>
          <p:nvPr/>
        </p:nvSpPr>
        <p:spPr bwMode="auto">
          <a:xfrm>
            <a:off x="8482955" y="5265192"/>
            <a:ext cx="1822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b="1">
                <a:solidFill>
                  <a:srgbClr val="008000"/>
                </a:solidFill>
                <a:ea typeface="楷体" panose="02010609060101010101" pitchFamily="49" charset="-122"/>
                <a:sym typeface="Arial" panose="020B0604020202020204" pitchFamily="34" charset="0"/>
              </a:rPr>
              <a:t>服务平台</a:t>
            </a:r>
          </a:p>
        </p:txBody>
      </p:sp>
      <p:sp>
        <p:nvSpPr>
          <p:cNvPr id="20" name="Text Box 25"/>
          <p:cNvSpPr txBox="1">
            <a:spLocks noChangeArrowheads="1"/>
          </p:cNvSpPr>
          <p:nvPr/>
        </p:nvSpPr>
        <p:spPr bwMode="auto">
          <a:xfrm>
            <a:off x="7169323" y="4820692"/>
            <a:ext cx="110331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ea typeface="黑体" panose="02010609060101010101" pitchFamily="49" charset="-122"/>
                <a:sym typeface="Arial" panose="020B0604020202020204" pitchFamily="34" charset="0"/>
              </a:rPr>
              <a:t>地方性</a:t>
            </a:r>
          </a:p>
          <a:p>
            <a:pPr eaLnBrk="1" hangingPunct="1"/>
            <a:endParaRPr lang="zh-CN" altLang="en-US">
              <a:latin typeface="Arial" panose="020B0604020202020204" pitchFamily="34" charset="0"/>
            </a:endParaRPr>
          </a:p>
        </p:txBody>
      </p:sp>
      <p:sp>
        <p:nvSpPr>
          <p:cNvPr id="21" name="Text Box 26"/>
          <p:cNvSpPr txBox="1">
            <a:spLocks noChangeArrowheads="1"/>
          </p:cNvSpPr>
          <p:nvPr/>
        </p:nvSpPr>
        <p:spPr bwMode="auto">
          <a:xfrm>
            <a:off x="10497493" y="4866730"/>
            <a:ext cx="110331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ea typeface="黑体" panose="02010609060101010101" pitchFamily="49" charset="-122"/>
                <a:sym typeface="Arial" panose="020B0604020202020204" pitchFamily="34" charset="0"/>
              </a:rPr>
              <a:t>国际化</a:t>
            </a:r>
          </a:p>
          <a:p>
            <a:pPr eaLnBrk="1" hangingPunct="1"/>
            <a:endParaRPr lang="zh-CN" altLang="en-US">
              <a:latin typeface="Arial" panose="020B0604020202020204" pitchFamily="34" charset="0"/>
            </a:endParaRPr>
          </a:p>
        </p:txBody>
      </p:sp>
    </p:spTree>
  </p:cSld>
  <p:clrMapOvr>
    <a:masterClrMapping/>
  </p:clrMapOvr>
  <p:transition>
    <p:circl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5" name="Rectangle 62"/>
          <p:cNvSpPr>
            <a:spLocks noChangeArrowheads="1"/>
          </p:cNvSpPr>
          <p:nvPr/>
        </p:nvSpPr>
        <p:spPr bwMode="auto">
          <a:xfrm>
            <a:off x="7038528" y="2612534"/>
            <a:ext cx="2833688" cy="396875"/>
          </a:xfrm>
          <a:prstGeom prst="rect">
            <a:avLst/>
          </a:prstGeom>
          <a:noFill/>
          <a:ln w="9525">
            <a:noFill/>
            <a:miter lim="800000"/>
          </a:ln>
          <a:effectLst/>
        </p:spPr>
        <p:txBody>
          <a:bodyPr>
            <a:spAutoFit/>
          </a:bodyPr>
          <a:lstStyle/>
          <a:p>
            <a:pPr algn="ctr">
              <a:defRPr/>
            </a:pPr>
            <a:r>
              <a:rPr lang="zh-CN" altLang="en-US" sz="2000" noProof="1">
                <a:effectLst>
                  <a:outerShdw blurRad="38100" dist="38100" dir="2700000">
                    <a:srgbClr val="C0C0C0"/>
                  </a:outerShdw>
                </a:effectLst>
                <a:latin typeface="楷体" panose="02010609060101010101" pitchFamily="49" charset="-122"/>
                <a:ea typeface="楷体" panose="02010609060101010101" pitchFamily="49" charset="-122"/>
                <a:cs typeface="+mn-ea"/>
              </a:rPr>
              <a:t> </a:t>
            </a:r>
            <a:endParaRPr lang="zh-CN" altLang="en-US" sz="2000" noProof="1">
              <a:solidFill>
                <a:schemeClr val="accent2">
                  <a:lumMod val="75000"/>
                </a:schemeClr>
              </a:solidFill>
              <a:latin typeface="微软雅黑" panose="020B0503020204020204" pitchFamily="34" charset="-122"/>
              <a:ea typeface="微软雅黑" panose="020B0503020204020204" pitchFamily="34" charset="-122"/>
            </a:endParaRPr>
          </a:p>
        </p:txBody>
      </p:sp>
      <p:sp>
        <p:nvSpPr>
          <p:cNvPr id="14379" name="Rectangle 74"/>
          <p:cNvSpPr>
            <a:spLocks noChangeArrowheads="1"/>
          </p:cNvSpPr>
          <p:nvPr/>
        </p:nvSpPr>
        <p:spPr bwMode="auto">
          <a:xfrm>
            <a:off x="7285316" y="3629884"/>
            <a:ext cx="2667000" cy="396875"/>
          </a:xfrm>
          <a:prstGeom prst="rect">
            <a:avLst/>
          </a:prstGeom>
          <a:noFill/>
          <a:ln w="9525">
            <a:noFill/>
            <a:miter lim="800000"/>
          </a:ln>
          <a:effectLst/>
        </p:spPr>
        <p:txBody>
          <a:bodyPr>
            <a:spAutoFit/>
          </a:bodyPr>
          <a:lstStyle/>
          <a:p>
            <a:pPr>
              <a:defRPr/>
            </a:pPr>
            <a:r>
              <a:rPr lang="zh-CN" altLang="en-US" sz="2000" noProof="1">
                <a:effectLst>
                  <a:outerShdw blurRad="38100" dist="38100" dir="2700000">
                    <a:srgbClr val="C0C0C0"/>
                  </a:outerShdw>
                </a:effectLst>
                <a:latin typeface="楷体" panose="02010609060101010101" pitchFamily="49" charset="-122"/>
                <a:ea typeface="楷体" panose="02010609060101010101" pitchFamily="49" charset="-122"/>
                <a:cs typeface="+mn-ea"/>
              </a:rPr>
              <a:t> </a:t>
            </a:r>
            <a:endParaRPr lang="zh-CN" altLang="en-US" sz="2000" noProof="1">
              <a:solidFill>
                <a:schemeClr val="accent2">
                  <a:lumMod val="75000"/>
                </a:schemeClr>
              </a:solidFill>
              <a:latin typeface="微软雅黑" panose="020B0503020204020204" pitchFamily="34" charset="-122"/>
              <a:ea typeface="微软雅黑" panose="020B0503020204020204" pitchFamily="34" charset="-122"/>
            </a:endParaRPr>
          </a:p>
        </p:txBody>
      </p:sp>
      <p:sp>
        <p:nvSpPr>
          <p:cNvPr id="32789" name="Text Box 14"/>
          <p:cNvSpPr txBox="1">
            <a:spLocks noChangeArrowheads="1"/>
          </p:cNvSpPr>
          <p:nvPr/>
        </p:nvSpPr>
        <p:spPr bwMode="auto">
          <a:xfrm>
            <a:off x="1464891" y="1809080"/>
            <a:ext cx="27122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fontAlgn="auto" hangingPunct="1">
              <a:buClr>
                <a:srgbClr val="FF0000"/>
              </a:buClr>
              <a:buFont typeface="楷体_GB2312" pitchFamily="49" charset="-122"/>
              <a:buNone/>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人才培养模式改革：</a:t>
            </a: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eaLnBrk="1" fontAlgn="auto" hangingPunct="1">
              <a:buClr>
                <a:srgbClr val="FF0000"/>
              </a:buClr>
              <a:buFont typeface="楷体_GB2312" pitchFamily="49" charset="-122"/>
              <a:buNone/>
            </a:pP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algn="ctr" eaLnBrk="1" fontAlgn="auto" hangingPunct="1">
              <a:buClr>
                <a:srgbClr val="FF0000"/>
              </a:buClr>
              <a:buFont typeface="楷体_GB2312" pitchFamily="49" charset="-122"/>
              <a:buNone/>
            </a:pPr>
            <a:r>
              <a:rPr lang="zh-CN" altLang="en-US"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六个方面</a:t>
            </a:r>
          </a:p>
        </p:txBody>
      </p:sp>
      <p:sp>
        <p:nvSpPr>
          <p:cNvPr id="3" name="Rectangle 68"/>
          <p:cNvSpPr>
            <a:spLocks noChangeArrowheads="1"/>
          </p:cNvSpPr>
          <p:nvPr/>
        </p:nvSpPr>
        <p:spPr bwMode="auto">
          <a:xfrm>
            <a:off x="7285316" y="4873016"/>
            <a:ext cx="2617788" cy="396875"/>
          </a:xfrm>
          <a:prstGeom prst="rect">
            <a:avLst/>
          </a:prstGeom>
          <a:noFill/>
          <a:ln w="9525">
            <a:noFill/>
            <a:miter lim="800000"/>
          </a:ln>
          <a:effectLst/>
        </p:spPr>
        <p:txBody>
          <a:bodyPr>
            <a:spAutoFit/>
          </a:bodyPr>
          <a:lstStyle/>
          <a:p>
            <a:pPr>
              <a:defRPr/>
            </a:pPr>
            <a:r>
              <a:rPr lang="zh-CN" altLang="en-US" sz="2000" noProof="1">
                <a:effectLst>
                  <a:outerShdw blurRad="38100" dist="38100" dir="2700000">
                    <a:srgbClr val="C0C0C0"/>
                  </a:outerShdw>
                </a:effectLst>
                <a:latin typeface="楷体" panose="02010609060101010101" pitchFamily="49" charset="-122"/>
                <a:ea typeface="楷体" panose="02010609060101010101" pitchFamily="49" charset="-122"/>
                <a:cs typeface="+mn-ea"/>
              </a:rPr>
              <a:t> </a:t>
            </a:r>
            <a:endParaRPr lang="zh-CN" altLang="en-US" sz="2000" noProof="1">
              <a:solidFill>
                <a:schemeClr val="accent2">
                  <a:lumMod val="75000"/>
                </a:schemeClr>
              </a:solidFill>
              <a:latin typeface="微软雅黑" panose="020B0503020204020204" pitchFamily="34" charset="-122"/>
              <a:ea typeface="微软雅黑" panose="020B0503020204020204" pitchFamily="34" charset="-122"/>
            </a:endParaRPr>
          </a:p>
        </p:txBody>
      </p:sp>
      <p:sp>
        <p:nvSpPr>
          <p:cNvPr id="5" name="椭圆 4"/>
          <p:cNvSpPr/>
          <p:nvPr/>
        </p:nvSpPr>
        <p:spPr>
          <a:xfrm>
            <a:off x="6376406" y="2746672"/>
            <a:ext cx="2239874" cy="2043845"/>
          </a:xfrm>
          <a:prstGeom prst="ellipse">
            <a:avLst/>
          </a:prstGeom>
          <a:solidFill>
            <a:srgbClr val="D8C18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rgbClr val="24787E"/>
                </a:solidFill>
                <a:latin typeface="微软雅黑" panose="020B0503020204020204" pitchFamily="34" charset="-122"/>
                <a:ea typeface="微软雅黑" panose="020B0503020204020204" pitchFamily="34" charset="-122"/>
              </a:rPr>
              <a:t>修订人才培养方案</a:t>
            </a:r>
          </a:p>
        </p:txBody>
      </p:sp>
      <p:sp>
        <p:nvSpPr>
          <p:cNvPr id="64" name="椭圆 63"/>
          <p:cNvSpPr/>
          <p:nvPr/>
        </p:nvSpPr>
        <p:spPr>
          <a:xfrm>
            <a:off x="6308211" y="831426"/>
            <a:ext cx="2376264" cy="1604075"/>
          </a:xfrm>
          <a:prstGeom prst="ellipse">
            <a:avLst/>
          </a:prstGeom>
          <a:solidFill>
            <a:srgbClr val="D8C18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noProof="1">
                <a:solidFill>
                  <a:srgbClr val="24787E"/>
                </a:solidFill>
                <a:latin typeface="微软雅黑" panose="020B0503020204020204" pitchFamily="34" charset="-122"/>
                <a:ea typeface="微软雅黑" panose="020B0503020204020204" pitchFamily="34" charset="-122"/>
              </a:rPr>
              <a:t>构建实践教学体系</a:t>
            </a:r>
            <a:endParaRPr lang="zh-CN" altLang="en-US" sz="2400">
              <a:solidFill>
                <a:srgbClr val="24787E"/>
              </a:solidFill>
              <a:latin typeface="微软雅黑" panose="020B0503020204020204" pitchFamily="34" charset="-122"/>
              <a:ea typeface="微软雅黑" panose="020B0503020204020204" pitchFamily="34" charset="-122"/>
            </a:endParaRPr>
          </a:p>
        </p:txBody>
      </p:sp>
      <p:sp>
        <p:nvSpPr>
          <p:cNvPr id="65" name="椭圆 64"/>
          <p:cNvSpPr/>
          <p:nvPr/>
        </p:nvSpPr>
        <p:spPr>
          <a:xfrm>
            <a:off x="8616280" y="2096030"/>
            <a:ext cx="2376264" cy="1726907"/>
          </a:xfrm>
          <a:prstGeom prst="ellipse">
            <a:avLst/>
          </a:prstGeom>
          <a:solidFill>
            <a:srgbClr val="D8C18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noProof="1">
                <a:solidFill>
                  <a:srgbClr val="24787E"/>
                </a:solidFill>
                <a:latin typeface="微软雅黑" panose="020B0503020204020204" pitchFamily="34" charset="-122"/>
                <a:ea typeface="微软雅黑" panose="020B0503020204020204" pitchFamily="34" charset="-122"/>
              </a:rPr>
              <a:t>应用型师资队伍建设</a:t>
            </a:r>
          </a:p>
        </p:txBody>
      </p:sp>
      <p:sp>
        <p:nvSpPr>
          <p:cNvPr id="66" name="椭圆 65"/>
          <p:cNvSpPr/>
          <p:nvPr/>
        </p:nvSpPr>
        <p:spPr>
          <a:xfrm>
            <a:off x="4040761" y="2202912"/>
            <a:ext cx="2376264" cy="1752570"/>
          </a:xfrm>
          <a:prstGeom prst="ellipse">
            <a:avLst/>
          </a:prstGeom>
          <a:solidFill>
            <a:srgbClr val="D8C18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rgbClr val="24787E"/>
                </a:solidFill>
                <a:latin typeface="微软雅黑" panose="020B0503020204020204" pitchFamily="34" charset="-122"/>
                <a:ea typeface="微软雅黑" panose="020B0503020204020204" pitchFamily="34" charset="-122"/>
              </a:rPr>
              <a:t>重构课程体系</a:t>
            </a:r>
          </a:p>
        </p:txBody>
      </p:sp>
      <p:sp>
        <p:nvSpPr>
          <p:cNvPr id="67" name="椭圆 66"/>
          <p:cNvSpPr/>
          <p:nvPr/>
        </p:nvSpPr>
        <p:spPr>
          <a:xfrm>
            <a:off x="4539115" y="4374068"/>
            <a:ext cx="2376264" cy="1580320"/>
          </a:xfrm>
          <a:prstGeom prst="ellipse">
            <a:avLst/>
          </a:prstGeom>
          <a:solidFill>
            <a:srgbClr val="D8C18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rgbClr val="24787E"/>
                </a:solidFill>
                <a:latin typeface="微软雅黑" panose="020B0503020204020204" pitchFamily="34" charset="-122"/>
                <a:ea typeface="微软雅黑" panose="020B0503020204020204" pitchFamily="34" charset="-122"/>
              </a:rPr>
              <a:t>改革教学方法和手段</a:t>
            </a:r>
          </a:p>
        </p:txBody>
      </p:sp>
      <p:sp>
        <p:nvSpPr>
          <p:cNvPr id="68" name="椭圆 67"/>
          <p:cNvSpPr/>
          <p:nvPr/>
        </p:nvSpPr>
        <p:spPr>
          <a:xfrm>
            <a:off x="8025190" y="4374068"/>
            <a:ext cx="2376264" cy="1596656"/>
          </a:xfrm>
          <a:prstGeom prst="ellipse">
            <a:avLst/>
          </a:prstGeom>
          <a:solidFill>
            <a:srgbClr val="D8C18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noProof="1">
                <a:solidFill>
                  <a:srgbClr val="24787E"/>
                </a:solidFill>
                <a:latin typeface="微软雅黑" panose="020B0503020204020204" pitchFamily="34" charset="-122"/>
                <a:ea typeface="微软雅黑" panose="020B0503020204020204" pitchFamily="34" charset="-122"/>
              </a:rPr>
              <a:t>质量监控体系</a:t>
            </a:r>
          </a:p>
        </p:txBody>
      </p:sp>
      <p:sp>
        <p:nvSpPr>
          <p:cNvPr id="13" name="文本框 12">
            <a:extLst>
              <a:ext uri="{FF2B5EF4-FFF2-40B4-BE49-F238E27FC236}">
                <a16:creationId xmlns:a16="http://schemas.microsoft.com/office/drawing/2014/main" id="{606FEFC3-8E9F-8046-84DC-4B448AB349A9}"/>
              </a:ext>
            </a:extLst>
          </p:cNvPr>
          <p:cNvSpPr txBox="1"/>
          <p:nvPr/>
        </p:nvSpPr>
        <p:spPr>
          <a:xfrm>
            <a:off x="407368" y="783752"/>
            <a:ext cx="4536504"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b="1" dirty="0">
                <a:solidFill>
                  <a:srgbClr val="0070C0"/>
                </a:solidFill>
                <a:latin typeface="黑体" panose="02010609060101010101" pitchFamily="49" charset="-122"/>
                <a:ea typeface="黑体" panose="02010609060101010101" pitchFamily="49" charset="-122"/>
              </a:rPr>
              <a:t>（四）案</a:t>
            </a:r>
            <a:r>
              <a:rPr lang="zh-CN" altLang="en-US" sz="2800" b="1">
                <a:solidFill>
                  <a:srgbClr val="0070C0"/>
                </a:solidFill>
                <a:latin typeface="黑体" panose="02010609060101010101" pitchFamily="49" charset="-122"/>
                <a:ea typeface="黑体" panose="02010609060101010101" pitchFamily="49" charset="-122"/>
              </a:rPr>
              <a:t>例</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宋体" panose="02010600030101010101" pitchFamily="2" charset="-122"/>
                <a:ea typeface="黑体" panose="02010609060101010101" pitchFamily="49" charset="-122"/>
                <a:sym typeface="+mn-ea"/>
              </a:rPr>
              <a:t>合</a:t>
            </a:r>
            <a:r>
              <a:rPr lang="zh-CN" altLang="en-US" sz="2800" b="1" dirty="0">
                <a:solidFill>
                  <a:srgbClr val="0070C0"/>
                </a:solidFill>
                <a:latin typeface="宋体" panose="02010600030101010101" pitchFamily="2" charset="-122"/>
                <a:ea typeface="黑体" panose="02010609060101010101" pitchFamily="49" charset="-122"/>
                <a:sym typeface="+mn-ea"/>
              </a:rPr>
              <a:t>肥学院</a:t>
            </a:r>
            <a:endParaRPr lang="zh-CN" altLang="en-US" sz="2800" b="1" dirty="0">
              <a:solidFill>
                <a:srgbClr val="0070C0"/>
              </a:solidFill>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p:transition>
    <p:circl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框 62"/>
          <p:cNvSpPr txBox="1"/>
          <p:nvPr/>
        </p:nvSpPr>
        <p:spPr>
          <a:xfrm>
            <a:off x="407368" y="640770"/>
            <a:ext cx="9847094"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b="1" dirty="0">
                <a:solidFill>
                  <a:srgbClr val="0070C0"/>
                </a:solidFill>
                <a:latin typeface="黑体" panose="02010609060101010101" pitchFamily="49" charset="-122"/>
                <a:ea typeface="黑体" panose="02010609060101010101" pitchFamily="49" charset="-122"/>
              </a:rPr>
              <a:t>（四）案</a:t>
            </a:r>
            <a:r>
              <a:rPr lang="zh-CN" altLang="en-US" sz="2800" b="1">
                <a:solidFill>
                  <a:srgbClr val="0070C0"/>
                </a:solidFill>
                <a:latin typeface="黑体" panose="02010609060101010101" pitchFamily="49" charset="-122"/>
                <a:ea typeface="黑体" panose="02010609060101010101" pitchFamily="49" charset="-122"/>
              </a:rPr>
              <a:t>例</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宋体" panose="02010600030101010101" pitchFamily="2" charset="-122"/>
                <a:ea typeface="黑体" panose="02010609060101010101" pitchFamily="49" charset="-122"/>
                <a:sym typeface="+mn-ea"/>
              </a:rPr>
              <a:t>合</a:t>
            </a:r>
            <a:r>
              <a:rPr lang="zh-CN" altLang="en-US" sz="2800" b="1" dirty="0">
                <a:solidFill>
                  <a:srgbClr val="0070C0"/>
                </a:solidFill>
                <a:latin typeface="宋体" panose="02010600030101010101" pitchFamily="2" charset="-122"/>
                <a:ea typeface="黑体" panose="02010609060101010101" pitchFamily="49" charset="-122"/>
                <a:sym typeface="+mn-ea"/>
              </a:rPr>
              <a:t>肥学院</a:t>
            </a:r>
            <a:endParaRPr lang="zh-CN" altLang="en-US" sz="2800" b="1" dirty="0">
              <a:solidFill>
                <a:srgbClr val="0070C0"/>
              </a:solidFill>
              <a:latin typeface="黑体" panose="02010609060101010101" pitchFamily="49" charset="-122"/>
              <a:ea typeface="黑体" panose="02010609060101010101" pitchFamily="49" charset="-122"/>
              <a:sym typeface="Arial" panose="020B0604020202020204" pitchFamily="34" charset="0"/>
            </a:endParaRPr>
          </a:p>
        </p:txBody>
      </p:sp>
      <p:sp>
        <p:nvSpPr>
          <p:cNvPr id="6" name="右大括号 5"/>
          <p:cNvSpPr/>
          <p:nvPr/>
        </p:nvSpPr>
        <p:spPr>
          <a:xfrm>
            <a:off x="2423592" y="2254449"/>
            <a:ext cx="534339" cy="2849877"/>
          </a:xfrm>
          <a:prstGeom prst="rightBrace">
            <a:avLst/>
          </a:prstGeom>
          <a:noFill/>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n w="34925">
                <a:solidFill>
                  <a:schemeClr val="accent2">
                    <a:lumMod val="60000"/>
                    <a:lumOff val="40000"/>
                  </a:schemeClr>
                </a:solidFill>
              </a:ln>
              <a:solidFill>
                <a:srgbClr val="92D050"/>
              </a:solidFill>
            </a:endParaRPr>
          </a:p>
        </p:txBody>
      </p:sp>
      <p:sp>
        <p:nvSpPr>
          <p:cNvPr id="7" name="圆角矩形 6"/>
          <p:cNvSpPr/>
          <p:nvPr/>
        </p:nvSpPr>
        <p:spPr>
          <a:xfrm>
            <a:off x="2908033" y="2580466"/>
            <a:ext cx="983450" cy="236070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C00000"/>
                </a:solidFill>
                <a:latin typeface="微软雅黑" panose="020B0503020204020204" pitchFamily="34" charset="-122"/>
                <a:ea typeface="微软雅黑" panose="020B0503020204020204" pitchFamily="34" charset="-122"/>
              </a:rPr>
              <a:t>人</a:t>
            </a:r>
            <a:endParaRPr lang="en-US" altLang="zh-CN" sz="2000" b="1" dirty="0">
              <a:solidFill>
                <a:srgbClr val="C00000"/>
              </a:solidFill>
              <a:latin typeface="微软雅黑" panose="020B0503020204020204" pitchFamily="34" charset="-122"/>
              <a:ea typeface="微软雅黑" panose="020B0503020204020204" pitchFamily="34" charset="-122"/>
            </a:endParaRPr>
          </a:p>
          <a:p>
            <a:r>
              <a:rPr lang="zh-CN" altLang="en-US" sz="2000" b="1" dirty="0">
                <a:solidFill>
                  <a:srgbClr val="C00000"/>
                </a:solidFill>
                <a:latin typeface="微软雅黑" panose="020B0503020204020204" pitchFamily="34" charset="-122"/>
                <a:ea typeface="微软雅黑" panose="020B0503020204020204" pitchFamily="34" charset="-122"/>
              </a:rPr>
              <a:t>   才</a:t>
            </a:r>
            <a:endParaRPr lang="en-US" altLang="zh-CN" sz="2000" b="1" dirty="0">
              <a:solidFill>
                <a:srgbClr val="C00000"/>
              </a:solidFill>
              <a:latin typeface="微软雅黑" panose="020B0503020204020204" pitchFamily="34" charset="-122"/>
              <a:ea typeface="微软雅黑" panose="020B0503020204020204" pitchFamily="34" charset="-122"/>
            </a:endParaRPr>
          </a:p>
          <a:p>
            <a:r>
              <a:rPr lang="zh-CN" altLang="en-US" sz="2000" b="1" dirty="0">
                <a:solidFill>
                  <a:srgbClr val="C00000"/>
                </a:solidFill>
                <a:latin typeface="微软雅黑" panose="020B0503020204020204" pitchFamily="34" charset="-122"/>
                <a:ea typeface="微软雅黑" panose="020B0503020204020204" pitchFamily="34" charset="-122"/>
              </a:rPr>
              <a:t>   培</a:t>
            </a:r>
            <a:endParaRPr lang="en-US" altLang="zh-CN" sz="2000" b="1" dirty="0">
              <a:solidFill>
                <a:srgbClr val="C00000"/>
              </a:solidFill>
              <a:latin typeface="微软雅黑" panose="020B0503020204020204" pitchFamily="34" charset="-122"/>
              <a:ea typeface="微软雅黑" panose="020B0503020204020204" pitchFamily="34" charset="-122"/>
            </a:endParaRPr>
          </a:p>
          <a:p>
            <a:r>
              <a:rPr lang="zh-CN" altLang="en-US" sz="2000" b="1" dirty="0">
                <a:solidFill>
                  <a:srgbClr val="C00000"/>
                </a:solidFill>
                <a:latin typeface="微软雅黑" panose="020B0503020204020204" pitchFamily="34" charset="-122"/>
                <a:ea typeface="微软雅黑" panose="020B0503020204020204" pitchFamily="34" charset="-122"/>
              </a:rPr>
              <a:t>   养</a:t>
            </a:r>
            <a:endParaRPr lang="en-US" altLang="zh-CN" sz="2000" b="1" dirty="0">
              <a:solidFill>
                <a:srgbClr val="C00000"/>
              </a:solidFill>
              <a:latin typeface="微软雅黑" panose="020B0503020204020204" pitchFamily="34" charset="-122"/>
              <a:ea typeface="微软雅黑" panose="020B0503020204020204" pitchFamily="34" charset="-122"/>
            </a:endParaRPr>
          </a:p>
          <a:p>
            <a:r>
              <a:rPr lang="zh-CN" altLang="en-US" sz="2000" b="1" dirty="0">
                <a:solidFill>
                  <a:srgbClr val="C00000"/>
                </a:solidFill>
                <a:latin typeface="微软雅黑" panose="020B0503020204020204" pitchFamily="34" charset="-122"/>
                <a:ea typeface="微软雅黑" panose="020B0503020204020204" pitchFamily="34" charset="-122"/>
              </a:rPr>
              <a:t>   方</a:t>
            </a:r>
            <a:endParaRPr lang="en-US" altLang="zh-CN" sz="2000" b="1" dirty="0">
              <a:solidFill>
                <a:srgbClr val="C00000"/>
              </a:solidFill>
              <a:latin typeface="微软雅黑" panose="020B0503020204020204" pitchFamily="34" charset="-122"/>
              <a:ea typeface="微软雅黑" panose="020B0503020204020204" pitchFamily="34" charset="-122"/>
            </a:endParaRPr>
          </a:p>
          <a:p>
            <a:r>
              <a:rPr lang="zh-CN" altLang="en-US" sz="2000" b="1" dirty="0">
                <a:solidFill>
                  <a:srgbClr val="C00000"/>
                </a:solidFill>
                <a:latin typeface="微软雅黑" panose="020B0503020204020204" pitchFamily="34" charset="-122"/>
                <a:ea typeface="微软雅黑" panose="020B0503020204020204" pitchFamily="34" charset="-122"/>
              </a:rPr>
              <a:t>   案</a:t>
            </a:r>
          </a:p>
        </p:txBody>
      </p:sp>
      <p:sp>
        <p:nvSpPr>
          <p:cNvPr id="8" name="左大括号 7"/>
          <p:cNvSpPr/>
          <p:nvPr/>
        </p:nvSpPr>
        <p:spPr>
          <a:xfrm>
            <a:off x="3941174" y="1696524"/>
            <a:ext cx="451949" cy="3985093"/>
          </a:xfrm>
          <a:prstGeom prst="leftBrace">
            <a:avLst/>
          </a:prstGeom>
          <a:noFill/>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n w="34925">
                <a:solidFill>
                  <a:schemeClr val="accent2">
                    <a:lumMod val="60000"/>
                    <a:lumOff val="40000"/>
                  </a:schemeClr>
                </a:solidFill>
              </a:ln>
              <a:solidFill>
                <a:srgbClr val="92D050"/>
              </a:solidFill>
            </a:endParaRPr>
          </a:p>
        </p:txBody>
      </p:sp>
      <p:sp>
        <p:nvSpPr>
          <p:cNvPr id="9" name="圆角矩形 8"/>
          <p:cNvSpPr/>
          <p:nvPr/>
        </p:nvSpPr>
        <p:spPr>
          <a:xfrm>
            <a:off x="4371621" y="1270262"/>
            <a:ext cx="1866623" cy="663974"/>
          </a:xfrm>
          <a:prstGeom prst="roundRect">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pc="300" dirty="0">
                <a:solidFill>
                  <a:srgbClr val="24787E"/>
                </a:solidFill>
                <a:latin typeface="微软雅黑" panose="020B0503020204020204" pitchFamily="34" charset="-122"/>
                <a:ea typeface="微软雅黑" panose="020B0503020204020204" pitchFamily="34" charset="-122"/>
              </a:rPr>
              <a:t>理论教学体系</a:t>
            </a:r>
          </a:p>
        </p:txBody>
      </p:sp>
      <p:sp>
        <p:nvSpPr>
          <p:cNvPr id="10" name="圆角矩形 9"/>
          <p:cNvSpPr/>
          <p:nvPr/>
        </p:nvSpPr>
        <p:spPr>
          <a:xfrm>
            <a:off x="4393123" y="3310505"/>
            <a:ext cx="1845121" cy="746721"/>
          </a:xfrm>
          <a:prstGeom prst="roundRect">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pc="300">
                <a:solidFill>
                  <a:srgbClr val="24787E"/>
                </a:solidFill>
                <a:latin typeface="微软雅黑" panose="020B0503020204020204" pitchFamily="34" charset="-122"/>
                <a:ea typeface="微软雅黑" panose="020B0503020204020204" pitchFamily="34" charset="-122"/>
              </a:rPr>
              <a:t>实践教学体系</a:t>
            </a:r>
          </a:p>
        </p:txBody>
      </p:sp>
      <p:sp>
        <p:nvSpPr>
          <p:cNvPr id="11" name="圆角矩形 10"/>
          <p:cNvSpPr/>
          <p:nvPr/>
        </p:nvSpPr>
        <p:spPr>
          <a:xfrm>
            <a:off x="4393123" y="5281936"/>
            <a:ext cx="1845122" cy="811360"/>
          </a:xfrm>
          <a:prstGeom prst="roundRect">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spc="300">
                <a:solidFill>
                  <a:srgbClr val="24787E"/>
                </a:solidFill>
                <a:latin typeface="微软雅黑" panose="020B0503020204020204" pitchFamily="34" charset="-122"/>
                <a:ea typeface="微软雅黑" panose="020B0503020204020204" pitchFamily="34" charset="-122"/>
              </a:rPr>
              <a:t>质量保障体系</a:t>
            </a:r>
          </a:p>
        </p:txBody>
      </p:sp>
      <p:sp>
        <p:nvSpPr>
          <p:cNvPr id="13" name="左大括号 12"/>
          <p:cNvSpPr/>
          <p:nvPr/>
        </p:nvSpPr>
        <p:spPr>
          <a:xfrm rot="10800000" flipH="1">
            <a:off x="6317254" y="2912283"/>
            <a:ext cx="212427" cy="1528489"/>
          </a:xfrm>
          <a:prstGeom prst="leftBrace">
            <a:avLst/>
          </a:prstGeom>
          <a:noFill/>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n w="34925">
                <a:solidFill>
                  <a:schemeClr val="accent2">
                    <a:lumMod val="60000"/>
                    <a:lumOff val="40000"/>
                  </a:schemeClr>
                </a:solidFill>
              </a:ln>
              <a:solidFill>
                <a:srgbClr val="92D050"/>
              </a:solidFill>
            </a:endParaRPr>
          </a:p>
        </p:txBody>
      </p:sp>
      <p:sp>
        <p:nvSpPr>
          <p:cNvPr id="14" name="圆角矩形 13"/>
          <p:cNvSpPr/>
          <p:nvPr/>
        </p:nvSpPr>
        <p:spPr>
          <a:xfrm>
            <a:off x="6534502" y="2708920"/>
            <a:ext cx="3089890" cy="5458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latin typeface="微软雅黑" panose="020B0503020204020204" pitchFamily="34" charset="-122"/>
                <a:ea typeface="微软雅黑" panose="020B0503020204020204" pitchFamily="34" charset="-122"/>
              </a:rPr>
              <a:t>认知实践（工程与社会）</a:t>
            </a:r>
          </a:p>
        </p:txBody>
      </p:sp>
      <p:sp>
        <p:nvSpPr>
          <p:cNvPr id="15" name="圆角矩形 14"/>
          <p:cNvSpPr/>
          <p:nvPr/>
        </p:nvSpPr>
        <p:spPr>
          <a:xfrm>
            <a:off x="6575357" y="3333781"/>
            <a:ext cx="3049035" cy="59227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latin typeface="微软雅黑" panose="020B0503020204020204" pitchFamily="34" charset="-122"/>
                <a:ea typeface="微软雅黑" panose="020B0503020204020204" pitchFamily="34" charset="-122"/>
              </a:rPr>
              <a:t>第二课堂（沟通交流）</a:t>
            </a:r>
          </a:p>
        </p:txBody>
      </p:sp>
      <p:sp>
        <p:nvSpPr>
          <p:cNvPr id="16" name="圆角矩形 15"/>
          <p:cNvSpPr/>
          <p:nvPr/>
        </p:nvSpPr>
        <p:spPr>
          <a:xfrm>
            <a:off x="6575356" y="4005064"/>
            <a:ext cx="3049036" cy="59227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latin typeface="微软雅黑" panose="020B0503020204020204" pitchFamily="34" charset="-122"/>
                <a:ea typeface="微软雅黑" panose="020B0503020204020204" pitchFamily="34" charset="-122"/>
              </a:rPr>
              <a:t>学分保证（</a:t>
            </a:r>
            <a:r>
              <a:rPr lang="en-US" altLang="zh-CN" b="1">
                <a:solidFill>
                  <a:schemeClr val="tx1"/>
                </a:solidFill>
                <a:latin typeface="微软雅黑" panose="020B0503020204020204" pitchFamily="34" charset="-122"/>
                <a:ea typeface="微软雅黑" panose="020B0503020204020204" pitchFamily="34" charset="-122"/>
              </a:rPr>
              <a:t> &gt;30</a:t>
            </a:r>
            <a:r>
              <a:rPr lang="zh-CN" altLang="en-US" b="1">
                <a:solidFill>
                  <a:schemeClr val="tx1"/>
                </a:solidFill>
                <a:latin typeface="微软雅黑" panose="020B0503020204020204" pitchFamily="34" charset="-122"/>
                <a:ea typeface="微软雅黑" panose="020B0503020204020204" pitchFamily="34" charset="-122"/>
              </a:rPr>
              <a:t>％ </a:t>
            </a:r>
            <a:r>
              <a:rPr lang="zh-CN" altLang="en-US">
                <a:solidFill>
                  <a:schemeClr val="tx1"/>
                </a:solidFill>
                <a:latin typeface="微软雅黑" panose="020B0503020204020204" pitchFamily="34" charset="-122"/>
                <a:ea typeface="微软雅黑" panose="020B0503020204020204" pitchFamily="34" charset="-122"/>
              </a:rPr>
              <a:t>）</a:t>
            </a:r>
          </a:p>
        </p:txBody>
      </p:sp>
      <p:sp>
        <p:nvSpPr>
          <p:cNvPr id="17" name="左大括号 16"/>
          <p:cNvSpPr/>
          <p:nvPr/>
        </p:nvSpPr>
        <p:spPr>
          <a:xfrm>
            <a:off x="6278937" y="1017529"/>
            <a:ext cx="212429" cy="916707"/>
          </a:xfrm>
          <a:prstGeom prst="leftBrace">
            <a:avLst/>
          </a:prstGeom>
          <a:noFill/>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n w="34925">
                <a:solidFill>
                  <a:schemeClr val="accent2">
                    <a:lumMod val="60000"/>
                    <a:lumOff val="40000"/>
                  </a:schemeClr>
                </a:solidFill>
              </a:ln>
              <a:solidFill>
                <a:srgbClr val="92D050"/>
              </a:solidFill>
            </a:endParaRPr>
          </a:p>
        </p:txBody>
      </p:sp>
      <p:sp>
        <p:nvSpPr>
          <p:cNvPr id="18" name="圆角矩形 17"/>
          <p:cNvSpPr/>
          <p:nvPr/>
        </p:nvSpPr>
        <p:spPr>
          <a:xfrm>
            <a:off x="6493139" y="889556"/>
            <a:ext cx="3203261" cy="523220"/>
          </a:xfrm>
          <a:prstGeom prst="roundRect">
            <a:avLst/>
          </a:prstGeom>
          <a:solidFill>
            <a:srgbClr val="D8C18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latin typeface="微软雅黑" panose="020B0503020204020204" pitchFamily="34" charset="-122"/>
                <a:ea typeface="微软雅黑" panose="020B0503020204020204" pitchFamily="34" charset="-122"/>
              </a:rPr>
              <a:t>专业导论（志趣培养）</a:t>
            </a:r>
          </a:p>
        </p:txBody>
      </p:sp>
      <p:sp>
        <p:nvSpPr>
          <p:cNvPr id="19" name="圆角矩形 18"/>
          <p:cNvSpPr/>
          <p:nvPr/>
        </p:nvSpPr>
        <p:spPr>
          <a:xfrm>
            <a:off x="6493139" y="1484784"/>
            <a:ext cx="3203261" cy="590204"/>
          </a:xfrm>
          <a:prstGeom prst="roundRect">
            <a:avLst/>
          </a:prstGeom>
          <a:solidFill>
            <a:srgbClr val="D8C18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latin typeface="微软雅黑" panose="020B0503020204020204" pitchFamily="34" charset="-122"/>
                <a:ea typeface="微软雅黑" panose="020B0503020204020204" pitchFamily="34" charset="-122"/>
              </a:rPr>
              <a:t>选修模块（前沿、动态）</a:t>
            </a:r>
          </a:p>
        </p:txBody>
      </p:sp>
      <p:sp>
        <p:nvSpPr>
          <p:cNvPr id="20" name="左大括号 19"/>
          <p:cNvSpPr/>
          <p:nvPr/>
        </p:nvSpPr>
        <p:spPr>
          <a:xfrm>
            <a:off x="6312023" y="5338554"/>
            <a:ext cx="236365" cy="750625"/>
          </a:xfrm>
          <a:prstGeom prst="leftBrace">
            <a:avLst/>
          </a:prstGeom>
          <a:noFill/>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n w="34925">
                <a:solidFill>
                  <a:schemeClr val="accent2">
                    <a:lumMod val="60000"/>
                    <a:lumOff val="40000"/>
                  </a:schemeClr>
                </a:solidFill>
              </a:ln>
              <a:solidFill>
                <a:srgbClr val="92D050"/>
              </a:solidFill>
            </a:endParaRPr>
          </a:p>
        </p:txBody>
      </p:sp>
      <p:sp>
        <p:nvSpPr>
          <p:cNvPr id="21" name="圆角矩形 20"/>
          <p:cNvSpPr/>
          <p:nvPr/>
        </p:nvSpPr>
        <p:spPr>
          <a:xfrm>
            <a:off x="6548387" y="5182476"/>
            <a:ext cx="3076005" cy="550780"/>
          </a:xfrm>
          <a:prstGeom prst="roundRect">
            <a:avLst/>
          </a:prstGeom>
          <a:solidFill>
            <a:srgbClr val="D8C18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latin typeface="微软雅黑" panose="020B0503020204020204" pitchFamily="34" charset="-122"/>
                <a:ea typeface="微软雅黑" panose="020B0503020204020204" pitchFamily="34" charset="-122"/>
              </a:rPr>
              <a:t>形成性评价</a:t>
            </a:r>
          </a:p>
        </p:txBody>
      </p:sp>
      <p:sp>
        <p:nvSpPr>
          <p:cNvPr id="22" name="圆角矩形 21"/>
          <p:cNvSpPr/>
          <p:nvPr/>
        </p:nvSpPr>
        <p:spPr>
          <a:xfrm>
            <a:off x="6558820" y="5805264"/>
            <a:ext cx="3065572" cy="542470"/>
          </a:xfrm>
          <a:prstGeom prst="roundRect">
            <a:avLst/>
          </a:prstGeom>
          <a:solidFill>
            <a:srgbClr val="D8C18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微软雅黑" panose="020B0503020204020204" pitchFamily="34" charset="-122"/>
                <a:ea typeface="微软雅黑" panose="020B0503020204020204" pitchFamily="34" charset="-122"/>
              </a:rPr>
              <a:t>N+2</a:t>
            </a:r>
            <a:r>
              <a:rPr lang="zh-CN" altLang="en-US">
                <a:solidFill>
                  <a:schemeClr val="tx1"/>
                </a:solidFill>
                <a:latin typeface="微软雅黑" panose="020B0503020204020204" pitchFamily="34" charset="-122"/>
                <a:ea typeface="微软雅黑" panose="020B0503020204020204" pitchFamily="34" charset="-122"/>
              </a:rPr>
              <a:t>评价制度</a:t>
            </a:r>
          </a:p>
        </p:txBody>
      </p:sp>
      <p:sp>
        <p:nvSpPr>
          <p:cNvPr id="23" name="右大括号 22"/>
          <p:cNvSpPr/>
          <p:nvPr/>
        </p:nvSpPr>
        <p:spPr>
          <a:xfrm>
            <a:off x="9696400" y="1017530"/>
            <a:ext cx="309797" cy="5164010"/>
          </a:xfrm>
          <a:prstGeom prst="rightBrace">
            <a:avLst/>
          </a:prstGeom>
          <a:noFill/>
          <a:ln>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ln w="34925">
                <a:solidFill>
                  <a:schemeClr val="accent2">
                    <a:lumMod val="60000"/>
                    <a:lumOff val="40000"/>
                  </a:schemeClr>
                </a:solidFill>
              </a:ln>
              <a:solidFill>
                <a:srgbClr val="92D050"/>
              </a:solidFill>
            </a:endParaRPr>
          </a:p>
        </p:txBody>
      </p:sp>
      <p:sp>
        <p:nvSpPr>
          <p:cNvPr id="24" name="圆角矩形 23"/>
          <p:cNvSpPr/>
          <p:nvPr/>
        </p:nvSpPr>
        <p:spPr>
          <a:xfrm>
            <a:off x="10056440" y="2430700"/>
            <a:ext cx="758516" cy="251046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latin typeface="微软雅黑" panose="020B0503020204020204" pitchFamily="34" charset="-122"/>
                <a:ea typeface="微软雅黑" panose="020B0503020204020204" pitchFamily="34" charset="-122"/>
              </a:rPr>
              <a:t>双师双能型教师队伍</a:t>
            </a:r>
          </a:p>
        </p:txBody>
      </p:sp>
      <p:sp>
        <p:nvSpPr>
          <p:cNvPr id="25" name="圆角矩形 24"/>
          <p:cNvSpPr/>
          <p:nvPr/>
        </p:nvSpPr>
        <p:spPr>
          <a:xfrm>
            <a:off x="695400" y="1893476"/>
            <a:ext cx="1755923" cy="721945"/>
          </a:xfrm>
          <a:prstGeom prst="roundRect">
            <a:avLst/>
          </a:prstGeom>
          <a:solidFill>
            <a:srgbClr val="D8C1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pitchFamily="34" charset="-122"/>
                <a:ea typeface="微软雅黑" panose="020B0503020204020204" pitchFamily="34" charset="-122"/>
              </a:rPr>
              <a:t>经济社会发展</a:t>
            </a:r>
            <a:endParaRPr lang="en-US" altLang="zh-CN" dirty="0">
              <a:solidFill>
                <a:schemeClr val="tx1"/>
              </a:solidFill>
              <a:latin typeface="微软雅黑" panose="020B0503020204020204" pitchFamily="34" charset="-122"/>
              <a:ea typeface="微软雅黑" panose="020B0503020204020204" pitchFamily="34" charset="-122"/>
            </a:endParaRPr>
          </a:p>
          <a:p>
            <a:pPr algn="ctr"/>
            <a:r>
              <a:rPr lang="zh-CN" altLang="en-US" dirty="0">
                <a:solidFill>
                  <a:schemeClr val="tx1"/>
                </a:solidFill>
                <a:latin typeface="微软雅黑" panose="020B0503020204020204" pitchFamily="34" charset="-122"/>
                <a:ea typeface="微软雅黑" panose="020B0503020204020204" pitchFamily="34" charset="-122"/>
              </a:rPr>
              <a:t>外部需求</a:t>
            </a:r>
          </a:p>
        </p:txBody>
      </p:sp>
      <p:sp>
        <p:nvSpPr>
          <p:cNvPr id="26" name="圆角矩形 25"/>
          <p:cNvSpPr/>
          <p:nvPr/>
        </p:nvSpPr>
        <p:spPr>
          <a:xfrm>
            <a:off x="695400" y="3187538"/>
            <a:ext cx="1755923" cy="734441"/>
          </a:xfrm>
          <a:prstGeom prst="roundRect">
            <a:avLst/>
          </a:prstGeom>
          <a:solidFill>
            <a:srgbClr val="D8C1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latin typeface="微软雅黑" panose="020B0503020204020204" pitchFamily="34" charset="-122"/>
                <a:ea typeface="微软雅黑" panose="020B0503020204020204" pitchFamily="34" charset="-122"/>
              </a:rPr>
              <a:t>国家政策</a:t>
            </a:r>
            <a:endParaRPr lang="en-US" altLang="zh-CN">
              <a:solidFill>
                <a:schemeClr val="tx1"/>
              </a:solidFill>
              <a:latin typeface="微软雅黑" panose="020B0503020204020204" pitchFamily="34" charset="-122"/>
              <a:ea typeface="微软雅黑" panose="020B0503020204020204" pitchFamily="34" charset="-122"/>
            </a:endParaRPr>
          </a:p>
          <a:p>
            <a:pPr algn="ctr"/>
            <a:r>
              <a:rPr lang="zh-CN" altLang="en-US">
                <a:solidFill>
                  <a:schemeClr val="tx1"/>
                </a:solidFill>
                <a:latin typeface="微软雅黑" panose="020B0503020204020204" pitchFamily="34" charset="-122"/>
                <a:ea typeface="微软雅黑" panose="020B0503020204020204" pitchFamily="34" charset="-122"/>
              </a:rPr>
              <a:t>导向</a:t>
            </a:r>
          </a:p>
        </p:txBody>
      </p:sp>
      <p:sp>
        <p:nvSpPr>
          <p:cNvPr id="27" name="圆角矩形 26"/>
          <p:cNvSpPr/>
          <p:nvPr/>
        </p:nvSpPr>
        <p:spPr>
          <a:xfrm>
            <a:off x="695400" y="4638969"/>
            <a:ext cx="1755923" cy="674314"/>
          </a:xfrm>
          <a:prstGeom prst="roundRect">
            <a:avLst/>
          </a:prstGeom>
          <a:solidFill>
            <a:srgbClr val="D8C1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latin typeface="微软雅黑" panose="020B0503020204020204" pitchFamily="34" charset="-122"/>
                <a:ea typeface="微软雅黑" panose="020B0503020204020204" pitchFamily="34" charset="-122"/>
              </a:rPr>
              <a:t>人才培养创新</a:t>
            </a:r>
            <a:endParaRPr lang="en-US" altLang="zh-CN">
              <a:solidFill>
                <a:schemeClr val="tx1"/>
              </a:solidFill>
              <a:latin typeface="微软雅黑" panose="020B0503020204020204" pitchFamily="34" charset="-122"/>
              <a:ea typeface="微软雅黑" panose="020B0503020204020204" pitchFamily="34" charset="-122"/>
            </a:endParaRPr>
          </a:p>
          <a:p>
            <a:pPr algn="ctr"/>
            <a:r>
              <a:rPr lang="zh-CN" altLang="en-US">
                <a:solidFill>
                  <a:schemeClr val="tx1"/>
                </a:solidFill>
                <a:latin typeface="微软雅黑" panose="020B0503020204020204" pitchFamily="34" charset="-122"/>
                <a:ea typeface="微软雅黑" panose="020B0503020204020204" pitchFamily="34" charset="-122"/>
              </a:rPr>
              <a:t>内部需求</a:t>
            </a:r>
          </a:p>
        </p:txBody>
      </p:sp>
    </p:spTree>
  </p:cSld>
  <p:clrMapOvr>
    <a:masterClrMapping/>
  </p:clrMapOvr>
  <p:transition>
    <p:circl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框 62"/>
          <p:cNvSpPr txBox="1"/>
          <p:nvPr/>
        </p:nvSpPr>
        <p:spPr>
          <a:xfrm>
            <a:off x="385287" y="640517"/>
            <a:ext cx="9847094"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b="1" dirty="0">
                <a:solidFill>
                  <a:srgbClr val="0070C0"/>
                </a:solidFill>
                <a:latin typeface="黑体" panose="02010609060101010101" pitchFamily="49" charset="-122"/>
                <a:ea typeface="黑体" panose="02010609060101010101" pitchFamily="49" charset="-122"/>
              </a:rPr>
              <a:t>（四）案</a:t>
            </a:r>
            <a:r>
              <a:rPr lang="zh-CN" altLang="en-US" sz="2800" b="1">
                <a:solidFill>
                  <a:srgbClr val="0070C0"/>
                </a:solidFill>
                <a:latin typeface="黑体" panose="02010609060101010101" pitchFamily="49" charset="-122"/>
                <a:ea typeface="黑体" panose="02010609060101010101" pitchFamily="49" charset="-122"/>
              </a:rPr>
              <a:t>例</a:t>
            </a:r>
            <a:r>
              <a:rPr lang="en-US" altLang="zh-CN" sz="2800" b="1">
                <a:solidFill>
                  <a:srgbClr val="0070C0"/>
                </a:solidFill>
                <a:latin typeface="黑体" panose="02010609060101010101" pitchFamily="49" charset="-122"/>
                <a:ea typeface="黑体" panose="02010609060101010101" pitchFamily="49" charset="-122"/>
              </a:rPr>
              <a:t>-—</a:t>
            </a:r>
            <a:r>
              <a:rPr lang="zh-CN" altLang="en-US" sz="2800" b="1">
                <a:solidFill>
                  <a:srgbClr val="0070C0"/>
                </a:solidFill>
                <a:latin typeface="宋体" panose="02010600030101010101" pitchFamily="2" charset="-122"/>
                <a:ea typeface="黑体" panose="02010609060101010101" pitchFamily="49" charset="-122"/>
                <a:sym typeface="+mn-ea"/>
              </a:rPr>
              <a:t>合</a:t>
            </a:r>
            <a:r>
              <a:rPr lang="zh-CN" altLang="en-US" sz="2800" b="1" dirty="0">
                <a:solidFill>
                  <a:srgbClr val="0070C0"/>
                </a:solidFill>
                <a:latin typeface="宋体" panose="02010600030101010101" pitchFamily="2" charset="-122"/>
                <a:ea typeface="黑体" panose="02010609060101010101" pitchFamily="49" charset="-122"/>
                <a:sym typeface="+mn-ea"/>
              </a:rPr>
              <a:t>肥学院</a:t>
            </a:r>
            <a:endParaRPr lang="zh-CN" altLang="en-US" sz="2800" b="1" dirty="0">
              <a:solidFill>
                <a:srgbClr val="0070C0"/>
              </a:solidFill>
              <a:latin typeface="黑体" panose="02010609060101010101" pitchFamily="49" charset="-122"/>
              <a:ea typeface="黑体" panose="02010609060101010101" pitchFamily="49" charset="-122"/>
              <a:sym typeface="Arial" panose="020B0604020202020204" pitchFamily="34" charset="0"/>
            </a:endParaRPr>
          </a:p>
        </p:txBody>
      </p:sp>
      <p:sp>
        <p:nvSpPr>
          <p:cNvPr id="186408" name="Rectangle 46"/>
          <p:cNvSpPr>
            <a:spLocks noChangeArrowheads="1"/>
          </p:cNvSpPr>
          <p:nvPr/>
        </p:nvSpPr>
        <p:spPr bwMode="auto">
          <a:xfrm>
            <a:off x="12423526" y="2960053"/>
            <a:ext cx="690563" cy="266700"/>
          </a:xfrm>
          <a:prstGeom prst="rect">
            <a:avLst/>
          </a:prstGeom>
          <a:noFill/>
          <a:ln w="9525">
            <a:no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135" b="0"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rPr>
              <a:t>…..</a:t>
            </a:r>
          </a:p>
        </p:txBody>
      </p:sp>
      <p:sp>
        <p:nvSpPr>
          <p:cNvPr id="55339" name="AutoShape 48"/>
          <p:cNvSpPr/>
          <p:nvPr/>
        </p:nvSpPr>
        <p:spPr>
          <a:xfrm>
            <a:off x="10312151" y="955890"/>
            <a:ext cx="1130300" cy="449263"/>
          </a:xfrm>
          <a:prstGeom prst="roundRect">
            <a:avLst>
              <a:gd name="adj" fmla="val 16667"/>
            </a:avLst>
          </a:prstGeom>
          <a:solidFill>
            <a:schemeClr val="accent2">
              <a:lumMod val="40000"/>
              <a:lumOff val="60000"/>
            </a:schemeClr>
          </a:solidFill>
          <a:ln w="9525" cap="flat" cmpd="sng">
            <a:noFill/>
            <a:prstDash val="solid"/>
            <a:headEnd type="none" w="med" len="med"/>
            <a:tailEnd type="none" w="med" len="med"/>
          </a:ln>
        </p:spPr>
        <p:txBody>
          <a:bodyPr wrap="none" anchor="ctr"/>
          <a:lstStyle/>
          <a:p>
            <a:pPr eaLnBrk="0" hangingPunct="0"/>
            <a:r>
              <a:rPr lang="zh-CN" altLang="en-US" sz="1600">
                <a:solidFill>
                  <a:srgbClr val="050B19"/>
                </a:solidFill>
                <a:latin typeface="微软雅黑" panose="020B0503020204020204" pitchFamily="34" charset="-122"/>
                <a:ea typeface="微软雅黑" panose="020B0503020204020204" pitchFamily="34" charset="-122"/>
              </a:rPr>
              <a:t>模块n</a:t>
            </a:r>
            <a:endParaRPr lang="zh-CN" altLang="en-US" sz="1600" dirty="0">
              <a:solidFill>
                <a:srgbClr val="050B19"/>
              </a:solidFill>
              <a:latin typeface="微软雅黑" panose="020B0503020204020204" pitchFamily="34" charset="-122"/>
              <a:ea typeface="微软雅黑" panose="020B0503020204020204" pitchFamily="34" charset="-122"/>
            </a:endParaRPr>
          </a:p>
        </p:txBody>
      </p:sp>
      <p:sp>
        <p:nvSpPr>
          <p:cNvPr id="186411" name="Rectangle 49"/>
          <p:cNvSpPr>
            <a:spLocks noChangeArrowheads="1"/>
          </p:cNvSpPr>
          <p:nvPr/>
        </p:nvSpPr>
        <p:spPr bwMode="auto">
          <a:xfrm>
            <a:off x="9926388" y="2635325"/>
            <a:ext cx="690563" cy="266700"/>
          </a:xfrm>
          <a:prstGeom prst="rect">
            <a:avLst/>
          </a:prstGeom>
          <a:noFill/>
          <a:ln w="9525">
            <a:no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rPr>
              <a:t>…</a:t>
            </a:r>
          </a:p>
        </p:txBody>
      </p:sp>
      <p:sp>
        <p:nvSpPr>
          <p:cNvPr id="55349" name="AutoShape 60"/>
          <p:cNvSpPr/>
          <p:nvPr/>
        </p:nvSpPr>
        <p:spPr>
          <a:xfrm>
            <a:off x="10324832" y="476672"/>
            <a:ext cx="1117619" cy="436563"/>
          </a:xfrm>
          <a:prstGeom prst="roundRect">
            <a:avLst>
              <a:gd name="adj" fmla="val 16667"/>
            </a:avLst>
          </a:prstGeom>
          <a:solidFill>
            <a:schemeClr val="accent2">
              <a:lumMod val="40000"/>
              <a:lumOff val="60000"/>
            </a:schemeClr>
          </a:solidFill>
          <a:ln w="9525" cap="flat" cmpd="sng">
            <a:noFill/>
            <a:prstDash val="solid"/>
            <a:headEnd type="none" w="med" len="med"/>
            <a:tailEnd type="none" w="med" len="med"/>
          </a:ln>
        </p:spPr>
        <p:txBody>
          <a:bodyPr wrap="none" anchor="ctr"/>
          <a:lstStyle/>
          <a:p>
            <a:pPr eaLnBrk="0" hangingPunct="0"/>
            <a:r>
              <a:rPr lang="zh-CN" altLang="en-US" sz="1600">
                <a:solidFill>
                  <a:srgbClr val="050B19"/>
                </a:solidFill>
                <a:latin typeface="微软雅黑" panose="020B0503020204020204" pitchFamily="34" charset="-122"/>
                <a:ea typeface="微软雅黑" panose="020B0503020204020204" pitchFamily="34" charset="-122"/>
              </a:rPr>
              <a:t>模块1</a:t>
            </a:r>
            <a:endParaRPr lang="zh-CN" altLang="en-US" sz="1600" dirty="0">
              <a:solidFill>
                <a:srgbClr val="050B19"/>
              </a:solidFill>
              <a:latin typeface="微软雅黑" panose="020B0503020204020204" pitchFamily="34" charset="-122"/>
              <a:ea typeface="微软雅黑" panose="020B0503020204020204" pitchFamily="34" charset="-122"/>
            </a:endParaRPr>
          </a:p>
        </p:txBody>
      </p:sp>
      <p:sp>
        <p:nvSpPr>
          <p:cNvPr id="186440" name="圆角矩形 2"/>
          <p:cNvSpPr>
            <a:spLocks noChangeArrowheads="1"/>
          </p:cNvSpPr>
          <p:nvPr/>
        </p:nvSpPr>
        <p:spPr bwMode="auto">
          <a:xfrm>
            <a:off x="2398486" y="1797928"/>
            <a:ext cx="1125220" cy="4415576"/>
          </a:xfrm>
          <a:prstGeom prst="roundRect">
            <a:avLst>
              <a:gd name="adj" fmla="val 16667"/>
            </a:avLst>
          </a:prstGeom>
          <a:solidFill>
            <a:schemeClr val="accent2">
              <a:lumMod val="40000"/>
              <a:lumOff val="60000"/>
            </a:schemeClr>
          </a:solidFill>
          <a:ln w="25400">
            <a:solidFill>
              <a:srgbClr val="004276"/>
            </a:solidFill>
            <a:round/>
          </a:ln>
        </p:spPr>
        <p:txBody>
          <a:bodyPr anchor="ctr"/>
          <a:lstStyle/>
          <a:p>
            <a:pPr marL="0" marR="0" lvl="0" indent="0" algn="ctr" defTabSz="914400" rtl="0" eaLnBrk="0" fontAlgn="base" latinLnBrk="0" hangingPunct="0">
              <a:lnSpc>
                <a:spcPct val="2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rgbClr val="C00000"/>
                </a:solidFill>
                <a:effectLst/>
                <a:uLnTx/>
                <a:uFillTx/>
                <a:latin typeface="微软雅黑" panose="020B0503020204020204" pitchFamily="34" charset="-122"/>
                <a:ea typeface="微软雅黑" panose="020B0503020204020204" pitchFamily="34" charset="-122"/>
              </a:rPr>
              <a:t>模</a:t>
            </a:r>
            <a:endParaRPr kumimoji="0" lang="en-US" altLang="zh-CN" sz="2800" b="1" i="0" u="none" strike="noStrike" kern="1200" cap="none" spc="0" normalizeH="0" baseline="0" noProof="1">
              <a:ln>
                <a:noFill/>
              </a:ln>
              <a:solidFill>
                <a:srgbClr val="C00000"/>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2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rgbClr val="C00000"/>
                </a:solidFill>
                <a:effectLst/>
                <a:uLnTx/>
                <a:uFillTx/>
                <a:latin typeface="微软雅黑" panose="020B0503020204020204" pitchFamily="34" charset="-122"/>
                <a:ea typeface="微软雅黑" panose="020B0503020204020204" pitchFamily="34" charset="-122"/>
              </a:rPr>
              <a:t>块</a:t>
            </a:r>
            <a:endParaRPr kumimoji="0" lang="en-US" altLang="zh-CN" sz="2800" b="1" i="0" u="none" strike="noStrike" kern="1200" cap="none" spc="0" normalizeH="0" baseline="0" noProof="1">
              <a:ln>
                <a:noFill/>
              </a:ln>
              <a:solidFill>
                <a:srgbClr val="C00000"/>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2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rgbClr val="C00000"/>
                </a:solidFill>
                <a:effectLst/>
                <a:uLnTx/>
                <a:uFillTx/>
                <a:latin typeface="微软雅黑" panose="020B0503020204020204" pitchFamily="34" charset="-122"/>
                <a:ea typeface="微软雅黑" panose="020B0503020204020204" pitchFamily="34" charset="-122"/>
              </a:rPr>
              <a:t>化</a:t>
            </a:r>
            <a:endParaRPr kumimoji="0" lang="en-US" altLang="zh-CN" sz="2800" b="1" i="0" u="none" strike="noStrike" kern="1200" cap="none" spc="0" normalizeH="0" baseline="0" noProof="1">
              <a:ln>
                <a:noFill/>
              </a:ln>
              <a:solidFill>
                <a:srgbClr val="C00000"/>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2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rgbClr val="C00000"/>
                </a:solidFill>
                <a:effectLst/>
                <a:uLnTx/>
                <a:uFillTx/>
                <a:latin typeface="微软雅黑" panose="020B0503020204020204" pitchFamily="34" charset="-122"/>
                <a:ea typeface="微软雅黑" panose="020B0503020204020204" pitchFamily="34" charset="-122"/>
              </a:rPr>
              <a:t>教</a:t>
            </a:r>
            <a:endParaRPr kumimoji="0" lang="en-US" altLang="zh-CN" sz="2800" b="1" i="0" u="none" strike="noStrike" kern="1200" cap="none" spc="0" normalizeH="0" baseline="0" noProof="1">
              <a:ln>
                <a:noFill/>
              </a:ln>
              <a:solidFill>
                <a:srgbClr val="C00000"/>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2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rgbClr val="C00000"/>
                </a:solidFill>
                <a:effectLst/>
                <a:uLnTx/>
                <a:uFillTx/>
                <a:latin typeface="微软雅黑" panose="020B0503020204020204" pitchFamily="34" charset="-122"/>
                <a:ea typeface="微软雅黑" panose="020B0503020204020204" pitchFamily="34" charset="-122"/>
              </a:rPr>
              <a:t>学</a:t>
            </a:r>
          </a:p>
        </p:txBody>
      </p:sp>
      <p:sp>
        <p:nvSpPr>
          <p:cNvPr id="78" name="圆角矩形 2"/>
          <p:cNvSpPr>
            <a:spLocks noChangeArrowheads="1"/>
          </p:cNvSpPr>
          <p:nvPr/>
        </p:nvSpPr>
        <p:spPr bwMode="auto">
          <a:xfrm>
            <a:off x="427425" y="1280772"/>
            <a:ext cx="1627587" cy="2480074"/>
          </a:xfrm>
          <a:prstGeom prst="roundRect">
            <a:avLst>
              <a:gd name="adj" fmla="val 16667"/>
            </a:avLst>
          </a:prstGeom>
          <a:solidFill>
            <a:schemeClr val="accent2">
              <a:lumMod val="40000"/>
              <a:lumOff val="60000"/>
            </a:schemeClr>
          </a:solidFill>
          <a:ln w="25400">
            <a:solidFill>
              <a:srgbClr val="004276"/>
            </a:solidFill>
            <a:round/>
          </a:ln>
        </p:spPr>
        <p:txBody>
          <a:bodyPr anchor="ctr"/>
          <a:lstStyle/>
          <a:p>
            <a:pPr algn="ctr" defTabSz="914400" eaLnBrk="0" fontAlgn="base" hangingPunct="0">
              <a:spcBef>
                <a:spcPct val="0"/>
              </a:spcBef>
              <a:spcAft>
                <a:spcPct val="0"/>
              </a:spcAft>
              <a:defRPr/>
            </a:pPr>
            <a:endParaRPr kumimoji="0" lang="en-US" altLang="zh-CN" sz="2000" b="1" i="0" u="none" strike="noStrike" kern="1200" cap="none" spc="0" normalizeH="0" baseline="0" noProof="1">
              <a:ln>
                <a:noFill/>
              </a:ln>
              <a:effectLst/>
              <a:uLnTx/>
              <a:uFillTx/>
              <a:latin typeface="微软雅黑" panose="020B0503020204020204" pitchFamily="34" charset="-122"/>
              <a:ea typeface="微软雅黑" panose="020B0503020204020204" pitchFamily="34" charset="-122"/>
            </a:endParaRPr>
          </a:p>
          <a:p>
            <a:pPr algn="ctr" defTabSz="914400" eaLnBrk="0" fontAlgn="base" hangingPunct="0">
              <a:spcBef>
                <a:spcPct val="0"/>
              </a:spcBef>
              <a:spcAft>
                <a:spcPct val="0"/>
              </a:spcAft>
              <a:defRPr/>
            </a:pPr>
            <a:r>
              <a:rPr kumimoji="0" lang="zh-CN" altLang="en-US" sz="2000" b="1" i="0" u="none" strike="noStrike" kern="1200" cap="none" spc="0" normalizeH="0" baseline="0" noProof="1">
                <a:ln>
                  <a:noFill/>
                </a:ln>
                <a:effectLst/>
                <a:uLnTx/>
                <a:uFillTx/>
                <a:latin typeface="微软雅黑" panose="020B0503020204020204" pitchFamily="34" charset="-122"/>
                <a:ea typeface="微软雅黑" panose="020B0503020204020204" pitchFamily="34" charset="-122"/>
              </a:rPr>
              <a:t>教学方法</a:t>
            </a:r>
            <a:endParaRPr kumimoji="0" lang="en-US" altLang="zh-CN" sz="2000" b="1" i="0" u="none" strike="noStrike" kern="1200" cap="none" spc="0" normalizeH="0" baseline="0" noProof="1">
              <a:ln>
                <a:noFill/>
              </a:ln>
              <a:effectLst/>
              <a:uLnTx/>
              <a:uFillTx/>
              <a:latin typeface="微软雅黑" panose="020B0503020204020204" pitchFamily="34" charset="-122"/>
              <a:ea typeface="微软雅黑" panose="020B0503020204020204" pitchFamily="34" charset="-122"/>
            </a:endParaRPr>
          </a:p>
          <a:p>
            <a:pPr algn="ctr" defTabSz="914400" eaLnBrk="0" fontAlgn="base" hangingPunct="0">
              <a:spcBef>
                <a:spcPct val="0"/>
              </a:spcBef>
              <a:spcAft>
                <a:spcPct val="0"/>
              </a:spcAft>
              <a:defRPr/>
            </a:pPr>
            <a:endParaRPr lang="en-US" altLang="zh-CN" sz="2000" noProof="1">
              <a:latin typeface="微软雅黑" panose="020B0503020204020204" pitchFamily="34" charset="-122"/>
              <a:ea typeface="微软雅黑" panose="020B0503020204020204" pitchFamily="34" charset="-122"/>
            </a:endParaRPr>
          </a:p>
          <a:p>
            <a:pPr algn="ctr" defTabSz="914400" eaLnBrk="0" fontAlgn="base" hangingPunct="0">
              <a:spcBef>
                <a:spcPct val="0"/>
              </a:spcBef>
              <a:spcAft>
                <a:spcPct val="0"/>
              </a:spcAft>
              <a:defRPr/>
            </a:pPr>
            <a:r>
              <a:rPr lang="en-US" altLang="zh-CN" sz="2000">
                <a:latin typeface="微软雅黑" panose="020B0503020204020204" pitchFamily="34" charset="-122"/>
                <a:ea typeface="微软雅黑" panose="020B0503020204020204" pitchFamily="34" charset="-122"/>
              </a:rPr>
              <a:t>PBL</a:t>
            </a:r>
            <a:r>
              <a:rPr lang="zh-CN" altLang="en-US" sz="2000">
                <a:latin typeface="微软雅黑" panose="020B0503020204020204" pitchFamily="34" charset="-122"/>
                <a:ea typeface="微软雅黑" panose="020B0503020204020204" pitchFamily="34" charset="-122"/>
              </a:rPr>
              <a:t>教学法</a:t>
            </a:r>
            <a:endParaRPr lang="en-US" altLang="zh-CN" sz="2000">
              <a:latin typeface="微软雅黑" panose="020B0503020204020204" pitchFamily="34" charset="-122"/>
              <a:ea typeface="微软雅黑" panose="020B0503020204020204" pitchFamily="34" charset="-122"/>
            </a:endParaRPr>
          </a:p>
          <a:p>
            <a:pPr algn="ctr" defTabSz="914400" eaLnBrk="0" fontAlgn="base" hangingPunct="0">
              <a:spcBef>
                <a:spcPct val="0"/>
              </a:spcBef>
              <a:spcAft>
                <a:spcPct val="0"/>
              </a:spcAft>
              <a:defRPr/>
            </a:pPr>
            <a:r>
              <a:rPr lang="en-US" altLang="zh-CN" sz="2000">
                <a:latin typeface="微软雅黑" panose="020B0503020204020204" pitchFamily="34" charset="-122"/>
                <a:ea typeface="微软雅黑" panose="020B0503020204020204" pitchFamily="34" charset="-122"/>
              </a:rPr>
              <a:t>CDIO</a:t>
            </a:r>
          </a:p>
          <a:p>
            <a:pPr algn="ctr" defTabSz="914400" eaLnBrk="0" fontAlgn="base" hangingPunct="0">
              <a:spcBef>
                <a:spcPct val="0"/>
              </a:spcBef>
              <a:spcAft>
                <a:spcPct val="0"/>
              </a:spcAft>
              <a:defRPr/>
            </a:pPr>
            <a:r>
              <a:rPr lang="zh-CN" altLang="en-US" sz="2000">
                <a:latin typeface="微软雅黑" panose="020B0503020204020204" pitchFamily="34" charset="-122"/>
                <a:ea typeface="微软雅黑" panose="020B0503020204020204" pitchFamily="34" charset="-122"/>
              </a:rPr>
              <a:t>项目驱动式项目伴随式</a:t>
            </a:r>
            <a:endParaRPr lang="en-US" altLang="zh-CN" sz="2000">
              <a:latin typeface="微软雅黑" panose="020B0503020204020204" pitchFamily="34" charset="-122"/>
              <a:ea typeface="微软雅黑" panose="020B0503020204020204" pitchFamily="34" charset="-122"/>
            </a:endParaRPr>
          </a:p>
          <a:p>
            <a:pPr algn="ctr" defTabSz="914400" eaLnBrk="0" fontAlgn="base" hangingPunct="0">
              <a:spcBef>
                <a:spcPct val="0"/>
              </a:spcBef>
              <a:spcAft>
                <a:spcPct val="0"/>
              </a:spcAft>
              <a:defRPr/>
            </a:pPr>
            <a:r>
              <a:rPr lang="zh-CN" altLang="en-US" sz="2000">
                <a:latin typeface="微软雅黑" panose="020B0503020204020204" pitchFamily="34" charset="-122"/>
                <a:ea typeface="微软雅黑" panose="020B0503020204020204" pitchFamily="34" charset="-122"/>
                <a:sym typeface="微软雅黑" panose="020B0503020204020204" pitchFamily="34" charset="-122"/>
              </a:rPr>
              <a:t>案例教学</a:t>
            </a:r>
          </a:p>
          <a:p>
            <a:pPr marL="0" marR="0" lvl="0" indent="0" algn="ctr" defTabSz="914400" rtl="0" eaLnBrk="0" fontAlgn="base" latinLnBrk="0" hangingPunct="0">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9" name="圆角矩形 2"/>
          <p:cNvSpPr>
            <a:spLocks noChangeArrowheads="1"/>
          </p:cNvSpPr>
          <p:nvPr/>
        </p:nvSpPr>
        <p:spPr bwMode="auto">
          <a:xfrm>
            <a:off x="427426" y="3880188"/>
            <a:ext cx="1658238" cy="2471737"/>
          </a:xfrm>
          <a:prstGeom prst="roundRect">
            <a:avLst>
              <a:gd name="adj" fmla="val 16667"/>
            </a:avLst>
          </a:prstGeom>
          <a:solidFill>
            <a:schemeClr val="accent2">
              <a:lumMod val="40000"/>
              <a:lumOff val="60000"/>
            </a:schemeClr>
          </a:solidFill>
          <a:ln w="25400">
            <a:solidFill>
              <a:srgbClr val="004276"/>
            </a:solidFill>
            <a:round/>
          </a:ln>
        </p:spPr>
        <p:txBody>
          <a:bodyPr anchor="ctr"/>
          <a:lstStyle/>
          <a:p>
            <a:pPr algn="ctr" defTabSz="914400" eaLnBrk="0" fontAlgn="base" hangingPunct="0">
              <a:spcBef>
                <a:spcPct val="0"/>
              </a:spcBef>
              <a:spcAft>
                <a:spcPct val="0"/>
              </a:spcAft>
              <a:defRPr/>
            </a:pPr>
            <a:r>
              <a:rPr kumimoji="0" lang="zh-CN" altLang="en-US" sz="2000" b="1" i="0" u="none" strike="noStrike" kern="1200" cap="none" spc="0" normalizeH="0" baseline="0" noProof="1">
                <a:ln>
                  <a:noFill/>
                </a:ln>
                <a:effectLst/>
                <a:uLnTx/>
                <a:uFillTx/>
                <a:latin typeface="微软雅黑" panose="020B0503020204020204" pitchFamily="34" charset="-122"/>
                <a:ea typeface="微软雅黑" panose="020B0503020204020204" pitchFamily="34" charset="-122"/>
              </a:rPr>
              <a:t>学习模式</a:t>
            </a:r>
            <a:endParaRPr kumimoji="0" lang="en-US" altLang="zh-CN" sz="2000" b="1" i="0" u="none" strike="noStrike" kern="1200" cap="none" spc="0" normalizeH="0" baseline="0" noProof="1">
              <a:ln>
                <a:noFill/>
              </a:ln>
              <a:effectLst/>
              <a:uLnTx/>
              <a:uFillTx/>
              <a:latin typeface="微软雅黑" panose="020B0503020204020204" pitchFamily="34" charset="-122"/>
              <a:ea typeface="微软雅黑" panose="020B0503020204020204" pitchFamily="34" charset="-122"/>
            </a:endParaRPr>
          </a:p>
          <a:p>
            <a:pPr algn="ctr" defTabSz="914400" eaLnBrk="0" fontAlgn="base" hangingPunct="0">
              <a:spcBef>
                <a:spcPct val="0"/>
              </a:spcBef>
              <a:spcAft>
                <a:spcPct val="0"/>
              </a:spcAft>
              <a:defRPr/>
            </a:pPr>
            <a:endParaRPr kumimoji="0" lang="en-US" altLang="zh-CN" sz="2000" b="1"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endParaRPr>
          </a:p>
          <a:p>
            <a:pPr algn="ctr" defTabSz="914400" eaLnBrk="0" fontAlgn="base" hangingPunct="0">
              <a:spcBef>
                <a:spcPct val="0"/>
              </a:spcBef>
              <a:spcAft>
                <a:spcPct val="0"/>
              </a:spcAft>
              <a:defRPr/>
            </a:pPr>
            <a:r>
              <a:rPr lang="zh-CN" altLang="en-US" sz="2000">
                <a:latin typeface="微软雅黑" panose="020B0503020204020204" pitchFamily="34" charset="-122"/>
                <a:ea typeface="微软雅黑" panose="020B0503020204020204" pitchFamily="34" charset="-122"/>
              </a:rPr>
              <a:t>团队学习</a:t>
            </a:r>
            <a:endParaRPr lang="en-US" altLang="zh-CN" sz="2000">
              <a:latin typeface="微软雅黑" panose="020B0503020204020204" pitchFamily="34" charset="-122"/>
              <a:ea typeface="微软雅黑" panose="020B0503020204020204" pitchFamily="34" charset="-122"/>
            </a:endParaRPr>
          </a:p>
          <a:p>
            <a:pPr algn="ctr" defTabSz="914400" eaLnBrk="0" fontAlgn="base" hangingPunct="0">
              <a:spcBef>
                <a:spcPct val="0"/>
              </a:spcBef>
              <a:spcAft>
                <a:spcPct val="0"/>
              </a:spcAft>
              <a:defRPr/>
            </a:pPr>
            <a:r>
              <a:rPr lang="zh-CN" altLang="en-US" sz="2000">
                <a:latin typeface="微软雅黑" panose="020B0503020204020204" pitchFamily="34" charset="-122"/>
                <a:ea typeface="微软雅黑" panose="020B0503020204020204" pitchFamily="34" charset="-122"/>
              </a:rPr>
              <a:t>自主学习</a:t>
            </a:r>
            <a:endParaRPr lang="en-US" altLang="zh-CN" sz="2000">
              <a:latin typeface="微软雅黑" panose="020B0503020204020204" pitchFamily="34" charset="-122"/>
              <a:ea typeface="微软雅黑" panose="020B0503020204020204" pitchFamily="34" charset="-122"/>
            </a:endParaRPr>
          </a:p>
          <a:p>
            <a:pPr algn="ctr" defTabSz="914400" eaLnBrk="0" fontAlgn="base" hangingPunct="0">
              <a:spcBef>
                <a:spcPct val="0"/>
              </a:spcBef>
              <a:spcAft>
                <a:spcPct val="0"/>
              </a:spcAft>
              <a:defRPr/>
            </a:pPr>
            <a:r>
              <a:rPr lang="zh-CN" altLang="en-US" sz="2000">
                <a:latin typeface="微软雅黑" panose="020B0503020204020204" pitchFamily="34" charset="-122"/>
                <a:ea typeface="微软雅黑" panose="020B0503020204020204" pitchFamily="34" charset="-122"/>
              </a:rPr>
              <a:t>讨论式学习</a:t>
            </a:r>
            <a:endParaRPr kumimoji="0" lang="zh-CN" altLang="en-US" sz="200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 name="圆角矩形 1"/>
          <p:cNvSpPr/>
          <p:nvPr/>
        </p:nvSpPr>
        <p:spPr>
          <a:xfrm>
            <a:off x="3831403" y="1839432"/>
            <a:ext cx="671116" cy="437407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微软雅黑" panose="020B0503020204020204" pitchFamily="34" charset="-122"/>
                <a:ea typeface="微软雅黑" panose="020B0503020204020204" pitchFamily="34" charset="-122"/>
              </a:rPr>
              <a:t>人才培养方案</a:t>
            </a:r>
          </a:p>
        </p:txBody>
      </p:sp>
      <p:sp>
        <p:nvSpPr>
          <p:cNvPr id="3" name="圆角矩形 2"/>
          <p:cNvSpPr/>
          <p:nvPr/>
        </p:nvSpPr>
        <p:spPr>
          <a:xfrm>
            <a:off x="4794975" y="1839432"/>
            <a:ext cx="645374" cy="437407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latin typeface="微软雅黑" panose="020B0503020204020204" pitchFamily="34" charset="-122"/>
                <a:ea typeface="微软雅黑" panose="020B0503020204020204" pitchFamily="34" charset="-122"/>
              </a:rPr>
              <a:t>专业培养目标及培养规格</a:t>
            </a:r>
          </a:p>
        </p:txBody>
      </p:sp>
      <p:sp>
        <p:nvSpPr>
          <p:cNvPr id="4" name="圆角矩形 3"/>
          <p:cNvSpPr/>
          <p:nvPr/>
        </p:nvSpPr>
        <p:spPr>
          <a:xfrm>
            <a:off x="5710539" y="1839432"/>
            <a:ext cx="601485" cy="4374072"/>
          </a:xfrm>
          <a:prstGeom prst="roundRect">
            <a:avLst/>
          </a:prstGeom>
          <a:solidFill>
            <a:schemeClr val="accent2">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noProof="1">
                <a:solidFill>
                  <a:schemeClr val="tx1"/>
                </a:solidFill>
                <a:latin typeface="微软雅黑" panose="020B0503020204020204" pitchFamily="34" charset="-122"/>
                <a:ea typeface="微软雅黑" panose="020B0503020204020204" pitchFamily="34" charset="-122"/>
              </a:rPr>
              <a:t>毕业要求</a:t>
            </a:r>
            <a:endParaRPr lang="en-US" altLang="zh-CN" sz="2400" noProof="1">
              <a:solidFill>
                <a:schemeClr val="tx1"/>
              </a:solidFill>
              <a:latin typeface="微软雅黑" panose="020B0503020204020204" pitchFamily="34" charset="-122"/>
              <a:ea typeface="微软雅黑" panose="020B0503020204020204" pitchFamily="34" charset="-122"/>
            </a:endParaRPr>
          </a:p>
          <a:p>
            <a:pPr algn="ctr"/>
            <a:endParaRPr lang="en-US" altLang="zh-CN" sz="2400" noProof="1">
              <a:solidFill>
                <a:schemeClr val="tx1"/>
              </a:solidFill>
              <a:latin typeface="微软雅黑" panose="020B0503020204020204" pitchFamily="34" charset="-122"/>
              <a:ea typeface="微软雅黑" panose="020B0503020204020204" pitchFamily="34" charset="-122"/>
            </a:endParaRPr>
          </a:p>
          <a:p>
            <a:pPr algn="ctr"/>
            <a:r>
              <a:rPr lang="zh-CN" altLang="en-US" sz="2400" noProof="1">
                <a:solidFill>
                  <a:schemeClr val="tx1"/>
                </a:solidFill>
                <a:latin typeface="微软雅黑" panose="020B0503020204020204" pitchFamily="34" charset="-122"/>
                <a:ea typeface="微软雅黑" panose="020B0503020204020204" pitchFamily="34" charset="-122"/>
              </a:rPr>
              <a:t>知识能力素质</a:t>
            </a:r>
            <a:endParaRPr lang="zh-CN" altLang="en-US" sz="2400" dirty="0">
              <a:solidFill>
                <a:schemeClr val="tx1"/>
              </a:solidFill>
              <a:latin typeface="微软雅黑" panose="020B0503020204020204" pitchFamily="34" charset="-122"/>
              <a:ea typeface="微软雅黑" panose="020B0503020204020204" pitchFamily="34" charset="-122"/>
            </a:endParaRPr>
          </a:p>
        </p:txBody>
      </p:sp>
      <p:sp>
        <p:nvSpPr>
          <p:cNvPr id="5" name="圆角矩形 4"/>
          <p:cNvSpPr/>
          <p:nvPr/>
        </p:nvSpPr>
        <p:spPr>
          <a:xfrm>
            <a:off x="6600056" y="1839432"/>
            <a:ext cx="598969" cy="4374072"/>
          </a:xfrm>
          <a:prstGeom prst="roundRect">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微软雅黑" panose="020B0503020204020204" pitchFamily="34" charset="-122"/>
                <a:ea typeface="微软雅黑" panose="020B0503020204020204" pitchFamily="34" charset="-122"/>
              </a:rPr>
              <a:t>能力确定</a:t>
            </a:r>
          </a:p>
        </p:txBody>
      </p:sp>
      <p:sp>
        <p:nvSpPr>
          <p:cNvPr id="7" name="左大括号 6"/>
          <p:cNvSpPr/>
          <p:nvPr/>
        </p:nvSpPr>
        <p:spPr>
          <a:xfrm>
            <a:off x="7242464" y="1625943"/>
            <a:ext cx="235615" cy="437170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8" name="圆角矩形 7"/>
          <p:cNvSpPr/>
          <p:nvPr/>
        </p:nvSpPr>
        <p:spPr>
          <a:xfrm>
            <a:off x="7478080" y="1307011"/>
            <a:ext cx="1570248" cy="8445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latin typeface="微软雅黑" panose="020B0503020204020204" pitchFamily="34" charset="-122"/>
                <a:ea typeface="微软雅黑" panose="020B0503020204020204" pitchFamily="34" charset="-122"/>
              </a:rPr>
              <a:t>能力要素</a:t>
            </a:r>
            <a:r>
              <a:rPr lang="en-US" altLang="zh-CN" sz="1600">
                <a:solidFill>
                  <a:schemeClr val="tx1"/>
                </a:solidFill>
                <a:latin typeface="微软雅黑" panose="020B0503020204020204" pitchFamily="34" charset="-122"/>
                <a:ea typeface="微软雅黑" panose="020B0503020204020204" pitchFamily="34" charset="-122"/>
              </a:rPr>
              <a:t>1</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90" name="圆角矩形 89"/>
          <p:cNvSpPr/>
          <p:nvPr/>
        </p:nvSpPr>
        <p:spPr>
          <a:xfrm>
            <a:off x="7494022" y="3647102"/>
            <a:ext cx="1570248" cy="8445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latin typeface="微软雅黑" panose="020B0503020204020204" pitchFamily="34" charset="-122"/>
                <a:ea typeface="微软雅黑" panose="020B0503020204020204" pitchFamily="34" charset="-122"/>
              </a:rPr>
              <a:t>能力要素</a:t>
            </a:r>
            <a:r>
              <a:rPr lang="en-US" altLang="zh-CN" sz="1600">
                <a:solidFill>
                  <a:schemeClr val="tx1"/>
                </a:solidFill>
                <a:latin typeface="微软雅黑" panose="020B0503020204020204" pitchFamily="34" charset="-122"/>
                <a:ea typeface="微软雅黑" panose="020B0503020204020204" pitchFamily="34" charset="-122"/>
              </a:rPr>
              <a:t>2</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91" name="圆角矩形 90"/>
          <p:cNvSpPr/>
          <p:nvPr/>
        </p:nvSpPr>
        <p:spPr>
          <a:xfrm>
            <a:off x="7502757" y="5437262"/>
            <a:ext cx="1570248" cy="84455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latin typeface="微软雅黑" panose="020B0503020204020204" pitchFamily="34" charset="-122"/>
                <a:ea typeface="微软雅黑" panose="020B0503020204020204" pitchFamily="34" charset="-122"/>
              </a:rPr>
              <a:t>能力要素</a:t>
            </a:r>
            <a:r>
              <a:rPr lang="en-US" altLang="zh-CN" sz="1600">
                <a:solidFill>
                  <a:schemeClr val="tx1"/>
                </a:solidFill>
                <a:latin typeface="微软雅黑" panose="020B0503020204020204" pitchFamily="34" charset="-122"/>
                <a:ea typeface="微软雅黑" panose="020B0503020204020204" pitchFamily="34" charset="-122"/>
              </a:rPr>
              <a:t>n</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10" name="左大括号 9"/>
          <p:cNvSpPr/>
          <p:nvPr/>
        </p:nvSpPr>
        <p:spPr>
          <a:xfrm>
            <a:off x="9095872" y="941927"/>
            <a:ext cx="231855" cy="189393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11" name="圆角矩形 10"/>
          <p:cNvSpPr/>
          <p:nvPr/>
        </p:nvSpPr>
        <p:spPr>
          <a:xfrm>
            <a:off x="9390384" y="741805"/>
            <a:ext cx="810072" cy="38836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latin typeface="微软雅黑" panose="020B0503020204020204" pitchFamily="34" charset="-122"/>
                <a:ea typeface="微软雅黑" panose="020B0503020204020204" pitchFamily="34" charset="-122"/>
              </a:rPr>
              <a:t>知识</a:t>
            </a:r>
            <a:r>
              <a:rPr lang="en-US" altLang="zh-CN" sz="1600">
                <a:solidFill>
                  <a:schemeClr val="tx1"/>
                </a:solidFill>
                <a:latin typeface="微软雅黑" panose="020B0503020204020204" pitchFamily="34" charset="-122"/>
                <a:ea typeface="微软雅黑" panose="020B0503020204020204" pitchFamily="34" charset="-122"/>
              </a:rPr>
              <a:t>1</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94" name="圆角矩形 93"/>
          <p:cNvSpPr/>
          <p:nvPr/>
        </p:nvSpPr>
        <p:spPr>
          <a:xfrm>
            <a:off x="9390384" y="1684753"/>
            <a:ext cx="810072" cy="38836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latin typeface="微软雅黑" panose="020B0503020204020204" pitchFamily="34" charset="-122"/>
                <a:ea typeface="微软雅黑" panose="020B0503020204020204" pitchFamily="34" charset="-122"/>
              </a:rPr>
              <a:t>知识</a:t>
            </a:r>
            <a:r>
              <a:rPr lang="en-US" altLang="zh-CN" sz="1600">
                <a:solidFill>
                  <a:schemeClr val="tx1"/>
                </a:solidFill>
                <a:latin typeface="微软雅黑" panose="020B0503020204020204" pitchFamily="34" charset="-122"/>
                <a:ea typeface="微软雅黑" panose="020B0503020204020204" pitchFamily="34" charset="-122"/>
              </a:rPr>
              <a:t>2</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95" name="圆角矩形 94"/>
          <p:cNvSpPr/>
          <p:nvPr/>
        </p:nvSpPr>
        <p:spPr>
          <a:xfrm>
            <a:off x="9390384" y="2704093"/>
            <a:ext cx="810072" cy="38836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latin typeface="微软雅黑" panose="020B0503020204020204" pitchFamily="34" charset="-122"/>
                <a:ea typeface="微软雅黑" panose="020B0503020204020204" pitchFamily="34" charset="-122"/>
              </a:rPr>
              <a:t>知识</a:t>
            </a:r>
            <a:r>
              <a:rPr lang="en-US" altLang="zh-CN" sz="1600">
                <a:solidFill>
                  <a:schemeClr val="tx1"/>
                </a:solidFill>
                <a:latin typeface="微软雅黑" panose="020B0503020204020204" pitchFamily="34" charset="-122"/>
                <a:ea typeface="微软雅黑" panose="020B0503020204020204" pitchFamily="34" charset="-122"/>
              </a:rPr>
              <a:t>n</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96" name="左大括号 95"/>
          <p:cNvSpPr/>
          <p:nvPr/>
        </p:nvSpPr>
        <p:spPr>
          <a:xfrm>
            <a:off x="9095873" y="3449142"/>
            <a:ext cx="210170" cy="13335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97" name="圆角矩形 96"/>
          <p:cNvSpPr/>
          <p:nvPr/>
        </p:nvSpPr>
        <p:spPr>
          <a:xfrm>
            <a:off x="9390384" y="3359692"/>
            <a:ext cx="810072" cy="38836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知识</a:t>
            </a:r>
            <a:r>
              <a:rPr lang="en-US" altLang="zh-CN" sz="1600" dirty="0">
                <a:solidFill>
                  <a:schemeClr val="tx1"/>
                </a:solidFill>
                <a:latin typeface="微软雅黑" panose="020B0503020204020204" pitchFamily="34" charset="-122"/>
                <a:ea typeface="微软雅黑" panose="020B0503020204020204" pitchFamily="34" charset="-122"/>
              </a:rPr>
              <a:t>1</a:t>
            </a:r>
            <a:endParaRPr lang="zh-CN" altLang="en-US" sz="1600" dirty="0">
              <a:solidFill>
                <a:schemeClr val="tx1"/>
              </a:solidFill>
              <a:latin typeface="微软雅黑" panose="020B0503020204020204" pitchFamily="34" charset="-122"/>
              <a:ea typeface="微软雅黑" panose="020B0503020204020204" pitchFamily="34" charset="-122"/>
            </a:endParaRPr>
          </a:p>
        </p:txBody>
      </p:sp>
      <p:sp>
        <p:nvSpPr>
          <p:cNvPr id="98" name="圆角矩形 97"/>
          <p:cNvSpPr/>
          <p:nvPr/>
        </p:nvSpPr>
        <p:spPr>
          <a:xfrm>
            <a:off x="9390384" y="3879202"/>
            <a:ext cx="810072" cy="38836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latin typeface="微软雅黑" panose="020B0503020204020204" pitchFamily="34" charset="-122"/>
                <a:ea typeface="微软雅黑" panose="020B0503020204020204" pitchFamily="34" charset="-122"/>
              </a:rPr>
              <a:t>知识</a:t>
            </a:r>
            <a:r>
              <a:rPr lang="en-US" altLang="zh-CN" sz="1600">
                <a:solidFill>
                  <a:schemeClr val="tx1"/>
                </a:solidFill>
                <a:latin typeface="微软雅黑" panose="020B0503020204020204" pitchFamily="34" charset="-122"/>
                <a:ea typeface="微软雅黑" panose="020B0503020204020204" pitchFamily="34" charset="-122"/>
              </a:rPr>
              <a:t>2</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99" name="圆角矩形 98"/>
          <p:cNvSpPr/>
          <p:nvPr/>
        </p:nvSpPr>
        <p:spPr>
          <a:xfrm>
            <a:off x="9390384" y="4480792"/>
            <a:ext cx="810072" cy="38836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latin typeface="微软雅黑" panose="020B0503020204020204" pitchFamily="34" charset="-122"/>
                <a:ea typeface="微软雅黑" panose="020B0503020204020204" pitchFamily="34" charset="-122"/>
              </a:rPr>
              <a:t>知识</a:t>
            </a:r>
            <a:r>
              <a:rPr lang="en-US" altLang="zh-CN" sz="1600">
                <a:solidFill>
                  <a:schemeClr val="tx1"/>
                </a:solidFill>
                <a:latin typeface="微软雅黑" panose="020B0503020204020204" pitchFamily="34" charset="-122"/>
                <a:ea typeface="微软雅黑" panose="020B0503020204020204" pitchFamily="34" charset="-122"/>
              </a:rPr>
              <a:t>n</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100" name="左大括号 99"/>
          <p:cNvSpPr/>
          <p:nvPr/>
        </p:nvSpPr>
        <p:spPr>
          <a:xfrm>
            <a:off x="9167881" y="5190400"/>
            <a:ext cx="210170" cy="13335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1" name="圆角矩形 100"/>
          <p:cNvSpPr/>
          <p:nvPr/>
        </p:nvSpPr>
        <p:spPr>
          <a:xfrm>
            <a:off x="9390384" y="5100950"/>
            <a:ext cx="810072" cy="38836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latin typeface="微软雅黑" panose="020B0503020204020204" pitchFamily="34" charset="-122"/>
                <a:ea typeface="微软雅黑" panose="020B0503020204020204" pitchFamily="34" charset="-122"/>
              </a:rPr>
              <a:t>知识</a:t>
            </a:r>
            <a:r>
              <a:rPr lang="en-US" altLang="zh-CN" sz="1600">
                <a:solidFill>
                  <a:schemeClr val="tx1"/>
                </a:solidFill>
                <a:latin typeface="微软雅黑" panose="020B0503020204020204" pitchFamily="34" charset="-122"/>
                <a:ea typeface="微软雅黑" panose="020B0503020204020204" pitchFamily="34" charset="-122"/>
              </a:rPr>
              <a:t>1</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102" name="圆角矩形 101"/>
          <p:cNvSpPr/>
          <p:nvPr/>
        </p:nvSpPr>
        <p:spPr>
          <a:xfrm>
            <a:off x="9390384" y="5661500"/>
            <a:ext cx="810072" cy="38836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latin typeface="微软雅黑" panose="020B0503020204020204" pitchFamily="34" charset="-122"/>
                <a:ea typeface="微软雅黑" panose="020B0503020204020204" pitchFamily="34" charset="-122"/>
              </a:rPr>
              <a:t>知识</a:t>
            </a:r>
            <a:r>
              <a:rPr lang="en-US" altLang="zh-CN" sz="1600">
                <a:solidFill>
                  <a:schemeClr val="tx1"/>
                </a:solidFill>
                <a:latin typeface="微软雅黑" panose="020B0503020204020204" pitchFamily="34" charset="-122"/>
                <a:ea typeface="微软雅黑" panose="020B0503020204020204" pitchFamily="34" charset="-122"/>
              </a:rPr>
              <a:t>2</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103" name="圆角矩形 102"/>
          <p:cNvSpPr/>
          <p:nvPr/>
        </p:nvSpPr>
        <p:spPr>
          <a:xfrm>
            <a:off x="9390384" y="6222050"/>
            <a:ext cx="810072" cy="38836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latin typeface="微软雅黑" panose="020B0503020204020204" pitchFamily="34" charset="-122"/>
                <a:ea typeface="微软雅黑" panose="020B0503020204020204" pitchFamily="34" charset="-122"/>
              </a:rPr>
              <a:t>知识</a:t>
            </a:r>
            <a:r>
              <a:rPr lang="en-US" altLang="zh-CN" sz="1600">
                <a:solidFill>
                  <a:schemeClr val="tx1"/>
                </a:solidFill>
                <a:latin typeface="微软雅黑" panose="020B0503020204020204" pitchFamily="34" charset="-122"/>
                <a:ea typeface="微软雅黑" panose="020B0503020204020204" pitchFamily="34" charset="-122"/>
              </a:rPr>
              <a:t>n</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12" name="右箭头 11"/>
          <p:cNvSpPr/>
          <p:nvPr/>
        </p:nvSpPr>
        <p:spPr>
          <a:xfrm>
            <a:off x="4501862" y="3518530"/>
            <a:ext cx="283278" cy="484632"/>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105" name="右箭头 104"/>
          <p:cNvSpPr/>
          <p:nvPr/>
        </p:nvSpPr>
        <p:spPr>
          <a:xfrm>
            <a:off x="5452682" y="3541836"/>
            <a:ext cx="283278" cy="484632"/>
          </a:xfrm>
          <a:prstGeom prst="rightArrow">
            <a:avLst/>
          </a:prstGeom>
          <a:solidFill>
            <a:schemeClr val="accent2">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106" name="右箭头 105"/>
          <p:cNvSpPr/>
          <p:nvPr/>
        </p:nvSpPr>
        <p:spPr>
          <a:xfrm>
            <a:off x="6316778" y="3588258"/>
            <a:ext cx="283278" cy="484632"/>
          </a:xfrm>
          <a:prstGeom prst="rightArrow">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13" name="左大括号 12"/>
          <p:cNvSpPr/>
          <p:nvPr/>
        </p:nvSpPr>
        <p:spPr>
          <a:xfrm>
            <a:off x="10217767" y="647043"/>
            <a:ext cx="53902" cy="5004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110" name="左大括号 109"/>
          <p:cNvSpPr/>
          <p:nvPr/>
        </p:nvSpPr>
        <p:spPr>
          <a:xfrm>
            <a:off x="10200456" y="1670896"/>
            <a:ext cx="53902" cy="5004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113" name="左大括号 112"/>
          <p:cNvSpPr/>
          <p:nvPr/>
        </p:nvSpPr>
        <p:spPr>
          <a:xfrm>
            <a:off x="10200456" y="2784504"/>
            <a:ext cx="53902" cy="5004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24" name="下箭头 23"/>
          <p:cNvSpPr/>
          <p:nvPr/>
        </p:nvSpPr>
        <p:spPr>
          <a:xfrm rot="5400000">
            <a:off x="1999662" y="2387658"/>
            <a:ext cx="445607" cy="354492"/>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下箭头 130"/>
          <p:cNvSpPr/>
          <p:nvPr/>
        </p:nvSpPr>
        <p:spPr>
          <a:xfrm rot="5400000">
            <a:off x="2016297" y="4742803"/>
            <a:ext cx="445607" cy="318770"/>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右箭头 131"/>
          <p:cNvSpPr/>
          <p:nvPr/>
        </p:nvSpPr>
        <p:spPr>
          <a:xfrm>
            <a:off x="3530828" y="3498983"/>
            <a:ext cx="283278" cy="484632"/>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133" name="右箭头 132"/>
          <p:cNvSpPr/>
          <p:nvPr/>
        </p:nvSpPr>
        <p:spPr>
          <a:xfrm>
            <a:off x="3530481" y="4417556"/>
            <a:ext cx="283278" cy="484632"/>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134" name="右箭头 133"/>
          <p:cNvSpPr/>
          <p:nvPr/>
        </p:nvSpPr>
        <p:spPr>
          <a:xfrm>
            <a:off x="4513580" y="4352774"/>
            <a:ext cx="283278" cy="484632"/>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139" name="右箭头 138"/>
          <p:cNvSpPr/>
          <p:nvPr/>
        </p:nvSpPr>
        <p:spPr>
          <a:xfrm>
            <a:off x="5452682" y="4417556"/>
            <a:ext cx="283278" cy="484632"/>
          </a:xfrm>
          <a:prstGeom prst="rightArrow">
            <a:avLst/>
          </a:prstGeom>
          <a:solidFill>
            <a:schemeClr val="accent2">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140" name="右箭头 139"/>
          <p:cNvSpPr/>
          <p:nvPr/>
        </p:nvSpPr>
        <p:spPr>
          <a:xfrm>
            <a:off x="6316778" y="4417556"/>
            <a:ext cx="283278" cy="484632"/>
          </a:xfrm>
          <a:prstGeom prst="rightArrow">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141" name="AutoShape 48"/>
          <p:cNvSpPr/>
          <p:nvPr/>
        </p:nvSpPr>
        <p:spPr>
          <a:xfrm>
            <a:off x="10300517" y="1967357"/>
            <a:ext cx="1130300" cy="449263"/>
          </a:xfrm>
          <a:prstGeom prst="roundRect">
            <a:avLst>
              <a:gd name="adj" fmla="val 16667"/>
            </a:avLst>
          </a:prstGeom>
          <a:solidFill>
            <a:schemeClr val="accent2">
              <a:lumMod val="40000"/>
              <a:lumOff val="60000"/>
            </a:schemeClr>
          </a:solidFill>
          <a:ln w="9525" cap="flat" cmpd="sng">
            <a:noFill/>
            <a:prstDash val="solid"/>
            <a:headEnd type="none" w="med" len="med"/>
            <a:tailEnd type="none" w="med" len="med"/>
          </a:ln>
        </p:spPr>
        <p:txBody>
          <a:bodyPr wrap="none" anchor="ctr"/>
          <a:lstStyle/>
          <a:p>
            <a:pPr eaLnBrk="0" hangingPunct="0"/>
            <a:r>
              <a:rPr lang="zh-CN" altLang="en-US" sz="1600">
                <a:solidFill>
                  <a:srgbClr val="050B19"/>
                </a:solidFill>
                <a:latin typeface="微软雅黑" panose="020B0503020204020204" pitchFamily="34" charset="-122"/>
                <a:ea typeface="微软雅黑" panose="020B0503020204020204" pitchFamily="34" charset="-122"/>
              </a:rPr>
              <a:t>模块n</a:t>
            </a:r>
            <a:endParaRPr lang="zh-CN" altLang="en-US" sz="1600" dirty="0">
              <a:solidFill>
                <a:srgbClr val="050B19"/>
              </a:solidFill>
              <a:latin typeface="微软雅黑" panose="020B0503020204020204" pitchFamily="34" charset="-122"/>
              <a:ea typeface="微软雅黑" panose="020B0503020204020204" pitchFamily="34" charset="-122"/>
            </a:endParaRPr>
          </a:p>
        </p:txBody>
      </p:sp>
      <p:sp>
        <p:nvSpPr>
          <p:cNvPr id="142" name="AutoShape 60"/>
          <p:cNvSpPr/>
          <p:nvPr/>
        </p:nvSpPr>
        <p:spPr>
          <a:xfrm>
            <a:off x="10313198" y="1488139"/>
            <a:ext cx="1117619" cy="436563"/>
          </a:xfrm>
          <a:prstGeom prst="roundRect">
            <a:avLst>
              <a:gd name="adj" fmla="val 16667"/>
            </a:avLst>
          </a:prstGeom>
          <a:solidFill>
            <a:schemeClr val="accent2">
              <a:lumMod val="40000"/>
              <a:lumOff val="60000"/>
            </a:schemeClr>
          </a:solidFill>
          <a:ln w="9525" cap="flat" cmpd="sng">
            <a:noFill/>
            <a:prstDash val="solid"/>
            <a:headEnd type="none" w="med" len="med"/>
            <a:tailEnd type="none" w="med" len="med"/>
          </a:ln>
        </p:spPr>
        <p:txBody>
          <a:bodyPr wrap="none" anchor="ctr"/>
          <a:lstStyle/>
          <a:p>
            <a:pPr eaLnBrk="0" hangingPunct="0"/>
            <a:r>
              <a:rPr lang="zh-CN" altLang="en-US" sz="1600">
                <a:solidFill>
                  <a:srgbClr val="050B19"/>
                </a:solidFill>
                <a:latin typeface="微软雅黑" panose="020B0503020204020204" pitchFamily="34" charset="-122"/>
                <a:ea typeface="微软雅黑" panose="020B0503020204020204" pitchFamily="34" charset="-122"/>
              </a:rPr>
              <a:t>模块1</a:t>
            </a:r>
            <a:endParaRPr lang="zh-CN" altLang="en-US" sz="1600" dirty="0">
              <a:solidFill>
                <a:srgbClr val="050B19"/>
              </a:solidFill>
              <a:latin typeface="微软雅黑" panose="020B0503020204020204" pitchFamily="34" charset="-122"/>
              <a:ea typeface="微软雅黑" panose="020B0503020204020204" pitchFamily="34" charset="-122"/>
            </a:endParaRPr>
          </a:p>
        </p:txBody>
      </p:sp>
      <p:sp>
        <p:nvSpPr>
          <p:cNvPr id="143" name="AutoShape 48"/>
          <p:cNvSpPr/>
          <p:nvPr/>
        </p:nvSpPr>
        <p:spPr>
          <a:xfrm>
            <a:off x="10274330" y="2998152"/>
            <a:ext cx="1130300" cy="449263"/>
          </a:xfrm>
          <a:prstGeom prst="roundRect">
            <a:avLst>
              <a:gd name="adj" fmla="val 16667"/>
            </a:avLst>
          </a:prstGeom>
          <a:solidFill>
            <a:schemeClr val="accent2">
              <a:lumMod val="40000"/>
              <a:lumOff val="60000"/>
            </a:schemeClr>
          </a:solidFill>
          <a:ln w="9525" cap="flat" cmpd="sng">
            <a:noFill/>
            <a:prstDash val="solid"/>
            <a:headEnd type="none" w="med" len="med"/>
            <a:tailEnd type="none" w="med" len="med"/>
          </a:ln>
        </p:spPr>
        <p:txBody>
          <a:bodyPr wrap="none" anchor="ctr"/>
          <a:lstStyle/>
          <a:p>
            <a:pPr eaLnBrk="0" hangingPunct="0"/>
            <a:r>
              <a:rPr lang="zh-CN" altLang="en-US" sz="1600">
                <a:solidFill>
                  <a:srgbClr val="050B19"/>
                </a:solidFill>
                <a:latin typeface="微软雅黑" panose="020B0503020204020204" pitchFamily="34" charset="-122"/>
                <a:ea typeface="微软雅黑" panose="020B0503020204020204" pitchFamily="34" charset="-122"/>
              </a:rPr>
              <a:t>模块n</a:t>
            </a:r>
            <a:endParaRPr lang="zh-CN" altLang="en-US" sz="1600" dirty="0">
              <a:solidFill>
                <a:srgbClr val="050B19"/>
              </a:solidFill>
              <a:latin typeface="微软雅黑" panose="020B0503020204020204" pitchFamily="34" charset="-122"/>
              <a:ea typeface="微软雅黑" panose="020B0503020204020204" pitchFamily="34" charset="-122"/>
            </a:endParaRPr>
          </a:p>
        </p:txBody>
      </p:sp>
      <p:sp>
        <p:nvSpPr>
          <p:cNvPr id="144" name="AutoShape 60"/>
          <p:cNvSpPr/>
          <p:nvPr/>
        </p:nvSpPr>
        <p:spPr>
          <a:xfrm>
            <a:off x="10287011" y="2518934"/>
            <a:ext cx="1117619" cy="436563"/>
          </a:xfrm>
          <a:prstGeom prst="roundRect">
            <a:avLst>
              <a:gd name="adj" fmla="val 16667"/>
            </a:avLst>
          </a:prstGeom>
          <a:solidFill>
            <a:schemeClr val="accent2">
              <a:lumMod val="40000"/>
              <a:lumOff val="60000"/>
            </a:schemeClr>
          </a:solidFill>
          <a:ln w="9525" cap="flat" cmpd="sng">
            <a:noFill/>
            <a:prstDash val="solid"/>
            <a:headEnd type="none" w="med" len="med"/>
            <a:tailEnd type="none" w="med" len="med"/>
          </a:ln>
        </p:spPr>
        <p:txBody>
          <a:bodyPr wrap="none" anchor="ctr"/>
          <a:lstStyle/>
          <a:p>
            <a:pPr eaLnBrk="0" hangingPunct="0"/>
            <a:r>
              <a:rPr lang="zh-CN" altLang="en-US" sz="1600">
                <a:solidFill>
                  <a:srgbClr val="050B19"/>
                </a:solidFill>
                <a:latin typeface="微软雅黑" panose="020B0503020204020204" pitchFamily="34" charset="-122"/>
                <a:ea typeface="微软雅黑" panose="020B0503020204020204" pitchFamily="34" charset="-122"/>
              </a:rPr>
              <a:t>模块1</a:t>
            </a:r>
            <a:endParaRPr lang="zh-CN" altLang="en-US" sz="1600" dirty="0">
              <a:solidFill>
                <a:srgbClr val="050B19"/>
              </a:solidFill>
              <a:latin typeface="微软雅黑" panose="020B0503020204020204" pitchFamily="34" charset="-122"/>
              <a:ea typeface="微软雅黑" panose="020B0503020204020204" pitchFamily="34" charset="-122"/>
            </a:endParaRPr>
          </a:p>
        </p:txBody>
      </p:sp>
    </p:spTree>
  </p:cSld>
  <p:clrMapOvr>
    <a:masterClrMapping/>
  </p:clrMapOvr>
  <p:transition>
    <p:circl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nvSpPr>
        <p:spPr bwMode="auto">
          <a:xfrm>
            <a:off x="1631504" y="2076922"/>
            <a:ext cx="10153128" cy="379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734" tIns="40367" rIns="80734" bIns="40367"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C00000"/>
              </a:buClr>
              <a:buFont typeface="Wingdings" panose="05000000000000000000" pitchFamily="2" charset="2"/>
              <a:buNone/>
            </a:pPr>
            <a:r>
              <a:rPr lang="zh-CN" altLang="en-US" sz="2400" b="1" dirty="0">
                <a:solidFill>
                  <a:srgbClr val="FF0000"/>
                </a:solidFill>
                <a:latin typeface="黑体" panose="02010609060101010101" pitchFamily="49" charset="-122"/>
                <a:ea typeface="黑体" panose="02010609060101010101" pitchFamily="49" charset="-122"/>
                <a:cs typeface="微软雅黑" panose="020B0503020204020204" pitchFamily="34" charset="-122"/>
              </a:rPr>
              <a:t>         </a:t>
            </a:r>
            <a:r>
              <a:rPr lang="zh-CN" altLang="en-US" sz="2400" b="1" dirty="0">
                <a:solidFill>
                  <a:srgbClr val="C00000"/>
                </a:solidFill>
                <a:latin typeface="黑体" panose="02010609060101010101" pitchFamily="49" charset="-122"/>
                <a:ea typeface="黑体" panose="02010609060101010101" pitchFamily="49" charset="-122"/>
                <a:cs typeface="微软雅黑" panose="020B0503020204020204" pitchFamily="34" charset="-122"/>
              </a:rPr>
              <a:t>学校顶层设计的几个关键词</a:t>
            </a:r>
          </a:p>
          <a:p>
            <a:pPr lvl="1" indent="-374650" algn="just">
              <a:lnSpc>
                <a:spcPct val="100000"/>
              </a:lnSpc>
            </a:pPr>
            <a:endParaRPr lang="en-US" altLang="zh-CN" dirty="0">
              <a:latin typeface="黑体" panose="02010609060101010101" pitchFamily="49" charset="-122"/>
              <a:ea typeface="黑体" panose="02010609060101010101" pitchFamily="49" charset="-122"/>
              <a:cs typeface="微软雅黑" panose="020B0503020204020204" pitchFamily="34" charset="-122"/>
            </a:endParaRPr>
          </a:p>
          <a:p>
            <a:pPr lvl="1" indent="-374650" algn="just">
              <a:lnSpc>
                <a:spcPts val="3580"/>
              </a:lnSpc>
            </a:pPr>
            <a:r>
              <a:rPr lang="zh-CN" altLang="en-US" dirty="0">
                <a:latin typeface="黑体" panose="02010609060101010101" pitchFamily="49" charset="-122"/>
                <a:ea typeface="黑体" panose="02010609060101010101" pitchFamily="49" charset="-122"/>
                <a:cs typeface="微软雅黑" panose="020B0503020204020204" pitchFamily="34" charset="-122"/>
              </a:rPr>
              <a:t>两个转型</a:t>
            </a:r>
            <a:r>
              <a:rPr lang="en-US" altLang="zh-CN" dirty="0">
                <a:latin typeface="黑体" panose="02010609060101010101" pitchFamily="49" charset="-122"/>
                <a:ea typeface="黑体" panose="02010609060101010101" pitchFamily="49" charset="-122"/>
                <a:cs typeface="微软雅黑" panose="020B0503020204020204" pitchFamily="34" charset="-122"/>
              </a:rPr>
              <a:t>---</a:t>
            </a:r>
            <a:r>
              <a:rPr lang="zh-CN" altLang="en-US" dirty="0">
                <a:latin typeface="黑体" panose="02010609060101010101" pitchFamily="49" charset="-122"/>
                <a:ea typeface="黑体" panose="02010609060101010101" pitchFamily="49" charset="-122"/>
                <a:cs typeface="微软雅黑" panose="020B0503020204020204" pitchFamily="34" charset="-122"/>
              </a:rPr>
              <a:t>历史阶段</a:t>
            </a:r>
          </a:p>
          <a:p>
            <a:pPr lvl="1" indent="-374650" algn="just">
              <a:lnSpc>
                <a:spcPts val="3580"/>
              </a:lnSpc>
            </a:pPr>
            <a:r>
              <a:rPr lang="zh-CN" altLang="en-US" dirty="0">
                <a:latin typeface="黑体" panose="02010609060101010101" pitchFamily="49" charset="-122"/>
                <a:ea typeface="黑体" panose="02010609060101010101" pitchFamily="49" charset="-122"/>
                <a:cs typeface="微软雅黑" panose="020B0503020204020204" pitchFamily="34" charset="-122"/>
              </a:rPr>
              <a:t>品牌大学</a:t>
            </a:r>
            <a:r>
              <a:rPr lang="en-US" altLang="zh-CN" dirty="0">
                <a:latin typeface="黑体" panose="02010609060101010101" pitchFamily="49" charset="-122"/>
                <a:ea typeface="黑体" panose="02010609060101010101" pitchFamily="49" charset="-122"/>
                <a:cs typeface="微软雅黑" panose="020B0503020204020204" pitchFamily="34" charset="-122"/>
              </a:rPr>
              <a:t>---</a:t>
            </a:r>
            <a:r>
              <a:rPr lang="zh-CN" altLang="en-US" dirty="0">
                <a:latin typeface="黑体" panose="02010609060101010101" pitchFamily="49" charset="-122"/>
                <a:ea typeface="黑体" panose="02010609060101010101" pitchFamily="49" charset="-122"/>
                <a:cs typeface="微软雅黑" panose="020B0503020204020204" pitchFamily="34" charset="-122"/>
              </a:rPr>
              <a:t>发展目标（特色鲜明、质量著称）</a:t>
            </a:r>
          </a:p>
          <a:p>
            <a:pPr lvl="1" indent="-374650" algn="just">
              <a:lnSpc>
                <a:spcPts val="3580"/>
              </a:lnSpc>
            </a:pPr>
            <a:r>
              <a:rPr lang="zh-CN" altLang="en-US" dirty="0">
                <a:latin typeface="黑体" panose="02010609060101010101" pitchFamily="49" charset="-122"/>
                <a:ea typeface="黑体" panose="02010609060101010101" pitchFamily="49" charset="-122"/>
                <a:cs typeface="微软雅黑" panose="020B0503020204020204" pitchFamily="34" charset="-122"/>
              </a:rPr>
              <a:t>校地互动</a:t>
            </a:r>
            <a:r>
              <a:rPr lang="en-US" altLang="zh-CN" dirty="0">
                <a:latin typeface="黑体" panose="02010609060101010101" pitchFamily="49" charset="-122"/>
                <a:ea typeface="黑体" panose="02010609060101010101" pitchFamily="49" charset="-122"/>
                <a:cs typeface="微软雅黑" panose="020B0503020204020204" pitchFamily="34" charset="-122"/>
              </a:rPr>
              <a:t>---</a:t>
            </a:r>
            <a:r>
              <a:rPr lang="zh-CN" altLang="en-US" dirty="0">
                <a:latin typeface="黑体" panose="02010609060101010101" pitchFamily="49" charset="-122"/>
                <a:ea typeface="黑体" panose="02010609060101010101" pitchFamily="49" charset="-122"/>
                <a:cs typeface="微软雅黑" panose="020B0503020204020204" pitchFamily="34" charset="-122"/>
              </a:rPr>
              <a:t>发展战略</a:t>
            </a:r>
          </a:p>
          <a:p>
            <a:pPr lvl="1" indent="-374650" algn="just">
              <a:lnSpc>
                <a:spcPts val="3580"/>
              </a:lnSpc>
            </a:pPr>
            <a:r>
              <a:rPr lang="zh-CN" altLang="en-US" dirty="0">
                <a:latin typeface="黑体" panose="02010609060101010101" pitchFamily="49" charset="-122"/>
                <a:ea typeface="黑体" panose="02010609060101010101" pitchFamily="49" charset="-122"/>
                <a:cs typeface="微软雅黑" panose="020B0503020204020204" pitchFamily="34" charset="-122"/>
              </a:rPr>
              <a:t>注重学理、亲近业界</a:t>
            </a:r>
            <a:r>
              <a:rPr lang="en-US" altLang="zh-CN" dirty="0">
                <a:latin typeface="黑体" panose="02010609060101010101" pitchFamily="49" charset="-122"/>
                <a:ea typeface="黑体" panose="02010609060101010101" pitchFamily="49" charset="-122"/>
                <a:cs typeface="微软雅黑" panose="020B0503020204020204" pitchFamily="34" charset="-122"/>
              </a:rPr>
              <a:t>---</a:t>
            </a:r>
            <a:r>
              <a:rPr lang="zh-CN" altLang="en-US" dirty="0">
                <a:latin typeface="黑体" panose="02010609060101010101" pitchFamily="49" charset="-122"/>
                <a:ea typeface="黑体" panose="02010609060101010101" pitchFamily="49" charset="-122"/>
                <a:cs typeface="微软雅黑" panose="020B0503020204020204" pitchFamily="34" charset="-122"/>
              </a:rPr>
              <a:t>人才培养理念</a:t>
            </a:r>
          </a:p>
          <a:p>
            <a:pPr lvl="1" indent="-374650" algn="just">
              <a:lnSpc>
                <a:spcPts val="3580"/>
              </a:lnSpc>
            </a:pPr>
            <a:r>
              <a:rPr lang="zh-CN" altLang="en-US" dirty="0">
                <a:latin typeface="黑体" panose="02010609060101010101" pitchFamily="49" charset="-122"/>
                <a:ea typeface="黑体" panose="02010609060101010101" pitchFamily="49" charset="-122"/>
                <a:cs typeface="微软雅黑" panose="020B0503020204020204" pitchFamily="34" charset="-122"/>
              </a:rPr>
              <a:t>校企合作、面向行业</a:t>
            </a:r>
            <a:r>
              <a:rPr lang="en-US" altLang="zh-CN" dirty="0">
                <a:latin typeface="黑体" panose="02010609060101010101" pitchFamily="49" charset="-122"/>
                <a:ea typeface="黑体" panose="02010609060101010101" pitchFamily="49" charset="-122"/>
                <a:cs typeface="微软雅黑" panose="020B0503020204020204" pitchFamily="34" charset="-122"/>
              </a:rPr>
              <a:t>---</a:t>
            </a:r>
            <a:r>
              <a:rPr lang="zh-CN" altLang="en-US" dirty="0">
                <a:latin typeface="黑体" panose="02010609060101010101" pitchFamily="49" charset="-122"/>
                <a:ea typeface="黑体" panose="02010609060101010101" pitchFamily="49" charset="-122"/>
                <a:cs typeface="微软雅黑" panose="020B0503020204020204" pitchFamily="34" charset="-122"/>
              </a:rPr>
              <a:t>人才培养模式</a:t>
            </a:r>
          </a:p>
          <a:p>
            <a:pPr lvl="1" indent="-374650" algn="just">
              <a:lnSpc>
                <a:spcPts val="3580"/>
              </a:lnSpc>
            </a:pPr>
            <a:r>
              <a:rPr lang="zh-CN" altLang="en-US" dirty="0">
                <a:latin typeface="黑体" panose="02010609060101010101" pitchFamily="49" charset="-122"/>
                <a:ea typeface="黑体" panose="02010609060101010101" pitchFamily="49" charset="-122"/>
                <a:cs typeface="微软雅黑" panose="020B0503020204020204" pitchFamily="34" charset="-122"/>
              </a:rPr>
              <a:t>与行业协同成长的创业型大学</a:t>
            </a:r>
            <a:r>
              <a:rPr lang="en-US" altLang="zh-CN" dirty="0">
                <a:latin typeface="黑体" panose="02010609060101010101" pitchFamily="49" charset="-122"/>
                <a:ea typeface="黑体" panose="02010609060101010101" pitchFamily="49" charset="-122"/>
                <a:cs typeface="微软雅黑" panose="020B0503020204020204" pitchFamily="34" charset="-122"/>
              </a:rPr>
              <a:t>---</a:t>
            </a:r>
            <a:r>
              <a:rPr lang="zh-CN" altLang="en-US" dirty="0">
                <a:latin typeface="黑体" panose="02010609060101010101" pitchFamily="49" charset="-122"/>
                <a:ea typeface="黑体" panose="02010609060101010101" pitchFamily="49" charset="-122"/>
                <a:cs typeface="微软雅黑" panose="020B0503020204020204" pitchFamily="34" charset="-122"/>
              </a:rPr>
              <a:t>发展道路</a:t>
            </a:r>
          </a:p>
          <a:p>
            <a:pPr>
              <a:lnSpc>
                <a:spcPct val="100000"/>
              </a:lnSpc>
            </a:pPr>
            <a:endParaRPr lang="zh-CN" altLang="en-US" sz="2400" dirty="0">
              <a:latin typeface="黑体" panose="02010609060101010101" pitchFamily="49" charset="-122"/>
              <a:ea typeface="黑体" panose="02010609060101010101" pitchFamily="49" charset="-122"/>
              <a:cs typeface="微软雅黑" panose="020B0503020204020204" pitchFamily="34" charset="-122"/>
            </a:endParaRPr>
          </a:p>
        </p:txBody>
      </p:sp>
      <p:sp>
        <p:nvSpPr>
          <p:cNvPr id="14340" name="Rectangle 2"/>
          <p:cNvSpPr>
            <a:spLocks noGrp="1" noChangeArrowheads="1"/>
          </p:cNvSpPr>
          <p:nvPr/>
        </p:nvSpPr>
        <p:spPr bwMode="auto">
          <a:xfrm>
            <a:off x="1343472" y="1306195"/>
            <a:ext cx="7112000" cy="62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734" tIns="40367" rIns="80734" bIns="40367" numCol="1" anchor="t" anchorCtr="0" compatLnSpc="1"/>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pPr>
              <a:lnSpc>
                <a:spcPct val="100000"/>
              </a:lnSpc>
            </a:pPr>
            <a:r>
              <a:rPr lang="en-US" altLang="zh-CN" sz="2400" dirty="0">
                <a:latin typeface="黑体" panose="02010609060101010101" pitchFamily="49" charset="-122"/>
                <a:ea typeface="黑体" panose="02010609060101010101" pitchFamily="49" charset="-122"/>
              </a:rPr>
              <a:t>1.</a:t>
            </a:r>
            <a:r>
              <a:rPr lang="zh-CN" altLang="en-US" sz="2400" dirty="0">
                <a:latin typeface="黑体" panose="02010609060101010101" pitchFamily="49" charset="-122"/>
                <a:ea typeface="黑体" panose="02010609060101010101" pitchFamily="49" charset="-122"/>
              </a:rPr>
              <a:t>学习研究</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解决认识问题</a:t>
            </a:r>
          </a:p>
        </p:txBody>
      </p:sp>
      <p:sp>
        <p:nvSpPr>
          <p:cNvPr id="8" name="文本框 7"/>
          <p:cNvSpPr txBox="1"/>
          <p:nvPr/>
        </p:nvSpPr>
        <p:spPr>
          <a:xfrm>
            <a:off x="839416" y="640770"/>
            <a:ext cx="9847094"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zh-CN" altLang="en-US" sz="2800" b="1" dirty="0">
                <a:solidFill>
                  <a:srgbClr val="0070C0"/>
                </a:solidFill>
                <a:ea typeface="黑体" panose="02010609060101010101" pitchFamily="49" charset="-122"/>
              </a:rPr>
              <a:t>（五）</a:t>
            </a:r>
            <a:r>
              <a:rPr lang="zh-CN" altLang="en-US" sz="2800" b="1">
                <a:solidFill>
                  <a:srgbClr val="0070C0"/>
                </a:solidFill>
                <a:ea typeface="黑体" panose="02010609060101010101" pitchFamily="49" charset="-122"/>
              </a:rPr>
              <a:t>案例</a:t>
            </a:r>
            <a:r>
              <a:rPr lang="en-US" altLang="zh-CN" sz="2800" b="1">
                <a:solidFill>
                  <a:srgbClr val="0070C0"/>
                </a:solidFill>
                <a:ea typeface="黑体" panose="02010609060101010101" pitchFamily="49" charset="-122"/>
              </a:rPr>
              <a:t>——</a:t>
            </a:r>
            <a:r>
              <a:rPr lang="zh-CN" altLang="en-US" sz="2800" b="1">
                <a:solidFill>
                  <a:srgbClr val="0070C0"/>
                </a:solidFill>
                <a:ea typeface="黑体" panose="02010609060101010101" pitchFamily="49" charset="-122"/>
              </a:rPr>
              <a:t>常</a:t>
            </a:r>
            <a:r>
              <a:rPr lang="zh-CN" altLang="en-US" sz="2800" b="1" dirty="0">
                <a:solidFill>
                  <a:srgbClr val="0070C0"/>
                </a:solidFill>
                <a:ea typeface="黑体" panose="02010609060101010101" pitchFamily="49" charset="-122"/>
              </a:rPr>
              <a:t>熟理工学院</a:t>
            </a:r>
            <a:endParaRPr lang="zh-CN" altLang="en-US" sz="2800" b="1" dirty="0">
              <a:solidFill>
                <a:srgbClr val="0070C0"/>
              </a:solidFill>
              <a:latin typeface="宋体" panose="02010600030101010101" pitchFamily="2" charset="-122"/>
              <a:ea typeface="黑体" panose="02010609060101010101" pitchFamily="49" charset="-122"/>
            </a:endParaRPr>
          </a:p>
        </p:txBody>
      </p:sp>
    </p:spTree>
  </p:cSld>
  <p:clrMapOvr>
    <a:masterClrMapping/>
  </p:clrMapOvr>
  <p:transition>
    <p:circl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nvSpPr>
        <p:spPr bwMode="auto">
          <a:xfrm>
            <a:off x="1127448" y="836712"/>
            <a:ext cx="7188200"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734" tIns="40367" rIns="80734" bIns="40367" numCol="1" anchor="t" anchorCtr="0" compatLnSpc="1"/>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合作教育</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培养模式的特征</a:t>
            </a:r>
          </a:p>
        </p:txBody>
      </p:sp>
      <p:sp>
        <p:nvSpPr>
          <p:cNvPr id="18437" name="Rectangle 5"/>
          <p:cNvSpPr>
            <a:spLocks noChangeArrowheads="1"/>
          </p:cNvSpPr>
          <p:nvPr/>
        </p:nvSpPr>
        <p:spPr bwMode="auto">
          <a:xfrm>
            <a:off x="2539557" y="1650358"/>
            <a:ext cx="74168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0" algn="ctr">
              <a:buFont typeface="Wingdings" panose="05000000000000000000" pitchFamily="2" charset="2"/>
              <a:buNone/>
            </a:pPr>
            <a:r>
              <a:rPr lang="zh-CN" altLang="en-US" sz="2800" dirty="0">
                <a:solidFill>
                  <a:srgbClr val="C00000"/>
                </a:solidFill>
                <a:latin typeface="黑体" panose="02010609060101010101" pitchFamily="49" charset="-122"/>
                <a:ea typeface="黑体" panose="02010609060101010101" pitchFamily="49" charset="-122"/>
              </a:rPr>
              <a:t>关于培养模式的认识</a:t>
            </a:r>
          </a:p>
        </p:txBody>
      </p:sp>
      <p:sp>
        <p:nvSpPr>
          <p:cNvPr id="509958" name="Rectangle 6"/>
          <p:cNvSpPr>
            <a:spLocks noChangeArrowheads="1"/>
          </p:cNvSpPr>
          <p:nvPr/>
        </p:nvSpPr>
        <p:spPr bwMode="auto">
          <a:xfrm>
            <a:off x="1127448" y="2370023"/>
            <a:ext cx="10241019"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Font typeface="Wingdings" panose="05000000000000000000" charset="0"/>
              <a:buChar char="u"/>
              <a:defRPr/>
            </a:pPr>
            <a:r>
              <a:rPr lang="zh-CN" altLang="en-US" sz="2400" dirty="0">
                <a:solidFill>
                  <a:srgbClr val="C00000"/>
                </a:solidFill>
                <a:latin typeface="黑体" panose="02010609060101010101" pitchFamily="49" charset="-122"/>
                <a:ea typeface="黑体" panose="02010609060101010101" pitchFamily="49" charset="-122"/>
                <a:cs typeface="微软雅黑" panose="020B0503020204020204" pitchFamily="34" charset="-122"/>
              </a:rPr>
              <a:t>什么是培养模式？</a:t>
            </a:r>
            <a:r>
              <a:rPr lang="zh-CN" altLang="en-US" sz="2400" dirty="0">
                <a:latin typeface="黑体" panose="02010609060101010101" pitchFamily="49" charset="-122"/>
                <a:ea typeface="黑体" panose="02010609060101010101" pitchFamily="49" charset="-122"/>
                <a:cs typeface="微软雅黑" panose="020B0503020204020204" pitchFamily="34" charset="-122"/>
              </a:rPr>
              <a:t>在教学理念指导下为达成培养目的各教学要素组成的一个程式。</a:t>
            </a:r>
          </a:p>
          <a:p>
            <a:pPr marL="342900" indent="-342900">
              <a:buFont typeface="Wingdings" panose="05000000000000000000" charset="0"/>
              <a:buChar char="u"/>
              <a:defRPr/>
            </a:pPr>
            <a:endParaRPr lang="en-US" altLang="zh-CN" sz="1400" dirty="0">
              <a:solidFill>
                <a:srgbClr val="C00000"/>
              </a:solidFill>
              <a:latin typeface="黑体" panose="02010609060101010101" pitchFamily="49" charset="-122"/>
              <a:ea typeface="黑体" panose="02010609060101010101" pitchFamily="49" charset="-122"/>
              <a:cs typeface="微软雅黑" panose="020B0503020204020204" pitchFamily="34" charset="-122"/>
              <a:sym typeface="+mn-ea"/>
            </a:endParaRPr>
          </a:p>
          <a:p>
            <a:pPr marL="342900" indent="-342900">
              <a:buFont typeface="Wingdings" panose="05000000000000000000" charset="0"/>
              <a:buChar char="u"/>
              <a:defRPr/>
            </a:pPr>
            <a:r>
              <a:rPr lang="zh-CN" altLang="en-US" sz="2400" dirty="0">
                <a:solidFill>
                  <a:srgbClr val="C00000"/>
                </a:solidFill>
                <a:latin typeface="黑体" panose="02010609060101010101" pitchFamily="49" charset="-122"/>
                <a:ea typeface="黑体" panose="02010609060101010101" pitchFamily="49" charset="-122"/>
                <a:cs typeface="微软雅黑" panose="020B0503020204020204" pitchFamily="34" charset="-122"/>
                <a:sym typeface="+mn-ea"/>
              </a:rPr>
              <a:t>完整点说：</a:t>
            </a:r>
            <a:r>
              <a:rPr lang="zh-CN" altLang="en-US" sz="2400" dirty="0">
                <a:latin typeface="黑体" panose="02010609060101010101" pitchFamily="49" charset="-122"/>
                <a:ea typeface="黑体" panose="02010609060101010101" pitchFamily="49" charset="-122"/>
                <a:cs typeface="微软雅黑" panose="020B0503020204020204" pitchFamily="34" charset="-122"/>
                <a:sym typeface="+mn-ea"/>
              </a:rPr>
              <a:t>培养模式是在一定的教育哲学或教育理念的指导下，由人才培养目标、教学资源及围绕人才培养目标的教学资源整合方式和实现路径设计等要素按照一定的秩序和内在关系共同组成的系统结构。其要素应该包括：教育哲学或教育理念、人才培养目标、教学资源和资源整合方式、路径设计等方面。</a:t>
            </a:r>
          </a:p>
          <a:p>
            <a:pPr marL="342900" indent="-342900">
              <a:buFont typeface="Wingdings" panose="05000000000000000000" charset="0"/>
              <a:buChar char="u"/>
              <a:defRPr/>
            </a:pPr>
            <a:endParaRPr lang="zh-CN" altLang="en-US" sz="1400" dirty="0">
              <a:latin typeface="黑体" panose="02010609060101010101" pitchFamily="49" charset="-122"/>
              <a:ea typeface="黑体" panose="02010609060101010101" pitchFamily="49" charset="-122"/>
              <a:cs typeface="微软雅黑" panose="020B0503020204020204" pitchFamily="34" charset="-122"/>
            </a:endParaRPr>
          </a:p>
          <a:p>
            <a:pPr marL="342900" indent="-342900">
              <a:buFont typeface="Wingdings" panose="05000000000000000000" charset="0"/>
              <a:buChar char="u"/>
              <a:defRPr/>
            </a:pPr>
            <a:r>
              <a:rPr lang="zh-CN" altLang="en-US" sz="2400" dirty="0">
                <a:solidFill>
                  <a:srgbClr val="C00000"/>
                </a:solidFill>
                <a:latin typeface="黑体" panose="02010609060101010101" pitchFamily="49" charset="-122"/>
                <a:ea typeface="黑体" panose="02010609060101010101" pitchFamily="49" charset="-122"/>
                <a:cs typeface="微软雅黑" panose="020B0503020204020204" pitchFamily="34" charset="-122"/>
                <a:sym typeface="+mn-ea"/>
              </a:rPr>
              <a:t>结论：</a:t>
            </a:r>
            <a:r>
              <a:rPr lang="zh-CN" altLang="en-US" sz="2400" dirty="0">
                <a:latin typeface="黑体" panose="02010609060101010101" pitchFamily="49" charset="-122"/>
                <a:ea typeface="黑体" panose="02010609060101010101" pitchFamily="49" charset="-122"/>
                <a:cs typeface="微软雅黑" panose="020B0503020204020204" pitchFamily="34" charset="-122"/>
                <a:sym typeface="+mn-ea"/>
              </a:rPr>
              <a:t>培养模式是综合的，不能简单理解成“</a:t>
            </a:r>
            <a:r>
              <a:rPr lang="en-US" altLang="zh-CN" sz="2400" dirty="0">
                <a:latin typeface="黑体" panose="02010609060101010101" pitchFamily="49" charset="-122"/>
                <a:ea typeface="黑体" panose="02010609060101010101" pitchFamily="49" charset="-122"/>
                <a:cs typeface="微软雅黑" panose="020B0503020204020204" pitchFamily="34" charset="-122"/>
                <a:sym typeface="+mn-ea"/>
              </a:rPr>
              <a:t>3+1”</a:t>
            </a:r>
            <a:r>
              <a:rPr lang="zh-CN" altLang="en-US" sz="2400" dirty="0">
                <a:latin typeface="黑体" panose="02010609060101010101" pitchFamily="49" charset="-122"/>
                <a:ea typeface="黑体" panose="02010609060101010101" pitchFamily="49" charset="-122"/>
                <a:cs typeface="微软雅黑" panose="020B0503020204020204" pitchFamily="34" charset="-122"/>
                <a:sym typeface="+mn-ea"/>
              </a:rPr>
              <a:t>；没有定式，也无法照搬，适合的才是最好的；等等。</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p:cNvSpPr/>
          <p:nvPr/>
        </p:nvSpPr>
        <p:spPr>
          <a:xfrm>
            <a:off x="1782657" y="1008623"/>
            <a:ext cx="9569927" cy="4364593"/>
          </a:xfrm>
          <a:prstGeom prst="roundRect">
            <a:avLst>
              <a:gd name="adj" fmla="val 5873"/>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97314" y="1052101"/>
            <a:ext cx="1656184" cy="584775"/>
          </a:xfrm>
          <a:prstGeom prst="rect">
            <a:avLst/>
          </a:prstGeom>
          <a:noFill/>
        </p:spPr>
        <p:txBody>
          <a:bodyPr wrap="square" rtlCol="0">
            <a:spAutoFit/>
          </a:bodyPr>
          <a:lstStyle/>
          <a:p>
            <a:pPr algn="ctr"/>
            <a:r>
              <a:rPr lang="zh-CN" altLang="en-US" sz="3200" b="1" dirty="0">
                <a:solidFill>
                  <a:schemeClr val="accent1">
                    <a:lumMod val="50000"/>
                  </a:schemeClr>
                </a:solidFill>
                <a:latin typeface="微软雅黑" panose="020B0503020204020204" pitchFamily="34" charset="-122"/>
                <a:ea typeface="微软雅黑" panose="020B0503020204020204" pitchFamily="34" charset="-122"/>
                <a:sym typeface="+mn-ea"/>
              </a:rPr>
              <a:t>案例</a:t>
            </a:r>
            <a:r>
              <a:rPr lang="en-US" altLang="zh-CN" sz="3200" b="1" dirty="0">
                <a:solidFill>
                  <a:schemeClr val="accent1">
                    <a:lumMod val="50000"/>
                  </a:schemeClr>
                </a:solidFill>
                <a:latin typeface="微软雅黑" panose="020B0503020204020204" pitchFamily="34" charset="-122"/>
                <a:ea typeface="微软雅黑" panose="020B0503020204020204" pitchFamily="34" charset="-122"/>
                <a:sym typeface="+mn-ea"/>
              </a:rPr>
              <a:t>3</a:t>
            </a:r>
            <a:endParaRPr lang="zh-CN" altLang="en-US" sz="3200" b="1" dirty="0">
              <a:solidFill>
                <a:schemeClr val="accent1">
                  <a:lumMod val="50000"/>
                </a:schemeClr>
              </a:solidFill>
              <a:latin typeface="微软雅黑" panose="020B0503020204020204" pitchFamily="34" charset="-122"/>
              <a:ea typeface="微软雅黑" panose="020B0503020204020204" pitchFamily="34" charset="-122"/>
              <a:sym typeface="+mn-ea"/>
            </a:endParaRPr>
          </a:p>
        </p:txBody>
      </p:sp>
      <p:sp>
        <p:nvSpPr>
          <p:cNvPr id="7" name="文本框 6">
            <a:extLst>
              <a:ext uri="{FF2B5EF4-FFF2-40B4-BE49-F238E27FC236}">
                <a16:creationId xmlns:a16="http://schemas.microsoft.com/office/drawing/2014/main" id="{94DC7FF8-A510-6A49-80AB-85D71402F53A}"/>
              </a:ext>
            </a:extLst>
          </p:cNvPr>
          <p:cNvSpPr txBox="1"/>
          <p:nvPr/>
        </p:nvSpPr>
        <p:spPr>
          <a:xfrm>
            <a:off x="2063552" y="836712"/>
            <a:ext cx="9001364" cy="7017306"/>
          </a:xfrm>
          <a:prstGeom prst="rect">
            <a:avLst/>
          </a:prstGeom>
          <a:noFill/>
        </p:spPr>
        <p:txBody>
          <a:bodyPr wrap="square" rtlCol="0">
            <a:spAutoFit/>
          </a:bodyPr>
          <a:lstStyle/>
          <a:p>
            <a:pPr>
              <a:lnSpc>
                <a:spcPts val="2900"/>
              </a:lnSpc>
            </a:pPr>
            <a:r>
              <a:rPr lang="en-US" altLang="zh-CN" sz="2400" dirty="0">
                <a:latin typeface="微软雅黑" panose="020B0503020204020204" pitchFamily="34" charset="-122"/>
                <a:ea typeface="微软雅黑" panose="020B0503020204020204" pitchFamily="34" charset="-122"/>
              </a:rPr>
              <a:t> </a:t>
            </a:r>
            <a:endParaRPr lang="en-US" altLang="zh-CN" sz="2400" b="1" dirty="0">
              <a:latin typeface="微软雅黑" panose="020B0503020204020204" pitchFamily="34" charset="-122"/>
              <a:ea typeface="微软雅黑" panose="020B0503020204020204" pitchFamily="34" charset="-122"/>
            </a:endParaRPr>
          </a:p>
          <a:p>
            <a:pPr marL="457200" indent="-457200">
              <a:lnSpc>
                <a:spcPts val="2900"/>
              </a:lnSpc>
              <a:buFont typeface="Wingdings" panose="05000000000000000000" charset="0"/>
              <a:buChar char="Ø"/>
            </a:pPr>
            <a:r>
              <a:rPr lang="zh-CN" altLang="en-US" sz="2800" b="1" dirty="0">
                <a:solidFill>
                  <a:schemeClr val="accent1">
                    <a:lumMod val="50000"/>
                  </a:schemeClr>
                </a:solidFill>
                <a:latin typeface="微软雅黑" panose="020B0503020204020204" pitchFamily="34" charset="-122"/>
                <a:ea typeface="微软雅黑" panose="020B0503020204020204" pitchFamily="34" charset="-122"/>
              </a:rPr>
              <a:t>审读意见片段：</a:t>
            </a:r>
            <a:endParaRPr lang="en-US" altLang="zh-CN" sz="2800" b="1" dirty="0">
              <a:solidFill>
                <a:schemeClr val="accent1">
                  <a:lumMod val="50000"/>
                </a:schemeClr>
              </a:solidFill>
              <a:latin typeface="微软雅黑" panose="020B0503020204020204" pitchFamily="34" charset="-122"/>
              <a:ea typeface="微软雅黑" panose="020B0503020204020204" pitchFamily="34" charset="-122"/>
            </a:endParaRPr>
          </a:p>
          <a:p>
            <a:pPr lvl="1" algn="just">
              <a:lnSpc>
                <a:spcPts val="2900"/>
              </a:lnSpc>
            </a:pP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学校定位与具体落实之间反差比较大。学校要建一流大学的初心始终如一，几处顶层设计均涉及</a:t>
            </a:r>
            <a:r>
              <a:rPr lang="zh-CN" altLang="en-US"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但是对何为一流没有具体表述，使得资源配置和应用型办学的思考缺少，系统设计更加不够，办学中缺少了应用型人才培养这个主线。</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lvl="1" algn="just">
              <a:lnSpc>
                <a:spcPts val="2900"/>
              </a:lnSpc>
            </a:pP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专人教师中双师型教师比例</a:t>
            </a:r>
            <a:r>
              <a:rPr lang="en-US" altLang="zh-CN" dirty="0">
                <a:latin typeface="微软雅黑" panose="020B0503020204020204" pitchFamily="34" charset="-122"/>
                <a:ea typeface="微软雅黑" panose="020B0503020204020204" pitchFamily="34" charset="-122"/>
              </a:rPr>
              <a:t>20.43%</a:t>
            </a:r>
            <a:r>
              <a:rPr lang="zh-CN" altLang="zh-CN" dirty="0">
                <a:latin typeface="微软雅黑" panose="020B0503020204020204" pitchFamily="34" charset="-122"/>
                <a:ea typeface="微软雅黑" panose="020B0503020204020204" pitchFamily="34" charset="-122"/>
              </a:rPr>
              <a:t>，偏低。学位率毕业率均超过了</a:t>
            </a:r>
            <a:r>
              <a:rPr lang="en-US" altLang="zh-CN" dirty="0">
                <a:latin typeface="微软雅黑" panose="020B0503020204020204" pitchFamily="34" charset="-122"/>
                <a:ea typeface="微软雅黑" panose="020B0503020204020204" pitchFamily="34" charset="-122"/>
              </a:rPr>
              <a:t>98.5%</a:t>
            </a:r>
            <a:r>
              <a:rPr lang="zh-CN" altLang="zh-CN" dirty="0">
                <a:latin typeface="微软雅黑" panose="020B0503020204020204" pitchFamily="34" charset="-122"/>
                <a:ea typeface="微软雅黑" panose="020B0503020204020204" pitchFamily="34" charset="-122"/>
              </a:rPr>
              <a:t>，偏高。教学管理人员学历偏低，年龄轻，重点考察稳定性。青年教师占比过高，占比超过</a:t>
            </a:r>
            <a:r>
              <a:rPr lang="en-US" altLang="zh-CN" dirty="0">
                <a:latin typeface="微软雅黑" panose="020B0503020204020204" pitchFamily="34" charset="-122"/>
                <a:ea typeface="微软雅黑" panose="020B0503020204020204" pitchFamily="34" charset="-122"/>
              </a:rPr>
              <a:t>60%</a:t>
            </a:r>
            <a:r>
              <a:rPr lang="zh-CN" altLang="zh-CN" dirty="0">
                <a:latin typeface="微软雅黑" panose="020B0503020204020204" pitchFamily="34" charset="-122"/>
                <a:ea typeface="微软雅黑" panose="020B0503020204020204" pitchFamily="34" charset="-122"/>
              </a:rPr>
              <a:t>有</a:t>
            </a:r>
            <a:r>
              <a:rPr lang="en-US" altLang="zh-CN" dirty="0">
                <a:latin typeface="微软雅黑" panose="020B0503020204020204" pitchFamily="34" charset="-122"/>
                <a:ea typeface="微软雅黑" panose="020B0503020204020204" pitchFamily="34" charset="-122"/>
              </a:rPr>
              <a:t>13</a:t>
            </a:r>
            <a:r>
              <a:rPr lang="zh-CN" altLang="zh-CN" dirty="0">
                <a:latin typeface="微软雅黑" panose="020B0503020204020204" pitchFamily="34" charset="-122"/>
                <a:ea typeface="微软雅黑" panose="020B0503020204020204" pitchFamily="34" charset="-122"/>
              </a:rPr>
              <a:t>个，其中</a:t>
            </a:r>
            <a:r>
              <a:rPr lang="en-US" altLang="zh-CN" dirty="0">
                <a:latin typeface="微软雅黑" panose="020B0503020204020204" pitchFamily="34" charset="-122"/>
                <a:ea typeface="微软雅黑" panose="020B0503020204020204" pitchFamily="34" charset="-122"/>
              </a:rPr>
              <a:t>5</a:t>
            </a:r>
            <a:r>
              <a:rPr lang="zh-CN" altLang="zh-CN" dirty="0">
                <a:latin typeface="微软雅黑" panose="020B0503020204020204" pitchFamily="34" charset="-122"/>
                <a:ea typeface="微软雅黑" panose="020B0503020204020204" pitchFamily="34" charset="-122"/>
              </a:rPr>
              <a:t>个专业超过</a:t>
            </a:r>
            <a:r>
              <a:rPr lang="en-US" altLang="zh-CN" dirty="0">
                <a:latin typeface="微软雅黑" panose="020B0503020204020204" pitchFamily="34" charset="-122"/>
                <a:ea typeface="微软雅黑" panose="020B0503020204020204" pitchFamily="34" charset="-122"/>
              </a:rPr>
              <a:t>80%</a:t>
            </a:r>
            <a:r>
              <a:rPr lang="zh-CN" altLang="zh-CN" dirty="0">
                <a:latin typeface="微软雅黑" panose="020B0503020204020204" pitchFamily="34" charset="-122"/>
                <a:ea typeface="微软雅黑" panose="020B0503020204020204" pitchFamily="34" charset="-122"/>
              </a:rPr>
              <a:t>。实验技术人员</a:t>
            </a:r>
            <a:r>
              <a:rPr lang="en-US" altLang="zh-CN" dirty="0">
                <a:latin typeface="微软雅黑" panose="020B0503020204020204" pitchFamily="34" charset="-122"/>
                <a:ea typeface="微软雅黑" panose="020B0503020204020204" pitchFamily="34" charset="-122"/>
              </a:rPr>
              <a:t>12</a:t>
            </a:r>
            <a:r>
              <a:rPr lang="zh-CN" altLang="zh-CN" dirty="0">
                <a:latin typeface="微软雅黑" panose="020B0503020204020204" pitchFamily="34" charset="-122"/>
                <a:ea typeface="微软雅黑" panose="020B0503020204020204" pitchFamily="34" charset="-122"/>
              </a:rPr>
              <a:t>人，偏少，</a:t>
            </a:r>
            <a:r>
              <a:rPr lang="en-US" altLang="zh-CN" dirty="0">
                <a:latin typeface="微软雅黑" panose="020B0503020204020204" pitchFamily="34" charset="-122"/>
                <a:ea typeface="微软雅黑" panose="020B0503020204020204" pitchFamily="34" charset="-122"/>
              </a:rPr>
              <a:t> 2</a:t>
            </a:r>
            <a:r>
              <a:rPr lang="zh-CN" altLang="zh-CN" dirty="0">
                <a:latin typeface="微软雅黑" panose="020B0503020204020204" pitchFamily="34" charset="-122"/>
                <a:ea typeface="微软雅黑" panose="020B0503020204020204" pitchFamily="34" charset="-122"/>
              </a:rPr>
              <a:t>人中级职称、</a:t>
            </a:r>
            <a:r>
              <a:rPr lang="en-US" altLang="zh-CN" dirty="0">
                <a:latin typeface="微软雅黑" panose="020B0503020204020204" pitchFamily="34" charset="-122"/>
                <a:ea typeface="微软雅黑" panose="020B0503020204020204" pitchFamily="34" charset="-122"/>
              </a:rPr>
              <a:t>8</a:t>
            </a:r>
            <a:r>
              <a:rPr lang="zh-CN" altLang="zh-CN" dirty="0">
                <a:latin typeface="微软雅黑" panose="020B0503020204020204" pitchFamily="34" charset="-122"/>
                <a:ea typeface="微软雅黑" panose="020B0503020204020204" pitchFamily="34" charset="-122"/>
              </a:rPr>
              <a:t>人初级、</a:t>
            </a:r>
            <a:r>
              <a:rPr lang="en-US" altLang="zh-CN" dirty="0">
                <a:latin typeface="微软雅黑" panose="020B0503020204020204" pitchFamily="34" charset="-122"/>
                <a:ea typeface="微软雅黑" panose="020B0503020204020204" pitchFamily="34" charset="-122"/>
              </a:rPr>
              <a:t>2</a:t>
            </a:r>
            <a:r>
              <a:rPr lang="zh-CN" altLang="zh-CN" dirty="0">
                <a:latin typeface="微软雅黑" panose="020B0503020204020204" pitchFamily="34" charset="-122"/>
                <a:ea typeface="微软雅黑" panose="020B0503020204020204" pitchFamily="34" charset="-122"/>
              </a:rPr>
              <a:t>人无职称。最高学位学士</a:t>
            </a:r>
            <a:r>
              <a:rPr lang="en-US" altLang="zh-CN" dirty="0">
                <a:latin typeface="微软雅黑" panose="020B0503020204020204" pitchFamily="34" charset="-122"/>
                <a:ea typeface="微软雅黑" panose="020B0503020204020204" pitchFamily="34" charset="-122"/>
              </a:rPr>
              <a:t>5</a:t>
            </a:r>
            <a:r>
              <a:rPr lang="zh-CN" altLang="zh-CN" dirty="0">
                <a:latin typeface="微软雅黑" panose="020B0503020204020204" pitchFamily="34" charset="-122"/>
                <a:ea typeface="微软雅黑" panose="020B0503020204020204" pitchFamily="34" charset="-122"/>
              </a:rPr>
              <a:t>人，其余</a:t>
            </a:r>
            <a:r>
              <a:rPr lang="en-US" altLang="zh-CN" dirty="0">
                <a:latin typeface="微软雅黑" panose="020B0503020204020204" pitchFamily="34" charset="-122"/>
                <a:ea typeface="微软雅黑" panose="020B0503020204020204" pitchFamily="34" charset="-122"/>
              </a:rPr>
              <a:t>7</a:t>
            </a:r>
            <a:r>
              <a:rPr lang="zh-CN" altLang="zh-CN" dirty="0">
                <a:latin typeface="微软雅黑" panose="020B0503020204020204" pitchFamily="34" charset="-122"/>
                <a:ea typeface="微软雅黑" panose="020B0503020204020204" pitchFamily="34" charset="-122"/>
              </a:rPr>
              <a:t>人无学位。</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lvl="1" algn="just">
              <a:lnSpc>
                <a:spcPts val="2900"/>
              </a:lnSpc>
            </a:pP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学生学业表现有</a:t>
            </a:r>
            <a:r>
              <a:rPr lang="zh-CN" altLang="en-US" dirty="0">
                <a:latin typeface="微软雅黑" panose="020B0503020204020204" pitchFamily="34" charset="-122"/>
                <a:ea typeface="微软雅黑" panose="020B0503020204020204" pitchFamily="34" charset="-122"/>
              </a:rPr>
              <a:t>较大</a:t>
            </a:r>
            <a:r>
              <a:rPr lang="zh-CN" altLang="zh-CN" dirty="0">
                <a:latin typeface="微软雅黑" panose="020B0503020204020204" pitchFamily="34" charset="-122"/>
                <a:ea typeface="微软雅黑" panose="020B0503020204020204" pitchFamily="34" charset="-122"/>
              </a:rPr>
              <a:t>提升空间。全校各类学科竞赛的获奖面小，层次偏低。学生发表论文</a:t>
            </a:r>
            <a:r>
              <a:rPr lang="en-US" altLang="zh-CN" dirty="0">
                <a:latin typeface="微软雅黑" panose="020B0503020204020204" pitchFamily="34" charset="-122"/>
                <a:ea typeface="微软雅黑" panose="020B0503020204020204" pitchFamily="34" charset="-122"/>
              </a:rPr>
              <a:t>1</a:t>
            </a:r>
            <a:r>
              <a:rPr lang="zh-CN" altLang="zh-CN" dirty="0">
                <a:latin typeface="微软雅黑" panose="020B0503020204020204" pitchFamily="34" charset="-122"/>
                <a:ea typeface="微软雅黑" panose="020B0503020204020204" pitchFamily="34" charset="-122"/>
              </a:rPr>
              <a:t>篇，作品是</a:t>
            </a:r>
            <a:r>
              <a:rPr lang="en-US" altLang="zh-CN" dirty="0">
                <a:latin typeface="微软雅黑" panose="020B0503020204020204" pitchFamily="34" charset="-122"/>
                <a:ea typeface="微软雅黑" panose="020B0503020204020204" pitchFamily="34" charset="-122"/>
              </a:rPr>
              <a:t>0</a:t>
            </a:r>
            <a:r>
              <a:rPr lang="zh-CN" altLang="zh-CN" dirty="0">
                <a:latin typeface="微软雅黑" panose="020B0503020204020204" pitchFamily="34" charset="-122"/>
                <a:ea typeface="微软雅黑" panose="020B0503020204020204" pitchFamily="34" charset="-122"/>
              </a:rPr>
              <a:t>，专利是</a:t>
            </a:r>
            <a:r>
              <a:rPr lang="en-US" altLang="zh-CN" dirty="0">
                <a:latin typeface="微软雅黑" panose="020B0503020204020204" pitchFamily="34" charset="-122"/>
                <a:ea typeface="微软雅黑" panose="020B0503020204020204" pitchFamily="34" charset="-122"/>
              </a:rPr>
              <a:t>0</a:t>
            </a:r>
            <a:r>
              <a:rPr lang="zh-CN" altLang="zh-CN" dirty="0">
                <a:latin typeface="微软雅黑" panose="020B0503020204020204" pitchFamily="34" charset="-122"/>
                <a:ea typeface="微软雅黑" panose="020B0503020204020204" pitchFamily="34" charset="-122"/>
              </a:rPr>
              <a:t>件。无一出国出境升造</a:t>
            </a:r>
            <a:r>
              <a:rPr lang="zh-CN" altLang="en-US"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过程中也没有一个学生交流。</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lvl="1" algn="just"/>
            <a:endParaRPr lang="en-US" altLang="zh-CN" sz="900" dirty="0">
              <a:latin typeface="微软雅黑" panose="020B0503020204020204" pitchFamily="34" charset="-122"/>
              <a:ea typeface="微软雅黑" panose="020B0503020204020204" pitchFamily="34" charset="-122"/>
            </a:endParaRPr>
          </a:p>
          <a:p>
            <a:pPr>
              <a:lnSpc>
                <a:spcPts val="3800"/>
              </a:lnSpc>
            </a:pPr>
            <a:r>
              <a:rPr lang="zh-CN" altLang="en-US" sz="2600" dirty="0">
                <a:solidFill>
                  <a:schemeClr val="accent5">
                    <a:lumMod val="50000"/>
                  </a:schemeClr>
                </a:solidFill>
                <a:latin typeface="微软雅黑" panose="020B0503020204020204" pitchFamily="34" charset="-122"/>
                <a:ea typeface="微软雅黑" panose="020B0503020204020204" pitchFamily="34" charset="-122"/>
              </a:rPr>
              <a:t>     问题：</a:t>
            </a:r>
            <a:r>
              <a:rPr lang="zh-CN" altLang="en-US" sz="2600" dirty="0">
                <a:solidFill>
                  <a:srgbClr val="C00000"/>
                </a:solidFill>
                <a:latin typeface="微软雅黑" panose="020B0503020204020204" pitchFamily="34" charset="-122"/>
                <a:ea typeface="微软雅黑" panose="020B0503020204020204" pitchFamily="34" charset="-122"/>
              </a:rPr>
              <a:t>从定位、师资、培养成效三个层面反映出与应用型人才培养的偏差。</a:t>
            </a:r>
            <a:endParaRPr lang="en-US" altLang="zh-CN" sz="2600" dirty="0">
              <a:solidFill>
                <a:srgbClr val="C00000"/>
              </a:solidFill>
              <a:latin typeface="微软雅黑" panose="020B0503020204020204" pitchFamily="34" charset="-122"/>
              <a:ea typeface="微软雅黑" panose="020B0503020204020204" pitchFamily="34" charset="-122"/>
            </a:endParaRPr>
          </a:p>
          <a:p>
            <a:pPr>
              <a:lnSpc>
                <a:spcPts val="2900"/>
              </a:lnSpc>
            </a:pPr>
            <a:endParaRPr lang="en-US" altLang="zh-CN" sz="2800" b="1" dirty="0">
              <a:solidFill>
                <a:srgbClr val="FF0000"/>
              </a:solidFill>
              <a:latin typeface="微软雅黑" panose="020B0503020204020204" pitchFamily="34" charset="-122"/>
              <a:ea typeface="微软雅黑" panose="020B0503020204020204" pitchFamily="34" charset="-122"/>
            </a:endParaRPr>
          </a:p>
          <a:p>
            <a:pPr>
              <a:lnSpc>
                <a:spcPts val="2900"/>
              </a:lnSpc>
            </a:pPr>
            <a:endParaRPr lang="zh-CN" altLang="en-US" sz="2800" dirty="0">
              <a:solidFill>
                <a:schemeClr val="tx1"/>
              </a:solidFill>
              <a:latin typeface="微软雅黑" panose="020B0503020204020204" pitchFamily="34" charset="-122"/>
              <a:ea typeface="微软雅黑" panose="020B0503020204020204" pitchFamily="34" charset="-122"/>
            </a:endParaRPr>
          </a:p>
          <a:p>
            <a:pPr marL="457200" indent="-457200">
              <a:lnSpc>
                <a:spcPts val="2900"/>
              </a:lnSpc>
              <a:buFont typeface="Wingdings" panose="05000000000000000000" charset="0"/>
              <a:buChar char="Ø"/>
            </a:pPr>
            <a:endParaRPr lang="zh-CN" altLang="en-US" sz="28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37662903"/>
      </p:ext>
    </p:extLst>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9" name="Text Box 14"/>
          <p:cNvSpPr txBox="1">
            <a:spLocks noChangeArrowheads="1"/>
          </p:cNvSpPr>
          <p:nvPr/>
        </p:nvSpPr>
        <p:spPr bwMode="auto">
          <a:xfrm>
            <a:off x="685800" y="1306195"/>
            <a:ext cx="1036955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FF0000"/>
              </a:buClr>
              <a:buFont typeface="楷体_GB2312" pitchFamily="49" charset="-122"/>
              <a:buNone/>
            </a:pPr>
            <a:r>
              <a:rPr lang="en-US" altLang="zh-CN" sz="2400" b="1">
                <a:solidFill>
                  <a:srgbClr val="FF0000"/>
                </a:solidFill>
                <a:latin typeface="楷体" panose="02010609060101010101" pitchFamily="49" charset="-122"/>
                <a:ea typeface="楷体" panose="02010609060101010101" pitchFamily="49" charset="-122"/>
              </a:rPr>
              <a:t>    </a:t>
            </a:r>
            <a:endParaRPr lang="zh-CN" altLang="en-US" sz="2400" b="1">
              <a:latin typeface="楷体" panose="02010609060101010101" pitchFamily="49" charset="-122"/>
              <a:ea typeface="楷体" panose="02010609060101010101" pitchFamily="49" charset="-122"/>
            </a:endParaRPr>
          </a:p>
        </p:txBody>
      </p:sp>
      <p:sp>
        <p:nvSpPr>
          <p:cNvPr id="18437" name="Rectangle 5"/>
          <p:cNvSpPr>
            <a:spLocks noChangeArrowheads="1"/>
          </p:cNvSpPr>
          <p:nvPr/>
        </p:nvSpPr>
        <p:spPr bwMode="auto">
          <a:xfrm>
            <a:off x="1919560" y="1737891"/>
            <a:ext cx="74168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0" algn="ctr">
              <a:buFont typeface="Wingdings" panose="05000000000000000000" pitchFamily="2" charset="2"/>
              <a:buNone/>
            </a:pPr>
            <a:r>
              <a:rPr lang="zh-CN" altLang="en-US" sz="2800" dirty="0">
                <a:solidFill>
                  <a:srgbClr val="0070C0"/>
                </a:solidFill>
                <a:latin typeface="黑体" panose="02010609060101010101" pitchFamily="49" charset="-122"/>
                <a:ea typeface="黑体" panose="02010609060101010101" pitchFamily="49" charset="-122"/>
              </a:rPr>
              <a:t>关于合作教育的认识</a:t>
            </a:r>
          </a:p>
        </p:txBody>
      </p:sp>
      <p:sp>
        <p:nvSpPr>
          <p:cNvPr id="509958" name="Rectangle 6"/>
          <p:cNvSpPr>
            <a:spLocks noChangeArrowheads="1"/>
          </p:cNvSpPr>
          <p:nvPr/>
        </p:nvSpPr>
        <p:spPr bwMode="auto">
          <a:xfrm>
            <a:off x="1022665" y="2524720"/>
            <a:ext cx="10473935" cy="378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Font typeface="Wingdings" panose="05000000000000000000" charset="0"/>
              <a:buChar char="u"/>
            </a:pPr>
            <a:r>
              <a:rPr lang="zh-CN" altLang="en-US" sz="2400" dirty="0">
                <a:solidFill>
                  <a:srgbClr val="0070C0"/>
                </a:solidFill>
                <a:latin typeface="黑体" panose="02010609060101010101" pitchFamily="49" charset="-122"/>
                <a:ea typeface="黑体" panose="02010609060101010101" pitchFamily="49" charset="-122"/>
                <a:cs typeface="微软雅黑" panose="020B0503020204020204" pitchFamily="34" charset="-122"/>
                <a:sym typeface="+mn-ea"/>
              </a:rPr>
              <a:t>什么是校企合作教育？</a:t>
            </a:r>
            <a:r>
              <a:rPr lang="zh-CN" altLang="en-US" sz="24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rPr>
              <a:t>合作教育就是学校与企业一起来完成人才培养的设计与实施，是一切“学校资源与企业资源的有效整合、学校环境与企业环境的有效结合、学校教学目标与企业需求的有效结合”的动作。</a:t>
            </a:r>
          </a:p>
          <a:p>
            <a:pPr marL="342900" indent="-342900">
              <a:buFont typeface="Wingdings" panose="05000000000000000000" charset="0"/>
              <a:buChar char="u"/>
            </a:pPr>
            <a:endParaRPr lang="zh-CN" altLang="en-US" sz="2400" dirty="0">
              <a:solidFill>
                <a:schemeClr val="tx1"/>
              </a:solidFill>
              <a:latin typeface="黑体" panose="02010609060101010101" pitchFamily="49" charset="-122"/>
              <a:ea typeface="黑体" panose="02010609060101010101" pitchFamily="49" charset="-122"/>
              <a:cs typeface="微软雅黑" panose="020B0503020204020204" pitchFamily="34" charset="-122"/>
            </a:endParaRPr>
          </a:p>
          <a:p>
            <a:pPr marL="342900" indent="-342900">
              <a:buFont typeface="Wingdings" panose="05000000000000000000" charset="0"/>
              <a:buChar char="u"/>
            </a:pPr>
            <a:r>
              <a:rPr lang="zh-CN" altLang="en-US" sz="2400" dirty="0">
                <a:solidFill>
                  <a:srgbClr val="0070C0"/>
                </a:solidFill>
                <a:latin typeface="黑体" panose="02010609060101010101" pitchFamily="49" charset="-122"/>
                <a:ea typeface="黑体" panose="02010609060101010101" pitchFamily="49" charset="-122"/>
                <a:cs typeface="微软雅黑" panose="020B0503020204020204" pitchFamily="34" charset="-122"/>
                <a:sym typeface="+mn-ea"/>
              </a:rPr>
              <a:t> </a:t>
            </a:r>
            <a:r>
              <a:rPr lang="en-US" altLang="zh-CN" sz="2400" dirty="0">
                <a:solidFill>
                  <a:srgbClr val="0070C0"/>
                </a:solidFill>
                <a:latin typeface="黑体" panose="02010609060101010101" pitchFamily="49" charset="-122"/>
                <a:ea typeface="黑体" panose="02010609060101010101" pitchFamily="49" charset="-122"/>
                <a:cs typeface="微软雅黑" panose="020B0503020204020204" pitchFamily="34" charset="-122"/>
                <a:sym typeface="+mn-ea"/>
              </a:rPr>
              <a:t>2012</a:t>
            </a:r>
            <a:r>
              <a:rPr lang="zh-CN" altLang="en-US" sz="2400" dirty="0">
                <a:solidFill>
                  <a:srgbClr val="0070C0"/>
                </a:solidFill>
                <a:latin typeface="黑体" panose="02010609060101010101" pitchFamily="49" charset="-122"/>
                <a:ea typeface="黑体" panose="02010609060101010101" pitchFamily="49" charset="-122"/>
                <a:cs typeface="微软雅黑" panose="020B0503020204020204" pitchFamily="34" charset="-122"/>
                <a:sym typeface="+mn-ea"/>
              </a:rPr>
              <a:t>年高教</a:t>
            </a:r>
            <a:r>
              <a:rPr lang="en-US" altLang="zh-CN" sz="2400" dirty="0">
                <a:solidFill>
                  <a:srgbClr val="0070C0"/>
                </a:solidFill>
                <a:latin typeface="黑体" panose="02010609060101010101" pitchFamily="49" charset="-122"/>
                <a:ea typeface="黑体" panose="02010609060101010101" pitchFamily="49" charset="-122"/>
                <a:cs typeface="微软雅黑" panose="020B0503020204020204" pitchFamily="34" charset="-122"/>
                <a:sym typeface="+mn-ea"/>
              </a:rPr>
              <a:t>30</a:t>
            </a:r>
            <a:r>
              <a:rPr lang="zh-CN" altLang="en-US" sz="2400" dirty="0">
                <a:solidFill>
                  <a:srgbClr val="0070C0"/>
                </a:solidFill>
                <a:latin typeface="黑体" panose="02010609060101010101" pitchFamily="49" charset="-122"/>
                <a:ea typeface="黑体" panose="02010609060101010101" pitchFamily="49" charset="-122"/>
                <a:cs typeface="微软雅黑" panose="020B0503020204020204" pitchFamily="34" charset="-122"/>
                <a:sym typeface="+mn-ea"/>
              </a:rPr>
              <a:t>条：</a:t>
            </a:r>
            <a:r>
              <a:rPr lang="zh-CN" altLang="en-US" sz="2400" dirty="0">
                <a:latin typeface="黑体" panose="02010609060101010101" pitchFamily="49" charset="-122"/>
                <a:ea typeface="黑体" panose="02010609060101010101" pitchFamily="49" charset="-122"/>
                <a:cs typeface="微软雅黑" panose="020B0503020204020204" pitchFamily="34" charset="-122"/>
                <a:sym typeface="+mn-ea"/>
              </a:rPr>
              <a:t>“以实践能力培养为重点</a:t>
            </a:r>
            <a:r>
              <a:rPr lang="en-US" altLang="zh-CN" sz="2400" dirty="0">
                <a:latin typeface="黑体" panose="02010609060101010101" pitchFamily="49" charset="-122"/>
                <a:ea typeface="黑体" panose="02010609060101010101" pitchFamily="49" charset="-122"/>
                <a:cs typeface="微软雅黑" panose="020B0503020204020204" pitchFamily="34" charset="-122"/>
                <a:sym typeface="+mn-ea"/>
              </a:rPr>
              <a:t>……</a:t>
            </a:r>
            <a:r>
              <a:rPr lang="zh-CN" altLang="en-US" sz="2400" dirty="0">
                <a:latin typeface="黑体" panose="02010609060101010101" pitchFamily="49" charset="-122"/>
                <a:ea typeface="黑体" panose="02010609060101010101" pitchFamily="49" charset="-122"/>
                <a:cs typeface="微软雅黑" panose="020B0503020204020204" pitchFamily="34" charset="-122"/>
                <a:sym typeface="+mn-ea"/>
              </a:rPr>
              <a:t>探索与有关部门、科研院所、行业企业联合培养人才模式”。</a:t>
            </a:r>
          </a:p>
          <a:p>
            <a:pPr>
              <a:buFont typeface="Wingdings" panose="05000000000000000000" pitchFamily="2" charset="2"/>
              <a:buNone/>
            </a:pPr>
            <a:endParaRPr lang="zh-CN" altLang="en-US" sz="2400" dirty="0">
              <a:latin typeface="黑体" panose="02010609060101010101" pitchFamily="49" charset="-122"/>
              <a:ea typeface="黑体" panose="02010609060101010101" pitchFamily="49" charset="-122"/>
              <a:cs typeface="微软雅黑" panose="020B0503020204020204" pitchFamily="34" charset="-122"/>
            </a:endParaRPr>
          </a:p>
          <a:p>
            <a:pPr marL="342900" indent="-342900">
              <a:buFont typeface="Wingdings" panose="05000000000000000000" charset="0"/>
              <a:buChar char="u"/>
            </a:pPr>
            <a:r>
              <a:rPr lang="zh-CN" altLang="en-US" sz="2400" dirty="0">
                <a:solidFill>
                  <a:srgbClr val="0070C0"/>
                </a:solidFill>
                <a:latin typeface="黑体" panose="02010609060101010101" pitchFamily="49" charset="-122"/>
                <a:ea typeface="黑体" panose="02010609060101010101" pitchFamily="49" charset="-122"/>
                <a:cs typeface="微软雅黑" panose="020B0503020204020204" pitchFamily="34" charset="-122"/>
                <a:sym typeface="+mn-ea"/>
              </a:rPr>
              <a:t>结论</a:t>
            </a:r>
            <a:r>
              <a:rPr lang="zh-CN" altLang="en-US" sz="2400" dirty="0">
                <a:latin typeface="黑体" panose="02010609060101010101" pitchFamily="49" charset="-122"/>
                <a:ea typeface="黑体" panose="02010609060101010101" pitchFamily="49" charset="-122"/>
                <a:cs typeface="微软雅黑" panose="020B0503020204020204" pitchFamily="34" charset="-122"/>
                <a:sym typeface="+mn-ea"/>
              </a:rPr>
              <a:t>：校企合作教育方式无定式，社会环境和产业结构随区域不同而不同，学校条件也不同，</a:t>
            </a:r>
            <a:r>
              <a:rPr lang="zh-CN" altLang="en-US" sz="2400" dirty="0">
                <a:solidFill>
                  <a:srgbClr val="C00000"/>
                </a:solidFill>
                <a:latin typeface="黑体" panose="02010609060101010101" pitchFamily="49" charset="-122"/>
                <a:ea typeface="黑体" panose="02010609060101010101" pitchFamily="49" charset="-122"/>
                <a:cs typeface="微软雅黑" panose="020B0503020204020204" pitchFamily="34" charset="-122"/>
                <a:sym typeface="+mn-ea"/>
              </a:rPr>
              <a:t>校企合作教育是“错位”问题的解决方案</a:t>
            </a:r>
            <a:r>
              <a:rPr lang="zh-CN" altLang="en-US" sz="2400" dirty="0">
                <a:latin typeface="黑体" panose="02010609060101010101" pitchFamily="49" charset="-122"/>
                <a:ea typeface="黑体" panose="02010609060101010101" pitchFamily="49" charset="-122"/>
                <a:cs typeface="微软雅黑" panose="020B0503020204020204" pitchFamily="34" charset="-122"/>
                <a:sym typeface="+mn-ea"/>
              </a:rPr>
              <a:t>。</a:t>
            </a:r>
            <a:endParaRPr lang="zh-CN" altLang="en-US" sz="2400" dirty="0">
              <a:solidFill>
                <a:srgbClr val="C00000"/>
              </a:solidFill>
              <a:latin typeface="黑体" panose="02010609060101010101" pitchFamily="49" charset="-122"/>
              <a:ea typeface="黑体" panose="02010609060101010101" pitchFamily="49" charset="-122"/>
              <a:cs typeface="微软雅黑" panose="020B0503020204020204" pitchFamily="34" charset="-122"/>
            </a:endParaRPr>
          </a:p>
          <a:p>
            <a:pPr>
              <a:defRPr/>
            </a:pPr>
            <a:r>
              <a:rPr lang="zh-CN" altLang="en-US" sz="2400" dirty="0">
                <a:latin typeface="黑体" panose="02010609060101010101" pitchFamily="49" charset="-122"/>
                <a:ea typeface="黑体" panose="02010609060101010101" pitchFamily="49" charset="-122"/>
              </a:rPr>
              <a:t>    </a:t>
            </a:r>
          </a:p>
        </p:txBody>
      </p:sp>
      <p:sp>
        <p:nvSpPr>
          <p:cNvPr id="6" name="Rectangle 4">
            <a:extLst>
              <a:ext uri="{FF2B5EF4-FFF2-40B4-BE49-F238E27FC236}">
                <a16:creationId xmlns:a16="http://schemas.microsoft.com/office/drawing/2014/main" id="{0D1F0BAE-2E69-0C4E-823D-527AB333E49C}"/>
              </a:ext>
            </a:extLst>
          </p:cNvPr>
          <p:cNvSpPr>
            <a:spLocks noGrp="1" noChangeArrowheads="1"/>
          </p:cNvSpPr>
          <p:nvPr/>
        </p:nvSpPr>
        <p:spPr bwMode="auto">
          <a:xfrm>
            <a:off x="1127448" y="836712"/>
            <a:ext cx="7188200"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734" tIns="40367" rIns="80734" bIns="40367" numCol="1" anchor="t" anchorCtr="0" compatLnSpc="1"/>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合作教育</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培养模式的特征</a:t>
            </a:r>
          </a:p>
        </p:txBody>
      </p:sp>
    </p:spTree>
  </p:cSld>
  <p:clrMapOvr>
    <a:masterClrMapping/>
  </p:clrMapOvr>
  <p:transition>
    <p:circl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ChangeArrowheads="1"/>
          </p:cNvSpPr>
          <p:nvPr/>
        </p:nvSpPr>
        <p:spPr bwMode="auto">
          <a:xfrm>
            <a:off x="2063552" y="1859390"/>
            <a:ext cx="74168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0" algn="ctr">
              <a:buFont typeface="Wingdings" panose="05000000000000000000" pitchFamily="2" charset="2"/>
              <a:buNone/>
            </a:pPr>
            <a:r>
              <a:rPr lang="en-US" altLang="zh-CN" sz="2800" b="1" dirty="0" err="1">
                <a:solidFill>
                  <a:srgbClr val="24787E"/>
                </a:solidFill>
                <a:latin typeface="黑体" panose="02010609060101010101" pitchFamily="49" charset="-122"/>
                <a:ea typeface="黑体" panose="02010609060101010101" pitchFamily="49" charset="-122"/>
                <a:sym typeface="+mn-ea"/>
              </a:rPr>
              <a:t>几个</a:t>
            </a:r>
            <a:r>
              <a:rPr lang="zh-CN" altLang="en-US" sz="2800" b="1" dirty="0">
                <a:solidFill>
                  <a:srgbClr val="24787E"/>
                </a:solidFill>
                <a:latin typeface="黑体" panose="02010609060101010101" pitchFamily="49" charset="-122"/>
                <a:ea typeface="黑体" panose="02010609060101010101" pitchFamily="49" charset="-122"/>
                <a:sym typeface="+mn-ea"/>
              </a:rPr>
              <a:t>与校企合作教育有关观念</a:t>
            </a:r>
            <a:endParaRPr lang="zh-CN" altLang="en-US" sz="2800" b="1" dirty="0">
              <a:solidFill>
                <a:srgbClr val="24787E"/>
              </a:solidFill>
              <a:latin typeface="黑体" panose="02010609060101010101" pitchFamily="49" charset="-122"/>
              <a:ea typeface="黑体" panose="02010609060101010101" pitchFamily="49" charset="-122"/>
            </a:endParaRPr>
          </a:p>
        </p:txBody>
      </p:sp>
      <p:sp>
        <p:nvSpPr>
          <p:cNvPr id="509958" name="Rectangle 6"/>
          <p:cNvSpPr>
            <a:spLocks noChangeArrowheads="1"/>
          </p:cNvSpPr>
          <p:nvPr/>
        </p:nvSpPr>
        <p:spPr bwMode="auto">
          <a:xfrm>
            <a:off x="2063552" y="2621866"/>
            <a:ext cx="8364855"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nSpc>
                <a:spcPts val="4000"/>
              </a:lnSpc>
              <a:spcBef>
                <a:spcPct val="0"/>
              </a:spcBef>
              <a:buClr>
                <a:srgbClr val="24787E"/>
              </a:buClr>
              <a:buFont typeface="Wingdings" panose="05000000000000000000" charset="0"/>
              <a:buChar char="u"/>
            </a:pPr>
            <a:r>
              <a:rPr lang="en-US" altLang="zh-CN" sz="2400" dirty="0">
                <a:solidFill>
                  <a:srgbClr val="FF0000"/>
                </a:solidFill>
                <a:latin typeface="黑体" panose="02010609060101010101" pitchFamily="49" charset="-122"/>
                <a:ea typeface="黑体" panose="02010609060101010101" pitchFamily="49" charset="-122"/>
                <a:sym typeface="+mn-ea"/>
              </a:rPr>
              <a:t> </a:t>
            </a:r>
            <a:r>
              <a:rPr lang="en-US" altLang="zh-CN" sz="2400" dirty="0">
                <a:solidFill>
                  <a:srgbClr val="FF0000"/>
                </a:solidFill>
                <a:latin typeface="黑体" panose="02010609060101010101" pitchFamily="49" charset="-122"/>
                <a:ea typeface="黑体" panose="02010609060101010101" pitchFamily="49" charset="-122"/>
                <a:cs typeface="微软雅黑" panose="020B0503020204020204" pitchFamily="34" charset="-122"/>
                <a:sym typeface="+mn-ea"/>
              </a:rPr>
              <a:t> </a:t>
            </a:r>
            <a:r>
              <a:rPr lang="en-US" altLang="zh-CN" sz="24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rPr>
              <a:t>2003</a:t>
            </a:r>
            <a:r>
              <a:rPr lang="zh-CN" altLang="en-US" sz="24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rPr>
              <a:t>年 </a:t>
            </a:r>
            <a:r>
              <a:rPr lang="en-US" altLang="zh-CN" sz="2400" dirty="0">
                <a:latin typeface="黑体" panose="02010609060101010101" pitchFamily="49" charset="-122"/>
                <a:ea typeface="黑体" panose="02010609060101010101" pitchFamily="49" charset="-122"/>
                <a:cs typeface="微软雅黑" panose="020B0503020204020204" pitchFamily="34" charset="-122"/>
                <a:sym typeface="+mn-ea"/>
              </a:rPr>
              <a:t>——“</a:t>
            </a:r>
            <a:r>
              <a:rPr lang="zh-CN" altLang="en-US" sz="2400" dirty="0">
                <a:latin typeface="黑体" panose="02010609060101010101" pitchFamily="49" charset="-122"/>
                <a:ea typeface="黑体" panose="02010609060101010101" pitchFamily="49" charset="-122"/>
                <a:cs typeface="微软雅黑" panose="020B0503020204020204" pitchFamily="34" charset="-122"/>
                <a:sym typeface="+mn-ea"/>
              </a:rPr>
              <a:t>校地互动”战略（不是简单的合作）</a:t>
            </a:r>
            <a:endParaRPr lang="zh-CN" altLang="en-US" sz="2400" dirty="0">
              <a:latin typeface="黑体" panose="02010609060101010101" pitchFamily="49" charset="-122"/>
              <a:ea typeface="黑体" panose="02010609060101010101" pitchFamily="49" charset="-122"/>
              <a:cs typeface="微软雅黑" panose="020B0503020204020204" pitchFamily="34" charset="-122"/>
            </a:endParaRPr>
          </a:p>
          <a:p>
            <a:pPr marL="342900" indent="-342900">
              <a:lnSpc>
                <a:spcPts val="4000"/>
              </a:lnSpc>
              <a:spcBef>
                <a:spcPct val="0"/>
              </a:spcBef>
              <a:buClr>
                <a:srgbClr val="24787E"/>
              </a:buClr>
              <a:buFont typeface="Wingdings" panose="05000000000000000000" charset="0"/>
              <a:buChar char="u"/>
            </a:pPr>
            <a:r>
              <a:rPr lang="en-US" altLang="zh-CN" sz="2400" dirty="0">
                <a:solidFill>
                  <a:srgbClr val="FF0000"/>
                </a:solidFill>
                <a:latin typeface="黑体" panose="02010609060101010101" pitchFamily="49" charset="-122"/>
                <a:ea typeface="黑体" panose="02010609060101010101" pitchFamily="49" charset="-122"/>
                <a:cs typeface="微软雅黑" panose="020B0503020204020204" pitchFamily="34" charset="-122"/>
                <a:sym typeface="+mn-ea"/>
              </a:rPr>
              <a:t> </a:t>
            </a:r>
            <a:r>
              <a:rPr lang="en-US" altLang="zh-CN" sz="24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rPr>
              <a:t> 2007</a:t>
            </a:r>
            <a:r>
              <a:rPr lang="zh-CN" altLang="en-US" sz="24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rPr>
              <a:t>年</a:t>
            </a:r>
            <a:r>
              <a:rPr lang="zh-CN" altLang="en-US" sz="2400" dirty="0">
                <a:latin typeface="黑体" panose="02010609060101010101" pitchFamily="49" charset="-122"/>
                <a:ea typeface="黑体" panose="02010609060101010101" pitchFamily="49" charset="-122"/>
                <a:cs typeface="微软雅黑" panose="020B0503020204020204" pitchFamily="34" charset="-122"/>
                <a:sym typeface="+mn-ea"/>
              </a:rPr>
              <a:t> </a:t>
            </a:r>
            <a:r>
              <a:rPr lang="en-US" altLang="zh-CN" sz="2400" dirty="0">
                <a:latin typeface="黑体" panose="02010609060101010101" pitchFamily="49" charset="-122"/>
                <a:ea typeface="黑体" panose="02010609060101010101" pitchFamily="49" charset="-122"/>
                <a:cs typeface="微软雅黑" panose="020B0503020204020204" pitchFamily="34" charset="-122"/>
                <a:sym typeface="+mn-ea"/>
              </a:rPr>
              <a:t>——“</a:t>
            </a:r>
            <a:r>
              <a:rPr lang="zh-CN" altLang="en-US" sz="2400" dirty="0">
                <a:latin typeface="黑体" panose="02010609060101010101" pitchFamily="49" charset="-122"/>
                <a:ea typeface="黑体" panose="02010609060101010101" pitchFamily="49" charset="-122"/>
                <a:cs typeface="微软雅黑" panose="020B0503020204020204" pitchFamily="34" charset="-122"/>
                <a:sym typeface="+mn-ea"/>
              </a:rPr>
              <a:t>人才培养的职业化取向”</a:t>
            </a:r>
            <a:endParaRPr lang="zh-CN" altLang="en-US" sz="2400" dirty="0">
              <a:latin typeface="黑体" panose="02010609060101010101" pitchFamily="49" charset="-122"/>
              <a:ea typeface="黑体" panose="02010609060101010101" pitchFamily="49" charset="-122"/>
              <a:cs typeface="微软雅黑" panose="020B0503020204020204" pitchFamily="34" charset="-122"/>
            </a:endParaRPr>
          </a:p>
          <a:p>
            <a:pPr marL="342900" indent="-342900">
              <a:lnSpc>
                <a:spcPts val="4000"/>
              </a:lnSpc>
              <a:spcBef>
                <a:spcPct val="0"/>
              </a:spcBef>
              <a:buClr>
                <a:srgbClr val="24787E"/>
              </a:buClr>
              <a:buFont typeface="Wingdings" panose="05000000000000000000" charset="0"/>
              <a:buChar char="u"/>
            </a:pPr>
            <a:r>
              <a:rPr lang="en-US" altLang="zh-CN" sz="2400" dirty="0">
                <a:solidFill>
                  <a:srgbClr val="FF0000"/>
                </a:solidFill>
                <a:latin typeface="黑体" panose="02010609060101010101" pitchFamily="49" charset="-122"/>
                <a:ea typeface="黑体" panose="02010609060101010101" pitchFamily="49" charset="-122"/>
                <a:cs typeface="微软雅黑" panose="020B0503020204020204" pitchFamily="34" charset="-122"/>
                <a:sym typeface="+mn-ea"/>
              </a:rPr>
              <a:t>  </a:t>
            </a:r>
            <a:r>
              <a:rPr lang="en-US" altLang="zh-CN" sz="24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rPr>
              <a:t>2008</a:t>
            </a:r>
            <a:r>
              <a:rPr lang="zh-CN" altLang="en-US" sz="24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rPr>
              <a:t>年</a:t>
            </a:r>
            <a:r>
              <a:rPr lang="zh-CN" altLang="en-US" sz="2400" dirty="0">
                <a:solidFill>
                  <a:srgbClr val="FF0000"/>
                </a:solidFill>
                <a:latin typeface="黑体" panose="02010609060101010101" pitchFamily="49" charset="-122"/>
                <a:ea typeface="黑体" panose="02010609060101010101" pitchFamily="49" charset="-122"/>
                <a:cs typeface="微软雅黑" panose="020B0503020204020204" pitchFamily="34" charset="-122"/>
                <a:sym typeface="+mn-ea"/>
              </a:rPr>
              <a:t> </a:t>
            </a:r>
            <a:r>
              <a:rPr lang="en-US" altLang="zh-CN" sz="2400" dirty="0">
                <a:latin typeface="黑体" panose="02010609060101010101" pitchFamily="49" charset="-122"/>
                <a:ea typeface="黑体" panose="02010609060101010101" pitchFamily="49" charset="-122"/>
                <a:cs typeface="微软雅黑" panose="020B0503020204020204" pitchFamily="34" charset="-122"/>
                <a:sym typeface="+mn-ea"/>
              </a:rPr>
              <a:t>——“</a:t>
            </a:r>
            <a:r>
              <a:rPr lang="zh-CN" altLang="en-US" sz="2400" dirty="0">
                <a:latin typeface="黑体" panose="02010609060101010101" pitchFamily="49" charset="-122"/>
                <a:ea typeface="黑体" panose="02010609060101010101" pitchFamily="49" charset="-122"/>
                <a:cs typeface="微软雅黑" panose="020B0503020204020204" pitchFamily="34" charset="-122"/>
                <a:sym typeface="+mn-ea"/>
              </a:rPr>
              <a:t>注重学理，亲近业界”的人才培养理念</a:t>
            </a:r>
            <a:endParaRPr lang="zh-CN" altLang="en-US" sz="2400" dirty="0">
              <a:latin typeface="黑体" panose="02010609060101010101" pitchFamily="49" charset="-122"/>
              <a:ea typeface="黑体" panose="02010609060101010101" pitchFamily="49" charset="-122"/>
              <a:cs typeface="微软雅黑" panose="020B0503020204020204" pitchFamily="34" charset="-122"/>
            </a:endParaRPr>
          </a:p>
          <a:p>
            <a:pPr marL="342900" indent="-342900">
              <a:lnSpc>
                <a:spcPts val="4000"/>
              </a:lnSpc>
              <a:spcBef>
                <a:spcPct val="0"/>
              </a:spcBef>
              <a:buClr>
                <a:srgbClr val="24787E"/>
              </a:buClr>
              <a:buFont typeface="Wingdings" panose="05000000000000000000" charset="0"/>
              <a:buChar char="u"/>
            </a:pPr>
            <a:r>
              <a:rPr lang="en-US" altLang="zh-CN" sz="2400" dirty="0">
                <a:solidFill>
                  <a:srgbClr val="FF0000"/>
                </a:solidFill>
                <a:latin typeface="黑体" panose="02010609060101010101" pitchFamily="49" charset="-122"/>
                <a:ea typeface="黑体" panose="02010609060101010101" pitchFamily="49" charset="-122"/>
                <a:cs typeface="微软雅黑" panose="020B0503020204020204" pitchFamily="34" charset="-122"/>
                <a:sym typeface="+mn-ea"/>
              </a:rPr>
              <a:t>  </a:t>
            </a:r>
            <a:r>
              <a:rPr lang="en-US" altLang="zh-CN" sz="24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rPr>
              <a:t>2009</a:t>
            </a:r>
            <a:r>
              <a:rPr lang="zh-CN" altLang="en-US" sz="24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rPr>
              <a:t>年</a:t>
            </a:r>
            <a:r>
              <a:rPr lang="zh-CN" altLang="en-US" sz="2400" dirty="0">
                <a:latin typeface="黑体" panose="02010609060101010101" pitchFamily="49" charset="-122"/>
                <a:ea typeface="黑体" panose="02010609060101010101" pitchFamily="49" charset="-122"/>
                <a:cs typeface="微软雅黑" panose="020B0503020204020204" pitchFamily="34" charset="-122"/>
                <a:sym typeface="+mn-ea"/>
              </a:rPr>
              <a:t> </a:t>
            </a:r>
            <a:r>
              <a:rPr lang="en-US" altLang="zh-CN" sz="2400" dirty="0">
                <a:latin typeface="黑体" panose="02010609060101010101" pitchFamily="49" charset="-122"/>
                <a:ea typeface="黑体" panose="02010609060101010101" pitchFamily="49" charset="-122"/>
                <a:cs typeface="微软雅黑" panose="020B0503020204020204" pitchFamily="34" charset="-122"/>
                <a:sym typeface="+mn-ea"/>
              </a:rPr>
              <a:t>——“</a:t>
            </a:r>
            <a:r>
              <a:rPr lang="zh-CN" altLang="en-US" sz="2400" dirty="0">
                <a:latin typeface="黑体" panose="02010609060101010101" pitchFamily="49" charset="-122"/>
                <a:ea typeface="黑体" panose="02010609060101010101" pitchFamily="49" charset="-122"/>
                <a:cs typeface="微软雅黑" panose="020B0503020204020204" pitchFamily="34" charset="-122"/>
                <a:sym typeface="+mn-ea"/>
              </a:rPr>
              <a:t>专业教育与职业教育的有效融合”</a:t>
            </a:r>
          </a:p>
          <a:p>
            <a:pPr indent="0">
              <a:lnSpc>
                <a:spcPts val="4000"/>
              </a:lnSpc>
              <a:spcBef>
                <a:spcPct val="0"/>
              </a:spcBef>
              <a:buClr>
                <a:srgbClr val="24787E"/>
              </a:buClr>
              <a:buFont typeface="Wingdings" panose="05000000000000000000" charset="0"/>
              <a:buNone/>
            </a:pPr>
            <a:r>
              <a:rPr lang="zh-CN" altLang="en-US" sz="2400" dirty="0">
                <a:latin typeface="黑体" panose="02010609060101010101" pitchFamily="49" charset="-122"/>
                <a:ea typeface="黑体" panose="02010609060101010101" pitchFamily="49" charset="-122"/>
                <a:cs typeface="微软雅黑" panose="020B0503020204020204" pitchFamily="34" charset="-122"/>
                <a:sym typeface="+mn-ea"/>
              </a:rPr>
              <a:t>               （回归大学之道</a:t>
            </a:r>
            <a:r>
              <a:rPr lang="en-US" altLang="zh-CN" sz="2400" dirty="0">
                <a:latin typeface="黑体" panose="02010609060101010101" pitchFamily="49" charset="-122"/>
                <a:ea typeface="黑体" panose="02010609060101010101" pitchFamily="49" charset="-122"/>
                <a:cs typeface="微软雅黑" panose="020B0503020204020204" pitchFamily="34" charset="-122"/>
                <a:sym typeface="+mn-ea"/>
              </a:rPr>
              <a:t>---</a:t>
            </a:r>
            <a:r>
              <a:rPr lang="zh-CN" altLang="en-US" sz="2400" dirty="0">
                <a:latin typeface="黑体" panose="02010609060101010101" pitchFamily="49" charset="-122"/>
                <a:ea typeface="黑体" panose="02010609060101010101" pitchFamily="49" charset="-122"/>
                <a:cs typeface="微软雅黑" panose="020B0503020204020204" pitchFamily="34" charset="-122"/>
                <a:sym typeface="+mn-ea"/>
              </a:rPr>
              <a:t>德雷克</a:t>
            </a:r>
            <a:r>
              <a:rPr lang="en-US" altLang="zh-CN" sz="2400" dirty="0">
                <a:latin typeface="黑体" panose="02010609060101010101" pitchFamily="49" charset="-122"/>
                <a:ea typeface="黑体" panose="02010609060101010101" pitchFamily="49" charset="-122"/>
                <a:cs typeface="微软雅黑" panose="020B0503020204020204" pitchFamily="34" charset="-122"/>
                <a:sym typeface="+mn-ea"/>
              </a:rPr>
              <a:t>·</a:t>
            </a:r>
            <a:r>
              <a:rPr lang="zh-CN" altLang="en-US" sz="2400" dirty="0">
                <a:latin typeface="黑体" panose="02010609060101010101" pitchFamily="49" charset="-122"/>
                <a:ea typeface="黑体" panose="02010609060101010101" pitchFamily="49" charset="-122"/>
                <a:cs typeface="微软雅黑" panose="020B0503020204020204" pitchFamily="34" charset="-122"/>
                <a:sym typeface="+mn-ea"/>
              </a:rPr>
              <a:t>博克）</a:t>
            </a:r>
            <a:endParaRPr lang="zh-CN" altLang="en-US" sz="2400" dirty="0">
              <a:latin typeface="黑体" panose="02010609060101010101" pitchFamily="49" charset="-122"/>
              <a:ea typeface="黑体" panose="02010609060101010101" pitchFamily="49" charset="-122"/>
              <a:cs typeface="微软雅黑" panose="020B0503020204020204" pitchFamily="34" charset="-122"/>
            </a:endParaRPr>
          </a:p>
          <a:p>
            <a:pPr marL="342900" indent="-342900">
              <a:lnSpc>
                <a:spcPts val="4000"/>
              </a:lnSpc>
              <a:spcBef>
                <a:spcPct val="0"/>
              </a:spcBef>
              <a:buClr>
                <a:srgbClr val="24787E"/>
              </a:buClr>
              <a:buFont typeface="Wingdings" panose="05000000000000000000" charset="0"/>
              <a:buChar char="u"/>
            </a:pPr>
            <a:r>
              <a:rPr lang="zh-CN" altLang="en-US" sz="2400" dirty="0">
                <a:solidFill>
                  <a:srgbClr val="FF0000"/>
                </a:solidFill>
                <a:latin typeface="黑体" panose="02010609060101010101" pitchFamily="49" charset="-122"/>
                <a:ea typeface="黑体" panose="02010609060101010101" pitchFamily="49" charset="-122"/>
                <a:cs typeface="微软雅黑" panose="020B0503020204020204" pitchFamily="34" charset="-122"/>
                <a:sym typeface="+mn-ea"/>
              </a:rPr>
              <a:t>  </a:t>
            </a:r>
            <a:r>
              <a:rPr lang="en-US" altLang="zh-CN" sz="24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rPr>
              <a:t>2011</a:t>
            </a:r>
            <a:r>
              <a:rPr lang="zh-CN" altLang="en-US" sz="2400" dirty="0">
                <a:solidFill>
                  <a:schemeClr val="tx1"/>
                </a:solidFill>
                <a:latin typeface="黑体" panose="02010609060101010101" pitchFamily="49" charset="-122"/>
                <a:ea typeface="黑体" panose="02010609060101010101" pitchFamily="49" charset="-122"/>
                <a:cs typeface="微软雅黑" panose="020B0503020204020204" pitchFamily="34" charset="-122"/>
                <a:sym typeface="+mn-ea"/>
              </a:rPr>
              <a:t>年</a:t>
            </a:r>
            <a:r>
              <a:rPr lang="en-US" altLang="zh-CN" sz="2400" dirty="0">
                <a:latin typeface="黑体" panose="02010609060101010101" pitchFamily="49" charset="-122"/>
                <a:ea typeface="黑体" panose="02010609060101010101" pitchFamily="49" charset="-122"/>
                <a:cs typeface="微软雅黑" panose="020B0503020204020204" pitchFamily="34" charset="-122"/>
                <a:sym typeface="+mn-ea"/>
              </a:rPr>
              <a:t>——“</a:t>
            </a:r>
            <a:r>
              <a:rPr lang="zh-CN" altLang="en-US" sz="2400" dirty="0">
                <a:latin typeface="黑体" panose="02010609060101010101" pitchFamily="49" charset="-122"/>
                <a:ea typeface="黑体" panose="02010609060101010101" pitchFamily="49" charset="-122"/>
                <a:cs typeface="微软雅黑" panose="020B0503020204020204" pitchFamily="34" charset="-122"/>
                <a:sym typeface="+mn-ea"/>
              </a:rPr>
              <a:t>行业学院”（与行业协同发展）</a:t>
            </a:r>
            <a:endParaRPr lang="zh-CN" altLang="en-US" sz="2400" dirty="0">
              <a:latin typeface="黑体" panose="02010609060101010101" pitchFamily="49" charset="-122"/>
              <a:ea typeface="黑体" panose="02010609060101010101" pitchFamily="49" charset="-122"/>
            </a:endParaRPr>
          </a:p>
        </p:txBody>
      </p:sp>
      <p:sp>
        <p:nvSpPr>
          <p:cNvPr id="7" name="Rectangle 4"/>
          <p:cNvSpPr>
            <a:spLocks noGrp="1" noChangeArrowheads="1"/>
          </p:cNvSpPr>
          <p:nvPr/>
        </p:nvSpPr>
        <p:spPr bwMode="auto">
          <a:xfrm>
            <a:off x="911424" y="989635"/>
            <a:ext cx="7188200"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734" tIns="40367" rIns="80734" bIns="40367" numCol="1" anchor="t" anchorCtr="0" compatLnSpc="1"/>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合作教育</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培养模式的特征</a:t>
            </a:r>
          </a:p>
        </p:txBody>
      </p:sp>
    </p:spTree>
  </p:cSld>
  <p:clrMapOvr>
    <a:masterClrMapping/>
  </p:clrMapOvr>
  <p:transition>
    <p:circl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ChangeArrowheads="1"/>
          </p:cNvSpPr>
          <p:nvPr/>
        </p:nvSpPr>
        <p:spPr bwMode="auto">
          <a:xfrm>
            <a:off x="1960175" y="1989856"/>
            <a:ext cx="7416800"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0" algn="ctr">
              <a:buFont typeface="Wingdings" panose="05000000000000000000" pitchFamily="2" charset="2"/>
              <a:buNone/>
            </a:pPr>
            <a:r>
              <a:rPr lang="zh-CN" altLang="en-US" sz="2800" b="1" dirty="0">
                <a:solidFill>
                  <a:srgbClr val="C00000"/>
                </a:solidFill>
                <a:latin typeface="黑体" panose="02010609060101010101" pitchFamily="49" charset="-122"/>
                <a:ea typeface="黑体" panose="02010609060101010101" pitchFamily="49" charset="-122"/>
                <a:sym typeface="+mn-ea"/>
              </a:rPr>
              <a:t>合作教育内容</a:t>
            </a:r>
            <a:r>
              <a:rPr lang="en-US" altLang="zh-CN" sz="2800" b="1" dirty="0">
                <a:solidFill>
                  <a:srgbClr val="C00000"/>
                </a:solidFill>
                <a:latin typeface="黑体" panose="02010609060101010101" pitchFamily="49" charset="-122"/>
                <a:ea typeface="黑体" panose="02010609060101010101" pitchFamily="49" charset="-122"/>
                <a:sym typeface="+mn-ea"/>
              </a:rPr>
              <a:t>--</a:t>
            </a:r>
            <a:r>
              <a:rPr lang="zh-CN" altLang="en-US" sz="2800" b="1" dirty="0">
                <a:solidFill>
                  <a:srgbClr val="C00000"/>
                </a:solidFill>
                <a:latin typeface="黑体" panose="02010609060101010101" pitchFamily="49" charset="-122"/>
                <a:ea typeface="黑体" panose="02010609060101010101" pitchFamily="49" charset="-122"/>
                <a:sym typeface="+mn-ea"/>
              </a:rPr>
              <a:t>创新（综合）人才培养模式</a:t>
            </a:r>
            <a:endParaRPr lang="zh-CN" altLang="en-US" sz="2800" dirty="0">
              <a:solidFill>
                <a:srgbClr val="C00000"/>
              </a:solidFill>
              <a:latin typeface="黑体" panose="02010609060101010101" pitchFamily="49" charset="-122"/>
              <a:ea typeface="黑体" panose="02010609060101010101" pitchFamily="49" charset="-122"/>
            </a:endParaRPr>
          </a:p>
          <a:p>
            <a:pPr indent="0" algn="ctr">
              <a:buFont typeface="Wingdings" panose="05000000000000000000" pitchFamily="2" charset="2"/>
              <a:buNone/>
            </a:pPr>
            <a:endParaRPr lang="zh-CN" altLang="en-US" sz="2800" dirty="0">
              <a:solidFill>
                <a:srgbClr val="C00000"/>
              </a:solidFill>
              <a:latin typeface="黑体" panose="02010609060101010101" pitchFamily="49" charset="-122"/>
              <a:ea typeface="黑体" panose="02010609060101010101" pitchFamily="49" charset="-122"/>
            </a:endParaRPr>
          </a:p>
        </p:txBody>
      </p:sp>
      <p:sp>
        <p:nvSpPr>
          <p:cNvPr id="509958" name="Rectangle 6"/>
          <p:cNvSpPr>
            <a:spLocks noChangeArrowheads="1"/>
          </p:cNvSpPr>
          <p:nvPr/>
        </p:nvSpPr>
        <p:spPr bwMode="auto">
          <a:xfrm>
            <a:off x="2207568" y="2940184"/>
            <a:ext cx="7150100" cy="2793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auto">
              <a:lnSpc>
                <a:spcPct val="150000"/>
              </a:lnSpc>
              <a:buClr>
                <a:srgbClr val="C00000"/>
              </a:buClr>
              <a:buFont typeface="Wingdings" panose="05000000000000000000" charset="0"/>
              <a:buChar char="u"/>
            </a:pPr>
            <a:r>
              <a:rPr lang="zh-CN" altLang="en-US" sz="2400" dirty="0">
                <a:latin typeface="黑体" panose="02010609060101010101" pitchFamily="49" charset="-122"/>
                <a:ea typeface="黑体" panose="02010609060101010101" pitchFamily="49" charset="-122"/>
                <a:sym typeface="+mn-ea"/>
              </a:rPr>
              <a:t>校企合作优化人才培养方案</a:t>
            </a:r>
            <a:r>
              <a:rPr lang="en-US" altLang="zh-CN" sz="2400" dirty="0">
                <a:latin typeface="黑体" panose="02010609060101010101" pitchFamily="49" charset="-122"/>
                <a:ea typeface="黑体" panose="02010609060101010101" pitchFamily="49" charset="-122"/>
                <a:sym typeface="+mn-ea"/>
              </a:rPr>
              <a:t>—</a:t>
            </a:r>
            <a:r>
              <a:rPr lang="zh-CN" altLang="en-US" sz="2400" dirty="0">
                <a:latin typeface="黑体" panose="02010609060101010101" pitchFamily="49" charset="-122"/>
                <a:ea typeface="黑体" panose="02010609060101010101" pitchFamily="49" charset="-122"/>
                <a:sym typeface="+mn-ea"/>
              </a:rPr>
              <a:t>深度参与  </a:t>
            </a:r>
          </a:p>
          <a:p>
            <a:pPr marL="342900" indent="-342900" fontAlgn="auto">
              <a:lnSpc>
                <a:spcPct val="150000"/>
              </a:lnSpc>
              <a:buClr>
                <a:srgbClr val="C00000"/>
              </a:buClr>
              <a:buFont typeface="Wingdings" panose="05000000000000000000" charset="0"/>
              <a:buChar char="u"/>
            </a:pPr>
            <a:r>
              <a:rPr lang="zh-CN" altLang="en-US" sz="2400" dirty="0">
                <a:latin typeface="黑体" panose="02010609060101010101" pitchFamily="49" charset="-122"/>
                <a:ea typeface="黑体" panose="02010609060101010101" pitchFamily="49" charset="-122"/>
                <a:sym typeface="+mn-ea"/>
              </a:rPr>
              <a:t>校企合作开发课程资源</a:t>
            </a:r>
            <a:r>
              <a:rPr lang="en-US" altLang="zh-CN" sz="2400" dirty="0">
                <a:latin typeface="黑体" panose="02010609060101010101" pitchFamily="49" charset="-122"/>
                <a:ea typeface="黑体" panose="02010609060101010101" pitchFamily="49" charset="-122"/>
                <a:sym typeface="+mn-ea"/>
              </a:rPr>
              <a:t>---</a:t>
            </a:r>
            <a:r>
              <a:rPr lang="zh-CN" altLang="en-US" sz="2400" dirty="0">
                <a:latin typeface="黑体" panose="02010609060101010101" pitchFamily="49" charset="-122"/>
                <a:ea typeface="黑体" panose="02010609060101010101" pitchFamily="49" charset="-122"/>
                <a:sym typeface="+mn-ea"/>
              </a:rPr>
              <a:t>数十门</a:t>
            </a:r>
          </a:p>
          <a:p>
            <a:pPr marL="342900" indent="-342900" fontAlgn="auto">
              <a:lnSpc>
                <a:spcPct val="150000"/>
              </a:lnSpc>
              <a:buClr>
                <a:srgbClr val="C00000"/>
              </a:buClr>
              <a:buFont typeface="Wingdings" panose="05000000000000000000" charset="0"/>
              <a:buChar char="u"/>
            </a:pPr>
            <a:r>
              <a:rPr lang="zh-CN" altLang="zh-CN" sz="2400" dirty="0">
                <a:latin typeface="黑体" panose="02010609060101010101" pitchFamily="49" charset="-122"/>
                <a:ea typeface="黑体" panose="02010609060101010101" pitchFamily="49" charset="-122"/>
                <a:sym typeface="+mn-ea"/>
              </a:rPr>
              <a:t>校企合作构建</a:t>
            </a:r>
            <a:r>
              <a:rPr lang="zh-CN" altLang="en-US" sz="2400" dirty="0">
                <a:latin typeface="黑体" panose="02010609060101010101" pitchFamily="49" charset="-122"/>
                <a:ea typeface="黑体" panose="02010609060101010101" pitchFamily="49" charset="-122"/>
                <a:sym typeface="+mn-ea"/>
              </a:rPr>
              <a:t>创新、</a:t>
            </a:r>
            <a:r>
              <a:rPr lang="zh-CN" altLang="zh-CN" sz="2400" dirty="0">
                <a:latin typeface="黑体" panose="02010609060101010101" pitchFamily="49" charset="-122"/>
                <a:ea typeface="黑体" panose="02010609060101010101" pitchFamily="49" charset="-122"/>
                <a:sym typeface="+mn-ea"/>
              </a:rPr>
              <a:t>实践教学平台</a:t>
            </a:r>
            <a:r>
              <a:rPr lang="en-US" altLang="zh-CN" sz="2400" dirty="0">
                <a:latin typeface="黑体" panose="02010609060101010101" pitchFamily="49" charset="-122"/>
                <a:ea typeface="黑体" panose="02010609060101010101" pitchFamily="49" charset="-122"/>
                <a:sym typeface="+mn-ea"/>
              </a:rPr>
              <a:t>—700</a:t>
            </a:r>
            <a:r>
              <a:rPr lang="zh-CN" altLang="en-US" sz="2400" dirty="0">
                <a:latin typeface="黑体" panose="02010609060101010101" pitchFamily="49" charset="-122"/>
                <a:ea typeface="黑体" panose="02010609060101010101" pitchFamily="49" charset="-122"/>
                <a:sym typeface="+mn-ea"/>
              </a:rPr>
              <a:t>万</a:t>
            </a:r>
          </a:p>
          <a:p>
            <a:pPr marL="342900" indent="-342900" fontAlgn="auto">
              <a:lnSpc>
                <a:spcPct val="150000"/>
              </a:lnSpc>
              <a:buClr>
                <a:srgbClr val="C00000"/>
              </a:buClr>
              <a:buFont typeface="Wingdings" panose="05000000000000000000" charset="0"/>
              <a:buChar char="u"/>
            </a:pPr>
            <a:r>
              <a:rPr lang="zh-CN" altLang="zh-CN" sz="2400" dirty="0">
                <a:latin typeface="黑体" panose="02010609060101010101" pitchFamily="49" charset="-122"/>
                <a:ea typeface="黑体" panose="02010609060101010101" pitchFamily="49" charset="-122"/>
                <a:sym typeface="+mn-ea"/>
              </a:rPr>
              <a:t>校企合作指导毕业</a:t>
            </a:r>
            <a:r>
              <a:rPr lang="zh-CN" altLang="en-US" sz="2400" dirty="0">
                <a:latin typeface="黑体" panose="02010609060101010101" pitchFamily="49" charset="-122"/>
                <a:ea typeface="黑体" panose="02010609060101010101" pitchFamily="49" charset="-122"/>
                <a:sym typeface="+mn-ea"/>
              </a:rPr>
              <a:t>设计（</a:t>
            </a:r>
            <a:r>
              <a:rPr lang="zh-CN" altLang="zh-CN" sz="2400" dirty="0">
                <a:latin typeface="黑体" panose="02010609060101010101" pitchFamily="49" charset="-122"/>
                <a:ea typeface="黑体" panose="02010609060101010101" pitchFamily="49" charset="-122"/>
                <a:sym typeface="+mn-ea"/>
              </a:rPr>
              <a:t>论文</a:t>
            </a:r>
            <a:r>
              <a:rPr lang="zh-CN" altLang="en-US" sz="2400" dirty="0">
                <a:latin typeface="黑体" panose="02010609060101010101" pitchFamily="49" charset="-122"/>
                <a:ea typeface="黑体" panose="02010609060101010101" pitchFamily="49" charset="-122"/>
                <a:sym typeface="+mn-ea"/>
              </a:rPr>
              <a:t>）</a:t>
            </a:r>
            <a:r>
              <a:rPr lang="en-US" altLang="zh-CN" sz="2400" dirty="0">
                <a:latin typeface="黑体" panose="02010609060101010101" pitchFamily="49" charset="-122"/>
                <a:ea typeface="黑体" panose="02010609060101010101" pitchFamily="49" charset="-122"/>
                <a:sym typeface="+mn-ea"/>
              </a:rPr>
              <a:t>--294</a:t>
            </a:r>
            <a:r>
              <a:rPr lang="zh-CN" altLang="en-US" sz="2400" dirty="0">
                <a:latin typeface="黑体" panose="02010609060101010101" pitchFamily="49" charset="-122"/>
                <a:ea typeface="黑体" panose="02010609060101010101" pitchFamily="49" charset="-122"/>
                <a:sym typeface="+mn-ea"/>
              </a:rPr>
              <a:t>篇</a:t>
            </a:r>
          </a:p>
          <a:p>
            <a:pPr marL="342900" indent="-342900" fontAlgn="auto">
              <a:lnSpc>
                <a:spcPct val="150000"/>
              </a:lnSpc>
              <a:buClr>
                <a:srgbClr val="C00000"/>
              </a:buClr>
              <a:buFont typeface="Wingdings" panose="05000000000000000000" charset="0"/>
              <a:buChar char="u"/>
            </a:pPr>
            <a:r>
              <a:rPr lang="zh-CN" altLang="en-US" sz="2400" dirty="0">
                <a:latin typeface="黑体" panose="02010609060101010101" pitchFamily="49" charset="-122"/>
                <a:ea typeface="黑体" panose="02010609060101010101" pitchFamily="49" charset="-122"/>
                <a:sym typeface="+mn-ea"/>
              </a:rPr>
              <a:t>校企合作优化师资行业背景</a:t>
            </a:r>
            <a:r>
              <a:rPr lang="en-US" altLang="zh-CN" sz="2400" dirty="0">
                <a:latin typeface="黑体" panose="02010609060101010101" pitchFamily="49" charset="-122"/>
                <a:ea typeface="黑体" panose="02010609060101010101" pitchFamily="49" charset="-122"/>
                <a:sym typeface="+mn-ea"/>
              </a:rPr>
              <a:t>—“</a:t>
            </a:r>
            <a:r>
              <a:rPr lang="zh-CN" altLang="en-US" sz="2400" dirty="0">
                <a:latin typeface="黑体" panose="02010609060101010101" pitchFamily="49" charset="-122"/>
                <a:ea typeface="黑体" panose="02010609060101010101" pitchFamily="49" charset="-122"/>
                <a:sym typeface="+mn-ea"/>
              </a:rPr>
              <a:t>双百工程”</a:t>
            </a:r>
            <a:endParaRPr lang="zh-CN" altLang="en-US" sz="2400" dirty="0">
              <a:latin typeface="黑体" panose="02010609060101010101" pitchFamily="49" charset="-122"/>
              <a:ea typeface="黑体" panose="02010609060101010101" pitchFamily="49" charset="-122"/>
            </a:endParaRPr>
          </a:p>
        </p:txBody>
      </p:sp>
      <p:sp>
        <p:nvSpPr>
          <p:cNvPr id="7" name="Rectangle 4"/>
          <p:cNvSpPr>
            <a:spLocks noGrp="1" noChangeArrowheads="1"/>
          </p:cNvSpPr>
          <p:nvPr/>
        </p:nvSpPr>
        <p:spPr bwMode="auto">
          <a:xfrm>
            <a:off x="839416" y="898741"/>
            <a:ext cx="7188200"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734" tIns="40367" rIns="80734" bIns="40367" numCol="1" anchor="t" anchorCtr="0" compatLnSpc="1"/>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合作教育</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培养模式的特征</a:t>
            </a:r>
          </a:p>
        </p:txBody>
      </p:sp>
    </p:spTree>
  </p:cSld>
  <p:clrMapOvr>
    <a:masterClrMapping/>
  </p:clrMapOvr>
  <p:transition>
    <p:circl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7" name="TextBox 42"/>
          <p:cNvSpPr txBox="1">
            <a:spLocks noChangeArrowheads="1"/>
          </p:cNvSpPr>
          <p:nvPr/>
        </p:nvSpPr>
        <p:spPr bwMode="auto">
          <a:xfrm>
            <a:off x="5031451" y="1096875"/>
            <a:ext cx="19282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800" dirty="0">
                <a:solidFill>
                  <a:srgbClr val="C00000"/>
                </a:solidFill>
                <a:latin typeface="黑体" panose="02010609060101010101" pitchFamily="49" charset="-122"/>
                <a:ea typeface="黑体" panose="02010609060101010101" pitchFamily="49" charset="-122"/>
              </a:rPr>
              <a:t>发展历程</a:t>
            </a:r>
          </a:p>
        </p:txBody>
      </p:sp>
      <p:grpSp>
        <p:nvGrpSpPr>
          <p:cNvPr id="9" name="Group 54"/>
          <p:cNvGrpSpPr/>
          <p:nvPr/>
        </p:nvGrpSpPr>
        <p:grpSpPr bwMode="auto">
          <a:xfrm>
            <a:off x="715230" y="1934455"/>
            <a:ext cx="2695646" cy="4536060"/>
            <a:chOff x="576" y="1836"/>
            <a:chExt cx="1446" cy="2092"/>
          </a:xfrm>
        </p:grpSpPr>
        <p:sp>
          <p:nvSpPr>
            <p:cNvPr id="10" name="AutoShape 55"/>
            <p:cNvSpPr>
              <a:spLocks noChangeArrowheads="1"/>
            </p:cNvSpPr>
            <p:nvPr/>
          </p:nvSpPr>
          <p:spPr bwMode="auto">
            <a:xfrm>
              <a:off x="576" y="1941"/>
              <a:ext cx="1446" cy="1987"/>
            </a:xfrm>
            <a:prstGeom prst="roundRect">
              <a:avLst>
                <a:gd name="adj" fmla="val 4690"/>
              </a:avLst>
            </a:prstGeom>
            <a:noFill/>
            <a:ln w="57150">
              <a:solidFill>
                <a:srgbClr val="0070C0"/>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1600" dirty="0">
                <a:latin typeface="黑体" panose="02010609060101010101" pitchFamily="49" charset="-122"/>
                <a:ea typeface="黑体" panose="02010609060101010101" pitchFamily="49" charset="-122"/>
              </a:endParaRPr>
            </a:p>
          </p:txBody>
        </p:sp>
        <p:sp>
          <p:nvSpPr>
            <p:cNvPr id="11" name="AutoShape 56"/>
            <p:cNvSpPr>
              <a:spLocks noChangeArrowheads="1"/>
            </p:cNvSpPr>
            <p:nvPr/>
          </p:nvSpPr>
          <p:spPr bwMode="gray">
            <a:xfrm>
              <a:off x="712" y="1851"/>
              <a:ext cx="1175" cy="182"/>
            </a:xfrm>
            <a:prstGeom prst="roundRect">
              <a:avLst>
                <a:gd name="adj" fmla="val 50000"/>
              </a:avLst>
            </a:prstGeom>
            <a:solidFill>
              <a:srgbClr val="0070C0"/>
            </a:solidFill>
            <a:ln w="9525">
              <a:noFill/>
              <a:round/>
            </a:ln>
            <a:effectLst/>
          </p:spPr>
          <p:txBody>
            <a:bodyPr wrap="none" anchor="ctr"/>
            <a:lstStyle/>
            <a:p>
              <a:pPr>
                <a:defRPr/>
              </a:pPr>
              <a:endParaRPr lang="zh-CN" altLang="en-US" sz="1600" dirty="0">
                <a:latin typeface="黑体" panose="02010609060101010101" pitchFamily="49" charset="-122"/>
                <a:ea typeface="黑体" panose="02010609060101010101" pitchFamily="49" charset="-122"/>
              </a:endParaRPr>
            </a:p>
          </p:txBody>
        </p:sp>
        <p:sp>
          <p:nvSpPr>
            <p:cNvPr id="12" name="AutoShape 57"/>
            <p:cNvSpPr>
              <a:spLocks noChangeArrowheads="1"/>
            </p:cNvSpPr>
            <p:nvPr/>
          </p:nvSpPr>
          <p:spPr bwMode="auto">
            <a:xfrm flipH="1">
              <a:off x="1774" y="1897"/>
              <a:ext cx="44" cy="91"/>
            </a:xfrm>
            <a:prstGeom prst="octagon">
              <a:avLst>
                <a:gd name="adj" fmla="val 2928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1600" dirty="0">
                <a:latin typeface="黑体" panose="02010609060101010101" pitchFamily="49" charset="-122"/>
                <a:ea typeface="黑体" panose="02010609060101010101" pitchFamily="49" charset="-122"/>
              </a:endParaRPr>
            </a:p>
          </p:txBody>
        </p:sp>
        <p:sp>
          <p:nvSpPr>
            <p:cNvPr id="13" name="AutoShape 58"/>
            <p:cNvSpPr>
              <a:spLocks noChangeArrowheads="1"/>
            </p:cNvSpPr>
            <p:nvPr/>
          </p:nvSpPr>
          <p:spPr bwMode="auto">
            <a:xfrm flipH="1">
              <a:off x="776" y="1897"/>
              <a:ext cx="45" cy="91"/>
            </a:xfrm>
            <a:prstGeom prst="octagon">
              <a:avLst>
                <a:gd name="adj" fmla="val 2928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1600" dirty="0">
                <a:latin typeface="黑体" panose="02010609060101010101" pitchFamily="49" charset="-122"/>
                <a:ea typeface="黑体" panose="02010609060101010101" pitchFamily="49" charset="-122"/>
              </a:endParaRPr>
            </a:p>
          </p:txBody>
        </p:sp>
        <p:sp>
          <p:nvSpPr>
            <p:cNvPr id="14" name="Text Box 59"/>
            <p:cNvSpPr txBox="1">
              <a:spLocks noChangeArrowheads="1"/>
            </p:cNvSpPr>
            <p:nvPr/>
          </p:nvSpPr>
          <p:spPr bwMode="gray">
            <a:xfrm>
              <a:off x="749" y="1836"/>
              <a:ext cx="95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600" dirty="0">
                  <a:solidFill>
                    <a:schemeClr val="bg1"/>
                  </a:solidFill>
                  <a:latin typeface="黑体" panose="02010609060101010101" pitchFamily="49" charset="-122"/>
                  <a:ea typeface="黑体" panose="02010609060101010101" pitchFamily="49" charset="-122"/>
                </a:rPr>
                <a:t>2006-2008</a:t>
              </a:r>
              <a:endParaRPr lang="zh-CN" altLang="en-US" sz="1600" dirty="0">
                <a:solidFill>
                  <a:schemeClr val="bg1"/>
                </a:solidFill>
                <a:latin typeface="黑体" panose="02010609060101010101" pitchFamily="49" charset="-122"/>
                <a:ea typeface="黑体" panose="02010609060101010101" pitchFamily="49" charset="-122"/>
              </a:endParaRPr>
            </a:p>
          </p:txBody>
        </p:sp>
        <p:sp>
          <p:nvSpPr>
            <p:cNvPr id="15" name="Text Box 60"/>
            <p:cNvSpPr txBox="1">
              <a:spLocks noChangeArrowheads="1"/>
            </p:cNvSpPr>
            <p:nvPr/>
          </p:nvSpPr>
          <p:spPr bwMode="auto">
            <a:xfrm>
              <a:off x="624" y="2107"/>
              <a:ext cx="1343" cy="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zh-CN" altLang="en-US" dirty="0">
                  <a:latin typeface="黑体" panose="02010609060101010101" pitchFamily="49" charset="-122"/>
                  <a:ea typeface="黑体" panose="02010609060101010101" pitchFamily="49" charset="-122"/>
                </a:rPr>
                <a:t>萌芽起步期阶段</a:t>
              </a:r>
              <a:endParaRPr lang="en-US" altLang="zh-CN" dirty="0">
                <a:latin typeface="黑体" panose="02010609060101010101" pitchFamily="49" charset="-122"/>
                <a:ea typeface="黑体" panose="02010609060101010101" pitchFamily="49" charset="-122"/>
              </a:endParaRPr>
            </a:p>
            <a:p>
              <a:pPr>
                <a:defRPr/>
              </a:pPr>
              <a:endParaRPr lang="en-US" altLang="zh-CN" sz="1600" dirty="0">
                <a:latin typeface="黑体" panose="02010609060101010101" pitchFamily="49" charset="-122"/>
                <a:ea typeface="黑体" panose="02010609060101010101" pitchFamily="49" charset="-122"/>
              </a:endParaRPr>
            </a:p>
            <a:p>
              <a:pPr>
                <a:defRPr/>
              </a:pPr>
              <a:r>
                <a:rPr lang="zh-CN" altLang="en-US" sz="1600" dirty="0">
                  <a:latin typeface="黑体" panose="02010609060101010101" pitchFamily="49" charset="-122"/>
                  <a:ea typeface="黑体" panose="02010609060101010101" pitchFamily="49" charset="-122"/>
                </a:rPr>
                <a:t>标志性：</a:t>
              </a:r>
              <a:r>
                <a:rPr lang="en-US" altLang="zh-CN" sz="1600" dirty="0">
                  <a:latin typeface="黑体" panose="02010609060101010101" pitchFamily="49" charset="-122"/>
                  <a:ea typeface="黑体" panose="02010609060101010101" pitchFamily="49" charset="-122"/>
                </a:rPr>
                <a:t>NIIT</a:t>
              </a:r>
              <a:r>
                <a:rPr lang="zh-CN" altLang="en-US" sz="1600" dirty="0">
                  <a:latin typeface="黑体" panose="02010609060101010101" pitchFamily="49" charset="-122"/>
                  <a:ea typeface="黑体" panose="02010609060101010101" pitchFamily="49" charset="-122"/>
                </a:rPr>
                <a:t>嵌入式国际软件人才培养</a:t>
              </a:r>
              <a:endParaRPr lang="en-US" altLang="zh-CN" sz="1600" dirty="0">
                <a:latin typeface="黑体" panose="02010609060101010101" pitchFamily="49" charset="-122"/>
                <a:ea typeface="黑体" panose="02010609060101010101" pitchFamily="49" charset="-122"/>
              </a:endParaRPr>
            </a:p>
            <a:p>
              <a:pPr>
                <a:defRPr/>
              </a:pPr>
              <a:endParaRPr lang="zh-CN" altLang="en-US" sz="1600" dirty="0">
                <a:latin typeface="黑体" panose="02010609060101010101" pitchFamily="49" charset="-122"/>
                <a:ea typeface="黑体" panose="02010609060101010101" pitchFamily="49" charset="-122"/>
              </a:endParaRPr>
            </a:p>
            <a:p>
              <a:pPr>
                <a:defRPr/>
              </a:pPr>
              <a:r>
                <a:rPr lang="zh-CN" altLang="en-US" sz="1600" dirty="0">
                  <a:latin typeface="黑体" panose="02010609060101010101" pitchFamily="49" charset="-122"/>
                  <a:ea typeface="黑体" panose="02010609060101010101" pitchFamily="49" charset="-122"/>
                </a:rPr>
                <a:t>特点：艰难起步，单点突破，心怀顾虑</a:t>
              </a:r>
              <a:endParaRPr lang="en-US" altLang="zh-CN" sz="1600" dirty="0">
                <a:latin typeface="黑体" panose="02010609060101010101" pitchFamily="49" charset="-122"/>
                <a:ea typeface="黑体" panose="02010609060101010101" pitchFamily="49" charset="-122"/>
              </a:endParaRPr>
            </a:p>
            <a:p>
              <a:pPr>
                <a:defRPr/>
              </a:pPr>
              <a:endParaRPr lang="zh-CN" altLang="en-US" sz="1600" dirty="0">
                <a:latin typeface="黑体" panose="02010609060101010101" pitchFamily="49" charset="-122"/>
                <a:ea typeface="黑体" panose="02010609060101010101" pitchFamily="49" charset="-122"/>
              </a:endParaRPr>
            </a:p>
            <a:p>
              <a:pPr>
                <a:defRPr/>
              </a:pPr>
              <a:r>
                <a:rPr lang="zh-CN" altLang="en-US" sz="1600" dirty="0">
                  <a:latin typeface="黑体" panose="02010609060101010101" pitchFamily="49" charset="-122"/>
                  <a:ea typeface="黑体" panose="02010609060101010101" pitchFamily="49" charset="-122"/>
                </a:rPr>
                <a:t>因素：学校自身、企业、政府</a:t>
              </a:r>
            </a:p>
          </p:txBody>
        </p:sp>
      </p:grpSp>
      <p:grpSp>
        <p:nvGrpSpPr>
          <p:cNvPr id="16" name="Group 94"/>
          <p:cNvGrpSpPr/>
          <p:nvPr/>
        </p:nvGrpSpPr>
        <p:grpSpPr bwMode="auto">
          <a:xfrm>
            <a:off x="3722491" y="1960725"/>
            <a:ext cx="2753917" cy="4507446"/>
            <a:chOff x="576" y="1852"/>
            <a:chExt cx="1446" cy="2078"/>
          </a:xfrm>
        </p:grpSpPr>
        <p:sp>
          <p:nvSpPr>
            <p:cNvPr id="17" name="AutoShape 95"/>
            <p:cNvSpPr>
              <a:spLocks noChangeArrowheads="1"/>
            </p:cNvSpPr>
            <p:nvPr/>
          </p:nvSpPr>
          <p:spPr bwMode="auto">
            <a:xfrm>
              <a:off x="576" y="1941"/>
              <a:ext cx="1446" cy="1989"/>
            </a:xfrm>
            <a:prstGeom prst="roundRect">
              <a:avLst>
                <a:gd name="adj" fmla="val 4690"/>
              </a:avLst>
            </a:prstGeom>
            <a:noFill/>
            <a:ln w="57150">
              <a:solidFill>
                <a:schemeClr val="accent6">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1600" dirty="0">
                <a:latin typeface="黑体" panose="02010609060101010101" pitchFamily="49" charset="-122"/>
                <a:ea typeface="黑体" panose="02010609060101010101" pitchFamily="49" charset="-122"/>
              </a:endParaRPr>
            </a:p>
          </p:txBody>
        </p:sp>
        <p:sp>
          <p:nvSpPr>
            <p:cNvPr id="18" name="AutoShape 96"/>
            <p:cNvSpPr>
              <a:spLocks noChangeArrowheads="1"/>
            </p:cNvSpPr>
            <p:nvPr/>
          </p:nvSpPr>
          <p:spPr bwMode="gray">
            <a:xfrm>
              <a:off x="711" y="1852"/>
              <a:ext cx="1175" cy="181"/>
            </a:xfrm>
            <a:prstGeom prst="roundRect">
              <a:avLst>
                <a:gd name="adj" fmla="val 50000"/>
              </a:avLst>
            </a:prstGeom>
            <a:solidFill>
              <a:schemeClr val="accent6">
                <a:lumMod val="75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1600" dirty="0">
                <a:latin typeface="黑体" panose="02010609060101010101" pitchFamily="49" charset="-122"/>
                <a:ea typeface="黑体" panose="02010609060101010101" pitchFamily="49" charset="-122"/>
              </a:endParaRPr>
            </a:p>
          </p:txBody>
        </p:sp>
        <p:sp>
          <p:nvSpPr>
            <p:cNvPr id="19" name="AutoShape 97"/>
            <p:cNvSpPr>
              <a:spLocks noChangeArrowheads="1"/>
            </p:cNvSpPr>
            <p:nvPr/>
          </p:nvSpPr>
          <p:spPr bwMode="auto">
            <a:xfrm flipH="1">
              <a:off x="1773" y="1897"/>
              <a:ext cx="45" cy="91"/>
            </a:xfrm>
            <a:prstGeom prst="octagon">
              <a:avLst>
                <a:gd name="adj" fmla="val 2928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1600" dirty="0">
                <a:latin typeface="黑体" panose="02010609060101010101" pitchFamily="49" charset="-122"/>
                <a:ea typeface="黑体" panose="02010609060101010101" pitchFamily="49" charset="-122"/>
              </a:endParaRPr>
            </a:p>
          </p:txBody>
        </p:sp>
        <p:sp>
          <p:nvSpPr>
            <p:cNvPr id="20" name="AutoShape 98"/>
            <p:cNvSpPr>
              <a:spLocks noChangeArrowheads="1"/>
            </p:cNvSpPr>
            <p:nvPr/>
          </p:nvSpPr>
          <p:spPr bwMode="auto">
            <a:xfrm flipH="1">
              <a:off x="775" y="1897"/>
              <a:ext cx="47" cy="91"/>
            </a:xfrm>
            <a:prstGeom prst="octagon">
              <a:avLst>
                <a:gd name="adj" fmla="val 2928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1600" dirty="0">
                <a:latin typeface="黑体" panose="02010609060101010101" pitchFamily="49" charset="-122"/>
                <a:ea typeface="黑体" panose="02010609060101010101" pitchFamily="49" charset="-122"/>
              </a:endParaRPr>
            </a:p>
          </p:txBody>
        </p:sp>
        <p:sp>
          <p:nvSpPr>
            <p:cNvPr id="21" name="Text Box 99"/>
            <p:cNvSpPr txBox="1">
              <a:spLocks noChangeArrowheads="1"/>
            </p:cNvSpPr>
            <p:nvPr/>
          </p:nvSpPr>
          <p:spPr bwMode="gray">
            <a:xfrm>
              <a:off x="869" y="1853"/>
              <a:ext cx="826"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600" dirty="0">
                  <a:solidFill>
                    <a:schemeClr val="bg1"/>
                  </a:solidFill>
                  <a:latin typeface="黑体" panose="02010609060101010101" pitchFamily="49" charset="-122"/>
                  <a:ea typeface="黑体" panose="02010609060101010101" pitchFamily="49" charset="-122"/>
                </a:rPr>
                <a:t>2009-2010</a:t>
              </a:r>
              <a:endParaRPr lang="zh-CN" altLang="en-US" sz="1600" dirty="0">
                <a:solidFill>
                  <a:schemeClr val="bg1"/>
                </a:solidFill>
                <a:latin typeface="黑体" panose="02010609060101010101" pitchFamily="49" charset="-122"/>
                <a:ea typeface="黑体" panose="02010609060101010101" pitchFamily="49" charset="-122"/>
              </a:endParaRPr>
            </a:p>
          </p:txBody>
        </p:sp>
        <p:sp>
          <p:nvSpPr>
            <p:cNvPr id="22" name="Text Box 100"/>
            <p:cNvSpPr txBox="1">
              <a:spLocks noChangeArrowheads="1"/>
            </p:cNvSpPr>
            <p:nvPr/>
          </p:nvSpPr>
          <p:spPr bwMode="auto">
            <a:xfrm>
              <a:off x="624" y="2107"/>
              <a:ext cx="1343"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1600" dirty="0">
                <a:solidFill>
                  <a:srgbClr val="000000"/>
                </a:solidFill>
                <a:latin typeface="黑体" panose="02010609060101010101" pitchFamily="49" charset="-122"/>
                <a:ea typeface="黑体" panose="02010609060101010101" pitchFamily="49" charset="-122"/>
              </a:endParaRPr>
            </a:p>
          </p:txBody>
        </p:sp>
      </p:grpSp>
      <p:grpSp>
        <p:nvGrpSpPr>
          <p:cNvPr id="23" name="Group 101"/>
          <p:cNvGrpSpPr/>
          <p:nvPr/>
        </p:nvGrpSpPr>
        <p:grpSpPr bwMode="auto">
          <a:xfrm>
            <a:off x="6678991" y="1951254"/>
            <a:ext cx="2533468" cy="4520868"/>
            <a:chOff x="576" y="1852"/>
            <a:chExt cx="1446" cy="2078"/>
          </a:xfrm>
        </p:grpSpPr>
        <p:sp>
          <p:nvSpPr>
            <p:cNvPr id="24" name="AutoShape 102"/>
            <p:cNvSpPr>
              <a:spLocks noChangeArrowheads="1"/>
            </p:cNvSpPr>
            <p:nvPr/>
          </p:nvSpPr>
          <p:spPr bwMode="auto">
            <a:xfrm>
              <a:off x="576" y="1942"/>
              <a:ext cx="1446" cy="1988"/>
            </a:xfrm>
            <a:prstGeom prst="roundRect">
              <a:avLst>
                <a:gd name="adj" fmla="val 4690"/>
              </a:avLst>
            </a:prstGeom>
            <a:noFill/>
            <a:ln w="57150">
              <a:solidFill>
                <a:srgbClr val="00CCFF"/>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1600" dirty="0">
                <a:latin typeface="黑体" panose="02010609060101010101" pitchFamily="49" charset="-122"/>
                <a:ea typeface="黑体" panose="02010609060101010101" pitchFamily="49" charset="-122"/>
              </a:endParaRPr>
            </a:p>
          </p:txBody>
        </p:sp>
        <p:sp>
          <p:nvSpPr>
            <p:cNvPr id="25" name="AutoShape 103"/>
            <p:cNvSpPr>
              <a:spLocks noChangeArrowheads="1"/>
            </p:cNvSpPr>
            <p:nvPr/>
          </p:nvSpPr>
          <p:spPr bwMode="gray">
            <a:xfrm>
              <a:off x="712" y="1852"/>
              <a:ext cx="1174" cy="181"/>
            </a:xfrm>
            <a:prstGeom prst="roundRect">
              <a:avLst>
                <a:gd name="adj" fmla="val 50000"/>
              </a:avLst>
            </a:prstGeom>
            <a:gradFill rotWithShape="1">
              <a:gsLst>
                <a:gs pos="0">
                  <a:srgbClr val="004F63"/>
                </a:gs>
                <a:gs pos="50000">
                  <a:srgbClr val="00CCFF"/>
                </a:gs>
                <a:gs pos="100000">
                  <a:srgbClr val="004F63"/>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1600" dirty="0">
                <a:latin typeface="黑体" panose="02010609060101010101" pitchFamily="49" charset="-122"/>
                <a:ea typeface="黑体" panose="02010609060101010101" pitchFamily="49" charset="-122"/>
              </a:endParaRPr>
            </a:p>
          </p:txBody>
        </p:sp>
        <p:sp>
          <p:nvSpPr>
            <p:cNvPr id="28" name="AutoShape 104"/>
            <p:cNvSpPr>
              <a:spLocks noChangeArrowheads="1"/>
            </p:cNvSpPr>
            <p:nvPr/>
          </p:nvSpPr>
          <p:spPr bwMode="auto">
            <a:xfrm flipH="1">
              <a:off x="1774" y="1897"/>
              <a:ext cx="45" cy="91"/>
            </a:xfrm>
            <a:prstGeom prst="octagon">
              <a:avLst>
                <a:gd name="adj" fmla="val 2928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1600" dirty="0">
                <a:latin typeface="黑体" panose="02010609060101010101" pitchFamily="49" charset="-122"/>
                <a:ea typeface="黑体" panose="02010609060101010101" pitchFamily="49" charset="-122"/>
              </a:endParaRPr>
            </a:p>
          </p:txBody>
        </p:sp>
        <p:sp>
          <p:nvSpPr>
            <p:cNvPr id="29" name="AutoShape 105"/>
            <p:cNvSpPr>
              <a:spLocks noChangeArrowheads="1"/>
            </p:cNvSpPr>
            <p:nvPr/>
          </p:nvSpPr>
          <p:spPr bwMode="auto">
            <a:xfrm flipH="1">
              <a:off x="777" y="1897"/>
              <a:ext cx="45" cy="91"/>
            </a:xfrm>
            <a:prstGeom prst="octagon">
              <a:avLst>
                <a:gd name="adj" fmla="val 2928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1600" dirty="0">
                <a:latin typeface="黑体" panose="02010609060101010101" pitchFamily="49" charset="-122"/>
                <a:ea typeface="黑体" panose="02010609060101010101" pitchFamily="49" charset="-122"/>
              </a:endParaRPr>
            </a:p>
          </p:txBody>
        </p:sp>
        <p:sp>
          <p:nvSpPr>
            <p:cNvPr id="31" name="Text Box 106"/>
            <p:cNvSpPr txBox="1">
              <a:spLocks noChangeArrowheads="1"/>
            </p:cNvSpPr>
            <p:nvPr/>
          </p:nvSpPr>
          <p:spPr bwMode="gray">
            <a:xfrm>
              <a:off x="887" y="1863"/>
              <a:ext cx="82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600" dirty="0">
                  <a:solidFill>
                    <a:schemeClr val="bg1"/>
                  </a:solidFill>
                  <a:latin typeface="黑体" panose="02010609060101010101" pitchFamily="49" charset="-122"/>
                  <a:ea typeface="黑体" panose="02010609060101010101" pitchFamily="49" charset="-122"/>
                </a:rPr>
                <a:t>2011</a:t>
              </a:r>
              <a:endParaRPr lang="zh-CN" altLang="en-US" sz="1600" dirty="0">
                <a:solidFill>
                  <a:schemeClr val="bg1"/>
                </a:solidFill>
                <a:latin typeface="黑体" panose="02010609060101010101" pitchFamily="49" charset="-122"/>
                <a:ea typeface="黑体" panose="02010609060101010101" pitchFamily="49" charset="-122"/>
              </a:endParaRPr>
            </a:p>
          </p:txBody>
        </p:sp>
        <p:sp>
          <p:nvSpPr>
            <p:cNvPr id="32" name="Text Box 107"/>
            <p:cNvSpPr txBox="1">
              <a:spLocks noChangeArrowheads="1"/>
            </p:cNvSpPr>
            <p:nvPr/>
          </p:nvSpPr>
          <p:spPr bwMode="auto">
            <a:xfrm>
              <a:off x="622" y="2107"/>
              <a:ext cx="1346"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en-US" altLang="zh-CN" sz="1600" dirty="0">
                <a:solidFill>
                  <a:srgbClr val="000000"/>
                </a:solidFill>
                <a:latin typeface="黑体" panose="02010609060101010101" pitchFamily="49" charset="-122"/>
                <a:ea typeface="黑体" panose="02010609060101010101" pitchFamily="49" charset="-122"/>
              </a:endParaRPr>
            </a:p>
          </p:txBody>
        </p:sp>
      </p:grpSp>
      <p:grpSp>
        <p:nvGrpSpPr>
          <p:cNvPr id="33" name="Group 108"/>
          <p:cNvGrpSpPr/>
          <p:nvPr/>
        </p:nvGrpSpPr>
        <p:grpSpPr bwMode="auto">
          <a:xfrm>
            <a:off x="9371208" y="1951131"/>
            <a:ext cx="2410481" cy="4505198"/>
            <a:chOff x="576" y="1852"/>
            <a:chExt cx="1446" cy="2078"/>
          </a:xfrm>
        </p:grpSpPr>
        <p:sp>
          <p:nvSpPr>
            <p:cNvPr id="34" name="AutoShape 109"/>
            <p:cNvSpPr>
              <a:spLocks noChangeArrowheads="1"/>
            </p:cNvSpPr>
            <p:nvPr/>
          </p:nvSpPr>
          <p:spPr bwMode="auto">
            <a:xfrm>
              <a:off x="576" y="1942"/>
              <a:ext cx="1446" cy="1988"/>
            </a:xfrm>
            <a:prstGeom prst="roundRect">
              <a:avLst>
                <a:gd name="adj" fmla="val 4690"/>
              </a:avLst>
            </a:prstGeom>
            <a:noFill/>
            <a:ln w="57150">
              <a:solidFill>
                <a:schemeClr val="accent2">
                  <a:lumMod val="75000"/>
                </a:schemeClr>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1600" dirty="0">
                <a:latin typeface="黑体" panose="02010609060101010101" pitchFamily="49" charset="-122"/>
                <a:ea typeface="黑体" panose="02010609060101010101" pitchFamily="49" charset="-122"/>
              </a:endParaRPr>
            </a:p>
          </p:txBody>
        </p:sp>
        <p:sp>
          <p:nvSpPr>
            <p:cNvPr id="35" name="AutoShape 110"/>
            <p:cNvSpPr>
              <a:spLocks noChangeArrowheads="1"/>
            </p:cNvSpPr>
            <p:nvPr/>
          </p:nvSpPr>
          <p:spPr bwMode="gray">
            <a:xfrm>
              <a:off x="712" y="1852"/>
              <a:ext cx="1174" cy="181"/>
            </a:xfrm>
            <a:prstGeom prst="roundRect">
              <a:avLst>
                <a:gd name="adj" fmla="val 50000"/>
              </a:avLst>
            </a:prstGeom>
            <a:solidFill>
              <a:schemeClr val="accent2">
                <a:lumMod val="75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1600" dirty="0">
                <a:latin typeface="黑体" panose="02010609060101010101" pitchFamily="49" charset="-122"/>
                <a:ea typeface="黑体" panose="02010609060101010101" pitchFamily="49" charset="-122"/>
              </a:endParaRPr>
            </a:p>
          </p:txBody>
        </p:sp>
        <p:sp>
          <p:nvSpPr>
            <p:cNvPr id="36" name="AutoShape 111"/>
            <p:cNvSpPr>
              <a:spLocks noChangeArrowheads="1"/>
            </p:cNvSpPr>
            <p:nvPr/>
          </p:nvSpPr>
          <p:spPr bwMode="auto">
            <a:xfrm flipH="1">
              <a:off x="1772" y="1897"/>
              <a:ext cx="46" cy="85"/>
            </a:xfrm>
            <a:prstGeom prst="octagon">
              <a:avLst>
                <a:gd name="adj" fmla="val 2928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1600" dirty="0">
                <a:latin typeface="黑体" panose="02010609060101010101" pitchFamily="49" charset="-122"/>
                <a:ea typeface="黑体" panose="02010609060101010101" pitchFamily="49" charset="-122"/>
              </a:endParaRPr>
            </a:p>
          </p:txBody>
        </p:sp>
        <p:sp>
          <p:nvSpPr>
            <p:cNvPr id="37" name="AutoShape 112"/>
            <p:cNvSpPr>
              <a:spLocks noChangeArrowheads="1"/>
            </p:cNvSpPr>
            <p:nvPr/>
          </p:nvSpPr>
          <p:spPr bwMode="auto">
            <a:xfrm flipH="1">
              <a:off x="775" y="1897"/>
              <a:ext cx="47" cy="85"/>
            </a:xfrm>
            <a:prstGeom prst="octagon">
              <a:avLst>
                <a:gd name="adj" fmla="val 2928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sz="1600" dirty="0">
                <a:latin typeface="黑体" panose="02010609060101010101" pitchFamily="49" charset="-122"/>
                <a:ea typeface="黑体" panose="02010609060101010101" pitchFamily="49" charset="-122"/>
              </a:endParaRPr>
            </a:p>
          </p:txBody>
        </p:sp>
        <p:sp>
          <p:nvSpPr>
            <p:cNvPr id="38" name="Text Box 113"/>
            <p:cNvSpPr txBox="1">
              <a:spLocks noChangeArrowheads="1"/>
            </p:cNvSpPr>
            <p:nvPr/>
          </p:nvSpPr>
          <p:spPr bwMode="gray">
            <a:xfrm>
              <a:off x="884" y="1863"/>
              <a:ext cx="82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600" dirty="0">
                  <a:solidFill>
                    <a:schemeClr val="bg1"/>
                  </a:solidFill>
                  <a:latin typeface="黑体" panose="02010609060101010101" pitchFamily="49" charset="-122"/>
                  <a:ea typeface="黑体" panose="02010609060101010101" pitchFamily="49" charset="-122"/>
                </a:rPr>
                <a:t>2012</a:t>
              </a:r>
              <a:endParaRPr lang="zh-CN" altLang="en-US" sz="1600" dirty="0">
                <a:solidFill>
                  <a:schemeClr val="bg1"/>
                </a:solidFill>
                <a:latin typeface="黑体" panose="02010609060101010101" pitchFamily="49" charset="-122"/>
                <a:ea typeface="黑体" panose="02010609060101010101" pitchFamily="49" charset="-122"/>
              </a:endParaRPr>
            </a:p>
          </p:txBody>
        </p:sp>
        <p:sp>
          <p:nvSpPr>
            <p:cNvPr id="39" name="Text Box 114"/>
            <p:cNvSpPr txBox="1">
              <a:spLocks noChangeArrowheads="1"/>
            </p:cNvSpPr>
            <p:nvPr/>
          </p:nvSpPr>
          <p:spPr bwMode="auto">
            <a:xfrm>
              <a:off x="624" y="2107"/>
              <a:ext cx="134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600" dirty="0">
                <a:solidFill>
                  <a:srgbClr val="000000"/>
                </a:solidFill>
                <a:latin typeface="黑体" panose="02010609060101010101" pitchFamily="49" charset="-122"/>
                <a:ea typeface="黑体" panose="02010609060101010101" pitchFamily="49" charset="-122"/>
              </a:endParaRPr>
            </a:p>
          </p:txBody>
        </p:sp>
      </p:grpSp>
      <p:sp>
        <p:nvSpPr>
          <p:cNvPr id="42" name="矩形 61"/>
          <p:cNvSpPr>
            <a:spLocks noChangeArrowheads="1"/>
          </p:cNvSpPr>
          <p:nvPr/>
        </p:nvSpPr>
        <p:spPr bwMode="auto">
          <a:xfrm>
            <a:off x="3833532" y="2193705"/>
            <a:ext cx="258835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en-US" altLang="zh-CN" sz="1600" dirty="0">
              <a:latin typeface="黑体" panose="02010609060101010101" pitchFamily="49" charset="-122"/>
              <a:ea typeface="黑体" panose="02010609060101010101" pitchFamily="49" charset="-122"/>
            </a:endParaRPr>
          </a:p>
          <a:p>
            <a:pPr algn="ctr">
              <a:defRPr/>
            </a:pPr>
            <a:r>
              <a:rPr lang="zh-CN" altLang="en-US" dirty="0">
                <a:latin typeface="黑体" panose="02010609060101010101" pitchFamily="49" charset="-122"/>
                <a:ea typeface="黑体" panose="02010609060101010101" pitchFamily="49" charset="-122"/>
              </a:rPr>
              <a:t>自发发展阶段</a:t>
            </a:r>
            <a:endParaRPr lang="en-US" altLang="zh-CN" dirty="0">
              <a:latin typeface="黑体" panose="02010609060101010101" pitchFamily="49" charset="-122"/>
              <a:ea typeface="黑体" panose="02010609060101010101" pitchFamily="49" charset="-122"/>
            </a:endParaRPr>
          </a:p>
          <a:p>
            <a:pPr>
              <a:defRPr/>
            </a:pPr>
            <a:endParaRPr lang="en-US" altLang="zh-CN" sz="1600" dirty="0">
              <a:latin typeface="黑体" panose="02010609060101010101" pitchFamily="49" charset="-122"/>
              <a:ea typeface="黑体" panose="02010609060101010101" pitchFamily="49" charset="-122"/>
            </a:endParaRPr>
          </a:p>
          <a:p>
            <a:pPr>
              <a:defRPr/>
            </a:pPr>
            <a:r>
              <a:rPr lang="zh-CN" altLang="en-US" sz="1600" dirty="0">
                <a:latin typeface="黑体" panose="02010609060101010101" pitchFamily="49" charset="-122"/>
                <a:ea typeface="黑体" panose="02010609060101010101" pitchFamily="49" charset="-122"/>
              </a:rPr>
              <a:t>标志性：阿特斯光伏科技学院、</a:t>
            </a:r>
            <a:r>
              <a:rPr lang="en-US" altLang="zh-CN" sz="1600" dirty="0">
                <a:latin typeface="黑体" panose="02010609060101010101" pitchFamily="49" charset="-122"/>
                <a:ea typeface="黑体" panose="02010609060101010101" pitchFamily="49" charset="-122"/>
              </a:rPr>
              <a:t>IBM-ETP</a:t>
            </a:r>
            <a:r>
              <a:rPr lang="zh-CN" altLang="en-US" sz="1600" dirty="0">
                <a:latin typeface="黑体" panose="02010609060101010101" pitchFamily="49" charset="-122"/>
                <a:ea typeface="黑体" panose="02010609060101010101" pitchFamily="49" charset="-122"/>
              </a:rPr>
              <a:t>软件服务外包项目、微软</a:t>
            </a:r>
            <a:r>
              <a:rPr lang="en-US" altLang="zh-CN" sz="1600" dirty="0">
                <a:latin typeface="黑体" panose="02010609060101010101" pitchFamily="49" charset="-122"/>
                <a:ea typeface="黑体" panose="02010609060101010101" pitchFamily="49" charset="-122"/>
              </a:rPr>
              <a:t>IT</a:t>
            </a:r>
            <a:r>
              <a:rPr lang="zh-CN" altLang="en-US" sz="1600" dirty="0">
                <a:latin typeface="黑体" panose="02010609060101010101" pitchFamily="49" charset="-122"/>
                <a:ea typeface="黑体" panose="02010609060101010101" pitchFamily="49" charset="-122"/>
              </a:rPr>
              <a:t>学院</a:t>
            </a:r>
          </a:p>
          <a:p>
            <a:pPr>
              <a:defRPr/>
            </a:pPr>
            <a:r>
              <a:rPr lang="zh-CN" altLang="en-US" sz="1600" dirty="0">
                <a:latin typeface="黑体" panose="02010609060101010101" pitchFamily="49" charset="-122"/>
                <a:ea typeface="黑体" panose="02010609060101010101" pitchFamily="49" charset="-122"/>
              </a:rPr>
              <a:t>特点：你来我往，百花齐放，提振信心</a:t>
            </a:r>
          </a:p>
          <a:p>
            <a:pPr>
              <a:defRPr/>
            </a:pPr>
            <a:r>
              <a:rPr lang="zh-CN" altLang="en-US" sz="1600" dirty="0">
                <a:latin typeface="黑体" panose="02010609060101010101" pitchFamily="49" charset="-122"/>
                <a:ea typeface="黑体" panose="02010609060101010101" pitchFamily="49" charset="-122"/>
              </a:rPr>
              <a:t>因素：企业、政府、学校自身</a:t>
            </a:r>
          </a:p>
          <a:p>
            <a:pPr>
              <a:defRPr/>
            </a:pPr>
            <a:r>
              <a:rPr lang="zh-CN" altLang="en-US" sz="1600" dirty="0">
                <a:latin typeface="黑体" panose="02010609060101010101" pitchFamily="49" charset="-122"/>
                <a:ea typeface="黑体" panose="02010609060101010101" pitchFamily="49" charset="-122"/>
              </a:rPr>
              <a:t>战略：校地互动、校企合作</a:t>
            </a:r>
          </a:p>
        </p:txBody>
      </p:sp>
      <p:sp>
        <p:nvSpPr>
          <p:cNvPr id="43" name="矩形 62"/>
          <p:cNvSpPr>
            <a:spLocks noChangeArrowheads="1"/>
          </p:cNvSpPr>
          <p:nvPr/>
        </p:nvSpPr>
        <p:spPr bwMode="auto">
          <a:xfrm>
            <a:off x="6818910" y="2426562"/>
            <a:ext cx="241048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zh-CN" altLang="en-US" dirty="0">
                <a:latin typeface="黑体" panose="02010609060101010101" pitchFamily="49" charset="-122"/>
                <a:ea typeface="黑体" panose="02010609060101010101" pitchFamily="49" charset="-122"/>
              </a:rPr>
              <a:t>规范管理阶段</a:t>
            </a:r>
            <a:endParaRPr lang="en-US" altLang="zh-CN" dirty="0">
              <a:latin typeface="黑体" panose="02010609060101010101" pitchFamily="49" charset="-122"/>
              <a:ea typeface="黑体" panose="02010609060101010101" pitchFamily="49" charset="-122"/>
            </a:endParaRPr>
          </a:p>
          <a:p>
            <a:pPr>
              <a:defRPr/>
            </a:pPr>
            <a:endParaRPr lang="en-US" altLang="zh-CN" sz="1600" dirty="0">
              <a:latin typeface="黑体" panose="02010609060101010101" pitchFamily="49" charset="-122"/>
              <a:ea typeface="黑体" panose="02010609060101010101" pitchFamily="49" charset="-122"/>
            </a:endParaRPr>
          </a:p>
          <a:p>
            <a:pPr>
              <a:defRPr/>
            </a:pPr>
            <a:r>
              <a:rPr lang="zh-CN" altLang="en-US" sz="1600" dirty="0">
                <a:latin typeface="黑体" panose="02010609060101010101" pitchFamily="49" charset="-122"/>
                <a:ea typeface="黑体" panose="02010609060101010101" pitchFamily="49" charset="-122"/>
              </a:rPr>
              <a:t>标志性：成立合作教育科，出台合作教育项目管理办法</a:t>
            </a:r>
          </a:p>
          <a:p>
            <a:pPr>
              <a:defRPr/>
            </a:pPr>
            <a:r>
              <a:rPr lang="zh-CN" altLang="en-US" sz="1600" dirty="0">
                <a:latin typeface="黑体" panose="02010609060101010101" pitchFamily="49" charset="-122"/>
                <a:ea typeface="黑体" panose="02010609060101010101" pitchFamily="49" charset="-122"/>
              </a:rPr>
              <a:t>特点：从分散到集约，从粗放到规范，优胜劣汰，合作共赢</a:t>
            </a:r>
          </a:p>
          <a:p>
            <a:pPr>
              <a:defRPr/>
            </a:pPr>
            <a:r>
              <a:rPr lang="zh-CN" altLang="en-US" sz="1600" dirty="0">
                <a:latin typeface="黑体" panose="02010609060101010101" pitchFamily="49" charset="-122"/>
                <a:ea typeface="黑体" panose="02010609060101010101" pitchFamily="49" charset="-122"/>
              </a:rPr>
              <a:t>因素：政府、学校自身、企业、行业（非完全共同利益群体的合作教育之道）</a:t>
            </a:r>
          </a:p>
          <a:p>
            <a:pPr>
              <a:defRPr/>
            </a:pPr>
            <a:r>
              <a:rPr lang="zh-CN" altLang="en-US" sz="1600" dirty="0">
                <a:latin typeface="黑体" panose="02010609060101010101" pitchFamily="49" charset="-122"/>
                <a:ea typeface="黑体" panose="02010609060101010101" pitchFamily="49" charset="-122"/>
              </a:rPr>
              <a:t>总结：凝练特色、理念深入、深度合作、实质成效 </a:t>
            </a:r>
          </a:p>
        </p:txBody>
      </p:sp>
      <p:sp>
        <p:nvSpPr>
          <p:cNvPr id="44" name="矩形 63"/>
          <p:cNvSpPr>
            <a:spLocks noChangeArrowheads="1"/>
          </p:cNvSpPr>
          <p:nvPr/>
        </p:nvSpPr>
        <p:spPr bwMode="auto">
          <a:xfrm>
            <a:off x="9510308" y="2137965"/>
            <a:ext cx="2240447"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en-US" altLang="zh-CN" sz="1600" dirty="0">
              <a:latin typeface="黑体" panose="02010609060101010101" pitchFamily="49" charset="-122"/>
              <a:ea typeface="黑体" panose="02010609060101010101" pitchFamily="49" charset="-122"/>
            </a:endParaRPr>
          </a:p>
          <a:p>
            <a:pPr algn="ctr">
              <a:defRPr/>
            </a:pPr>
            <a:r>
              <a:rPr lang="zh-CN" altLang="en-US" dirty="0">
                <a:latin typeface="黑体" panose="02010609060101010101" pitchFamily="49" charset="-122"/>
                <a:ea typeface="黑体" panose="02010609060101010101" pitchFamily="49" charset="-122"/>
              </a:rPr>
              <a:t>特色发展阶段</a:t>
            </a:r>
            <a:endParaRPr lang="en-US" altLang="zh-CN" dirty="0">
              <a:latin typeface="黑体" panose="02010609060101010101" pitchFamily="49" charset="-122"/>
              <a:ea typeface="黑体" panose="02010609060101010101" pitchFamily="49" charset="-122"/>
            </a:endParaRPr>
          </a:p>
          <a:p>
            <a:pPr>
              <a:defRPr/>
            </a:pPr>
            <a:endParaRPr lang="zh-CN" altLang="en-US" sz="1600" dirty="0">
              <a:latin typeface="黑体" panose="02010609060101010101" pitchFamily="49" charset="-122"/>
              <a:ea typeface="黑体" panose="02010609060101010101" pitchFamily="49" charset="-122"/>
            </a:endParaRPr>
          </a:p>
          <a:p>
            <a:pPr>
              <a:defRPr/>
            </a:pPr>
            <a:r>
              <a:rPr lang="zh-CN" altLang="en-US" sz="1600" dirty="0">
                <a:latin typeface="黑体" panose="02010609060101010101" pitchFamily="49" charset="-122"/>
                <a:ea typeface="黑体" panose="02010609060101010101" pitchFamily="49" charset="-122"/>
              </a:rPr>
              <a:t>标志性：康力电梯工程学院、汽车工程学院</a:t>
            </a:r>
          </a:p>
          <a:p>
            <a:pPr>
              <a:defRPr/>
            </a:pPr>
            <a:r>
              <a:rPr lang="zh-CN" altLang="en-US" sz="1600" dirty="0">
                <a:latin typeface="黑体" panose="02010609060101010101" pitchFamily="49" charset="-122"/>
                <a:ea typeface="黑体" panose="02010609060101010101" pitchFamily="49" charset="-122"/>
              </a:rPr>
              <a:t>特点：星火燎原、影响扩大，共谋合作、氛围融洽，追求卓越，培育品牌</a:t>
            </a:r>
          </a:p>
          <a:p>
            <a:pPr>
              <a:defRPr/>
            </a:pPr>
            <a:r>
              <a:rPr lang="zh-CN" altLang="en-US" sz="1600" dirty="0">
                <a:latin typeface="黑体" panose="02010609060101010101" pitchFamily="49" charset="-122"/>
                <a:ea typeface="黑体" panose="02010609060101010101" pitchFamily="49" charset="-122"/>
              </a:rPr>
              <a:t>因素：学校自身、政府、企业、行业、社会关注</a:t>
            </a:r>
          </a:p>
          <a:p>
            <a:pPr>
              <a:defRPr/>
            </a:pPr>
            <a:r>
              <a:rPr lang="zh-CN" altLang="en-US" sz="1600" dirty="0">
                <a:latin typeface="黑体" panose="02010609060101010101" pitchFamily="49" charset="-122"/>
                <a:ea typeface="黑体" panose="02010609060101010101" pitchFamily="49" charset="-122"/>
              </a:rPr>
              <a:t>趋势：行业学院，深度的实质性的合作越来越多。</a:t>
            </a:r>
          </a:p>
          <a:p>
            <a:pPr>
              <a:defRPr/>
            </a:pPr>
            <a:r>
              <a:rPr lang="zh-CN" altLang="en-US" sz="1600" dirty="0">
                <a:latin typeface="黑体" panose="02010609060101010101" pitchFamily="49" charset="-122"/>
                <a:ea typeface="黑体" panose="02010609060101010101" pitchFamily="49" charset="-122"/>
              </a:rPr>
              <a:t>收获：从合作到共赢再到审美</a:t>
            </a:r>
          </a:p>
        </p:txBody>
      </p:sp>
      <p:sp>
        <p:nvSpPr>
          <p:cNvPr id="48" name="Rectangle 4"/>
          <p:cNvSpPr>
            <a:spLocks noGrp="1" noChangeArrowheads="1"/>
          </p:cNvSpPr>
          <p:nvPr/>
        </p:nvSpPr>
        <p:spPr bwMode="auto">
          <a:xfrm>
            <a:off x="715230" y="778085"/>
            <a:ext cx="7188200"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734" tIns="40367" rIns="80734" bIns="40367" numCol="1" anchor="t" anchorCtr="0" compatLnSpc="1"/>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合作教育</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培养模式的特征</a:t>
            </a:r>
          </a:p>
        </p:txBody>
      </p:sp>
    </p:spTree>
  </p:cSld>
  <p:clrMapOvr>
    <a:masterClrMapping/>
  </p:clrMapOvr>
  <p:transition>
    <p:circl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8" name="Rectangle 6"/>
          <p:cNvSpPr>
            <a:spLocks noChangeArrowheads="1"/>
          </p:cNvSpPr>
          <p:nvPr/>
        </p:nvSpPr>
        <p:spPr bwMode="auto">
          <a:xfrm>
            <a:off x="5735960" y="1660388"/>
            <a:ext cx="6157383" cy="3801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Font typeface="Wingdings" panose="05000000000000000000" pitchFamily="2" charset="2"/>
              <a:buNone/>
            </a:pPr>
            <a:r>
              <a:rPr lang="zh-CN" altLang="en-US" sz="2800" b="1" dirty="0">
                <a:solidFill>
                  <a:srgbClr val="C00000"/>
                </a:solidFill>
                <a:latin typeface="黑体" panose="02010609060101010101" pitchFamily="49" charset="-122"/>
                <a:ea typeface="黑体" panose="02010609060101010101" pitchFamily="49" charset="-122"/>
              </a:rPr>
              <a:t>与行业协同共进</a:t>
            </a:r>
          </a:p>
          <a:p>
            <a:pPr algn="just">
              <a:buFont typeface="Wingdings" panose="05000000000000000000" pitchFamily="2" charset="2"/>
              <a:buNone/>
            </a:pPr>
            <a:endParaRPr lang="zh-CN" altLang="en-US" dirty="0">
              <a:solidFill>
                <a:srgbClr val="FF0000"/>
              </a:solidFill>
              <a:latin typeface="黑体" panose="02010609060101010101" pitchFamily="49" charset="-122"/>
              <a:ea typeface="黑体" panose="02010609060101010101" pitchFamily="49" charset="-122"/>
            </a:endParaRPr>
          </a:p>
          <a:p>
            <a:pPr marL="342900" indent="-342900" algn="just">
              <a:lnSpc>
                <a:spcPts val="4000"/>
              </a:lnSpc>
              <a:buFont typeface="Wingdings" panose="05000000000000000000" charset="0"/>
              <a:buChar char="u"/>
            </a:pPr>
            <a:r>
              <a:rPr lang="zh-CN" altLang="en-US" sz="2400" dirty="0">
                <a:solidFill>
                  <a:schemeClr val="tx1"/>
                </a:solidFill>
                <a:latin typeface="黑体" panose="02010609060101010101" pitchFamily="49" charset="-122"/>
                <a:ea typeface="黑体" panose="02010609060101010101" pitchFamily="49" charset="-122"/>
                <a:sym typeface="+mn-ea"/>
              </a:rPr>
              <a:t>行业性是新建本科院校的关键词。</a:t>
            </a:r>
            <a:endParaRPr lang="zh-CN" altLang="en-US" sz="2400" dirty="0">
              <a:solidFill>
                <a:schemeClr val="tx1"/>
              </a:solidFill>
              <a:latin typeface="黑体" panose="02010609060101010101" pitchFamily="49" charset="-122"/>
              <a:ea typeface="黑体" panose="02010609060101010101" pitchFamily="49" charset="-122"/>
            </a:endParaRPr>
          </a:p>
          <a:p>
            <a:pPr marL="342900" indent="-342900" algn="just">
              <a:lnSpc>
                <a:spcPts val="4000"/>
              </a:lnSpc>
              <a:buFont typeface="Wingdings" panose="05000000000000000000" charset="0"/>
              <a:buChar char="u"/>
            </a:pPr>
            <a:r>
              <a:rPr lang="zh-CN" altLang="en-US" sz="2400" dirty="0">
                <a:solidFill>
                  <a:schemeClr val="tx1"/>
                </a:solidFill>
                <a:latin typeface="黑体" panose="02010609060101010101" pitchFamily="49" charset="-122"/>
                <a:ea typeface="黑体" panose="02010609060101010101" pitchFamily="49" charset="-122"/>
                <a:sym typeface="+mn-ea"/>
              </a:rPr>
              <a:t>选择若干地方支柱产业，形成与相应行业及相关企业共同建设承载合作教育项目的平台，创设与行业真正协同发展的环境。</a:t>
            </a:r>
            <a:endParaRPr lang="zh-CN" altLang="en-US" sz="2400" dirty="0">
              <a:solidFill>
                <a:schemeClr val="tx1"/>
              </a:solidFill>
              <a:latin typeface="黑体" panose="02010609060101010101" pitchFamily="49" charset="-122"/>
              <a:ea typeface="黑体" panose="02010609060101010101" pitchFamily="49" charset="-122"/>
            </a:endParaRPr>
          </a:p>
          <a:p>
            <a:pPr marL="342900" indent="-342900" algn="just">
              <a:lnSpc>
                <a:spcPts val="4000"/>
              </a:lnSpc>
              <a:buFont typeface="Wingdings" panose="05000000000000000000" charset="0"/>
              <a:buChar char="u"/>
            </a:pPr>
            <a:r>
              <a:rPr lang="zh-CN" altLang="en-US" sz="2400" dirty="0">
                <a:solidFill>
                  <a:schemeClr val="tx1"/>
                </a:solidFill>
                <a:latin typeface="黑体" panose="02010609060101010101" pitchFamily="49" charset="-122"/>
                <a:ea typeface="黑体" panose="02010609060101010101" pitchFamily="49" charset="-122"/>
                <a:sym typeface="+mn-ea"/>
              </a:rPr>
              <a:t>提出并实践了“行业学院”的合作教育 创新模式 。</a:t>
            </a:r>
          </a:p>
        </p:txBody>
      </p:sp>
      <p:pic>
        <p:nvPicPr>
          <p:cNvPr id="2" name="图片 1"/>
          <p:cNvPicPr>
            <a:picLocks noChangeAspect="1"/>
          </p:cNvPicPr>
          <p:nvPr/>
        </p:nvPicPr>
        <p:blipFill>
          <a:blip r:embed="rId2"/>
          <a:stretch>
            <a:fillRect/>
          </a:stretch>
        </p:blipFill>
        <p:spPr>
          <a:xfrm>
            <a:off x="623392" y="1751795"/>
            <a:ext cx="4887595" cy="3670935"/>
          </a:xfrm>
          <a:prstGeom prst="rect">
            <a:avLst/>
          </a:prstGeom>
        </p:spPr>
      </p:pic>
      <p:sp>
        <p:nvSpPr>
          <p:cNvPr id="6" name="Rectangle 4"/>
          <p:cNvSpPr>
            <a:spLocks noGrp="1" noChangeArrowheads="1"/>
          </p:cNvSpPr>
          <p:nvPr/>
        </p:nvSpPr>
        <p:spPr bwMode="auto">
          <a:xfrm>
            <a:off x="755169" y="796924"/>
            <a:ext cx="7188200"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734" tIns="40367" rIns="80734" bIns="40367" numCol="1" anchor="t" anchorCtr="0" compatLnSpc="1"/>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pPr>
              <a:spcBef>
                <a:spcPct val="20000"/>
              </a:spcBef>
              <a:buFont typeface="Wingdings" panose="05000000000000000000" pitchFamily="2" charset="2"/>
              <a:buNone/>
            </a:pPr>
            <a:r>
              <a:rPr lang="en-US" altLang="zh-CN" sz="2400" dirty="0">
                <a:solidFill>
                  <a:srgbClr val="111111"/>
                </a:solidFill>
                <a:latin typeface="黑体" panose="02010609060101010101" pitchFamily="49" charset="-122"/>
                <a:ea typeface="黑体" panose="02010609060101010101" pitchFamily="49" charset="-122"/>
                <a:cs typeface="宋体" panose="02010600030101010101" pitchFamily="2" charset="-122"/>
              </a:rPr>
              <a:t>3.</a:t>
            </a:r>
            <a:r>
              <a:rPr lang="zh-CN" altLang="en-US" sz="2400" dirty="0">
                <a:solidFill>
                  <a:srgbClr val="111111"/>
                </a:solidFill>
                <a:latin typeface="黑体" panose="02010609060101010101" pitchFamily="49" charset="-122"/>
                <a:ea typeface="黑体" panose="02010609060101010101" pitchFamily="49" charset="-122"/>
                <a:cs typeface="宋体" panose="02010600030101010101" pitchFamily="2" charset="-122"/>
              </a:rPr>
              <a:t>培养模式的创新</a:t>
            </a:r>
            <a:r>
              <a:rPr lang="en-US" altLang="zh-CN" sz="2400" dirty="0">
                <a:solidFill>
                  <a:srgbClr val="111111"/>
                </a:solidFill>
                <a:latin typeface="黑体" panose="02010609060101010101" pitchFamily="49" charset="-122"/>
                <a:ea typeface="黑体" panose="02010609060101010101" pitchFamily="49" charset="-122"/>
                <a:cs typeface="宋体" panose="02010600030101010101" pitchFamily="2" charset="-122"/>
              </a:rPr>
              <a:t>—</a:t>
            </a:r>
            <a:r>
              <a:rPr lang="zh-CN" altLang="en-US" sz="2400" dirty="0">
                <a:solidFill>
                  <a:srgbClr val="111111"/>
                </a:solidFill>
                <a:latin typeface="黑体" panose="02010609060101010101" pitchFamily="49" charset="-122"/>
                <a:ea typeface="黑体" panose="02010609060101010101" pitchFamily="49" charset="-122"/>
                <a:cs typeface="宋体" panose="02010600030101010101" pitchFamily="2" charset="-122"/>
              </a:rPr>
              <a:t>行业学院</a:t>
            </a:r>
          </a:p>
        </p:txBody>
      </p:sp>
    </p:spTree>
  </p:cSld>
  <p:clrMapOvr>
    <a:masterClrMapping/>
  </p:clrMapOvr>
  <p:transition>
    <p:circl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6"/>
          <p:cNvSpPr>
            <a:spLocks noChangeArrowheads="1"/>
          </p:cNvSpPr>
          <p:nvPr/>
        </p:nvSpPr>
        <p:spPr bwMode="gray">
          <a:xfrm>
            <a:off x="2464473" y="1890484"/>
            <a:ext cx="9005358" cy="4237263"/>
          </a:xfrm>
          <a:prstGeom prst="roundRect">
            <a:avLst>
              <a:gd name="adj" fmla="val 3304"/>
            </a:avLst>
          </a:prstGeom>
          <a:solidFill>
            <a:srgbClr val="D8F6FC"/>
          </a:solidFill>
          <a:ln>
            <a:noFill/>
          </a:ln>
        </p:spPr>
        <p:style>
          <a:lnRef idx="2">
            <a:schemeClr val="accent1"/>
          </a:lnRef>
          <a:fillRef idx="1">
            <a:schemeClr val="lt1"/>
          </a:fillRef>
          <a:effectRef idx="0">
            <a:schemeClr val="accent1"/>
          </a:effectRef>
          <a:fontRef idx="minor">
            <a:schemeClr val="dk1"/>
          </a:fontRef>
        </p:style>
        <p:txBody>
          <a:bodyPr anchor="ctr"/>
          <a:lstStyle/>
          <a:p>
            <a:pPr>
              <a:lnSpc>
                <a:spcPct val="130000"/>
              </a:lnSpc>
              <a:defRPr/>
            </a:pPr>
            <a:r>
              <a:rPr lang="zh-CN" altLang="en-US" dirty="0">
                <a:latin typeface="宋体" panose="02010600030101010101" pitchFamily="2" charset="-122"/>
              </a:rPr>
              <a:t>    </a:t>
            </a:r>
            <a:endParaRPr lang="en-US" altLang="zh-CN" dirty="0">
              <a:latin typeface="宋体" panose="02010600030101010101" pitchFamily="2" charset="-122"/>
            </a:endParaRPr>
          </a:p>
          <a:p>
            <a:pPr>
              <a:lnSpc>
                <a:spcPct val="130000"/>
              </a:lnSpc>
              <a:defRPr/>
            </a:pPr>
            <a:endParaRPr lang="zh-CN" altLang="zh-CN" sz="2400" dirty="0">
              <a:solidFill>
                <a:schemeClr val="accent2">
                  <a:lumMod val="40000"/>
                  <a:lumOff val="60000"/>
                </a:schemeClr>
              </a:solidFill>
              <a:latin typeface="宋体" panose="02010600030101010101" pitchFamily="2" charset="-122"/>
            </a:endParaRPr>
          </a:p>
        </p:txBody>
      </p:sp>
      <p:sp>
        <p:nvSpPr>
          <p:cNvPr id="45061" name="Rectangle 14"/>
          <p:cNvSpPr>
            <a:spLocks noChangeArrowheads="1"/>
          </p:cNvSpPr>
          <p:nvPr/>
        </p:nvSpPr>
        <p:spPr bwMode="auto">
          <a:xfrm>
            <a:off x="3184807" y="2740309"/>
            <a:ext cx="7627130" cy="3099310"/>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286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15000"/>
              </a:lnSpc>
            </a:pPr>
            <a:r>
              <a:rPr lang="zh-CN" altLang="en-US" sz="2400" dirty="0">
                <a:solidFill>
                  <a:srgbClr val="FF0000"/>
                </a:solidFill>
              </a:rPr>
              <a:t>   </a:t>
            </a:r>
            <a:r>
              <a:rPr lang="zh-CN" altLang="en-US" sz="2800" dirty="0">
                <a:solidFill>
                  <a:srgbClr val="FF0000"/>
                </a:solidFill>
              </a:rPr>
              <a:t>◇</a:t>
            </a:r>
            <a:r>
              <a:rPr lang="zh-CN" altLang="en-US" sz="2400" dirty="0">
                <a:latin typeface="宋体" panose="02010600030101010101" pitchFamily="2" charset="-122"/>
                <a:ea typeface="黑体" panose="02010609060101010101" pitchFamily="49" charset="-122"/>
              </a:rPr>
              <a:t>拥有若干个合作开发的行业</a:t>
            </a:r>
            <a:r>
              <a:rPr lang="zh-CN" altLang="en-US" sz="2400" dirty="0">
                <a:latin typeface="黑体" panose="02010609060101010101" pitchFamily="49" charset="-122"/>
                <a:ea typeface="黑体" panose="02010609060101010101" pitchFamily="49" charset="-122"/>
              </a:rPr>
              <a:t>“</a:t>
            </a:r>
            <a:r>
              <a:rPr lang="zh-CN" altLang="en-US" sz="2400" dirty="0">
                <a:latin typeface="宋体" panose="02010600030101010101" pitchFamily="2" charset="-122"/>
                <a:ea typeface="黑体" panose="02010609060101010101" pitchFamily="49" charset="-122"/>
              </a:rPr>
              <a:t>课程模块</a:t>
            </a:r>
            <a:r>
              <a:rPr lang="zh-CN" altLang="en-US" sz="2400" dirty="0">
                <a:latin typeface="黑体" panose="02010609060101010101" pitchFamily="49" charset="-122"/>
                <a:ea typeface="黑体" panose="02010609060101010101" pitchFamily="49" charset="-122"/>
              </a:rPr>
              <a:t>”</a:t>
            </a:r>
            <a:r>
              <a:rPr lang="zh-CN" altLang="en-US" sz="2400" dirty="0">
                <a:latin typeface="宋体" panose="02010600030101010101" pitchFamily="2" charset="-122"/>
                <a:ea typeface="黑体" panose="02010609060101010101" pitchFamily="49" charset="-122"/>
              </a:rPr>
              <a:t>，对汽车行业有志趣的学生，在修完专业基础课和必修课程后，基于自身专业基础，选修行业学院</a:t>
            </a:r>
            <a:r>
              <a:rPr lang="zh-CN" altLang="en-US" sz="2400" dirty="0">
                <a:latin typeface="黑体" panose="02010609060101010101" pitchFamily="49" charset="-122"/>
                <a:ea typeface="黑体" panose="02010609060101010101" pitchFamily="49" charset="-122"/>
              </a:rPr>
              <a:t>“</a:t>
            </a:r>
            <a:r>
              <a:rPr lang="zh-CN" altLang="en-US" sz="2400" dirty="0">
                <a:latin typeface="宋体" panose="02010600030101010101" pitchFamily="2" charset="-122"/>
                <a:ea typeface="黑体" panose="02010609060101010101" pitchFamily="49" charset="-122"/>
              </a:rPr>
              <a:t>预设的</a:t>
            </a:r>
            <a:r>
              <a:rPr lang="zh-CN" altLang="en-US" sz="2400" dirty="0">
                <a:latin typeface="黑体" panose="02010609060101010101" pitchFamily="49" charset="-122"/>
                <a:ea typeface="黑体" panose="02010609060101010101" pitchFamily="49" charset="-122"/>
              </a:rPr>
              <a:t>”</a:t>
            </a:r>
            <a:r>
              <a:rPr lang="zh-CN" altLang="en-US" sz="2400" dirty="0">
                <a:latin typeface="宋体" panose="02010600030101010101" pitchFamily="2" charset="-122"/>
                <a:ea typeface="黑体" panose="02010609060101010101" pitchFamily="49" charset="-122"/>
              </a:rPr>
              <a:t>行业课程模块（深度一般为一年，包括实践、实习、实训和毕业设计），通过</a:t>
            </a:r>
            <a:r>
              <a:rPr lang="zh-CN" altLang="en-US" sz="2400" dirty="0">
                <a:latin typeface="黑体" panose="02010609060101010101" pitchFamily="49" charset="-122"/>
                <a:ea typeface="黑体" panose="02010609060101010101" pitchFamily="49" charset="-122"/>
              </a:rPr>
              <a:t>“</a:t>
            </a:r>
            <a:r>
              <a:rPr lang="zh-CN" altLang="en-US" sz="2400" dirty="0">
                <a:latin typeface="宋体" panose="02010600030101010101" pitchFamily="2" charset="-122"/>
                <a:ea typeface="黑体" panose="02010609060101010101" pitchFamily="49" charset="-122"/>
              </a:rPr>
              <a:t>基于项目的教育和学习</a:t>
            </a:r>
            <a:r>
              <a:rPr lang="zh-CN" altLang="en-US" sz="2400" dirty="0">
                <a:latin typeface="黑体" panose="02010609060101010101" pitchFamily="49" charset="-122"/>
                <a:ea typeface="黑体" panose="02010609060101010101" pitchFamily="49" charset="-122"/>
              </a:rPr>
              <a:t>”</a:t>
            </a:r>
            <a:r>
              <a:rPr lang="zh-CN" altLang="en-US" sz="2400" dirty="0">
                <a:latin typeface="宋体" panose="02010600030101010101" pitchFamily="2" charset="-122"/>
                <a:ea typeface="黑体" panose="02010609060101010101" pitchFamily="49" charset="-122"/>
              </a:rPr>
              <a:t>，在具体情境中培养学生行业实践能力和建立行业文化自觉，同时，培养学习能力、创新能力和团队协作精神。</a:t>
            </a:r>
          </a:p>
        </p:txBody>
      </p:sp>
      <p:sp>
        <p:nvSpPr>
          <p:cNvPr id="45062" name="Rectangle 12"/>
          <p:cNvSpPr>
            <a:spLocks noChangeArrowheads="1"/>
          </p:cNvSpPr>
          <p:nvPr/>
        </p:nvSpPr>
        <p:spPr bwMode="auto">
          <a:xfrm>
            <a:off x="5087888" y="2147155"/>
            <a:ext cx="3416320" cy="523220"/>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CN" altLang="en-US" sz="2800">
                <a:solidFill>
                  <a:srgbClr val="FF0000"/>
                </a:solidFill>
                <a:latin typeface="黑体" panose="02010609060101010101" pitchFamily="49" charset="-122"/>
                <a:ea typeface="黑体" panose="02010609060101010101" pitchFamily="49" charset="-122"/>
              </a:rPr>
              <a:t>以</a:t>
            </a:r>
            <a:r>
              <a:rPr lang="zh-CN" altLang="en-US" sz="2800" dirty="0">
                <a:solidFill>
                  <a:srgbClr val="FF0000"/>
                </a:solidFill>
                <a:latin typeface="黑体" panose="02010609060101010101" pitchFamily="49" charset="-122"/>
                <a:ea typeface="黑体" panose="02010609060101010101" pitchFamily="49" charset="-122"/>
              </a:rPr>
              <a:t>汽车工程学院为例</a:t>
            </a:r>
          </a:p>
        </p:txBody>
      </p:sp>
      <p:grpSp>
        <p:nvGrpSpPr>
          <p:cNvPr id="45060" name="Group 4"/>
          <p:cNvGrpSpPr/>
          <p:nvPr/>
        </p:nvGrpSpPr>
        <p:grpSpPr bwMode="auto">
          <a:xfrm>
            <a:off x="1289761" y="1556792"/>
            <a:ext cx="2357967" cy="1225019"/>
            <a:chOff x="113" y="-168"/>
            <a:chExt cx="1485" cy="772"/>
          </a:xfrm>
        </p:grpSpPr>
        <p:grpSp>
          <p:nvGrpSpPr>
            <p:cNvPr id="45064" name="Group 3"/>
            <p:cNvGrpSpPr/>
            <p:nvPr/>
          </p:nvGrpSpPr>
          <p:grpSpPr bwMode="auto">
            <a:xfrm>
              <a:off x="113" y="-168"/>
              <a:ext cx="1485" cy="772"/>
              <a:chOff x="567" y="-813"/>
              <a:chExt cx="2415" cy="2415"/>
            </a:xfrm>
          </p:grpSpPr>
          <p:sp>
            <p:nvSpPr>
              <p:cNvPr id="17" name="AutoShape 4"/>
              <p:cNvSpPr>
                <a:spLocks noChangeArrowheads="1"/>
              </p:cNvSpPr>
              <p:nvPr/>
            </p:nvSpPr>
            <p:spPr bwMode="gray">
              <a:xfrm>
                <a:off x="567" y="-813"/>
                <a:ext cx="2415" cy="2415"/>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rgbClr val="1F63AD">
                      <a:gamma/>
                      <a:tint val="60784"/>
                      <a:invGamma/>
                      <a:alpha val="12000"/>
                    </a:srgbClr>
                  </a:gs>
                  <a:gs pos="50000">
                    <a:srgbClr val="1F63AD"/>
                  </a:gs>
                  <a:gs pos="100000">
                    <a:srgbClr val="1F63AD">
                      <a:gamma/>
                      <a:tint val="60784"/>
                      <a:invGamma/>
                      <a:alpha val="12000"/>
                    </a:srgbClr>
                  </a:gs>
                </a:gsLst>
                <a:lin ang="2700000" scaled="1"/>
              </a:gradFill>
              <a:ln w="9525">
                <a:noFill/>
                <a:round/>
              </a:ln>
              <a:effectLst/>
            </p:spPr>
            <p:txBody>
              <a:bodyPr wrap="none" anchor="ctr"/>
              <a:lstStyle/>
              <a:p>
                <a:pPr>
                  <a:defRPr/>
                </a:pPr>
                <a:endParaRPr lang="zh-CN" altLang="en-US">
                  <a:latin typeface="Arial" panose="020B0604020202020204" pitchFamily="34" charset="0"/>
                </a:endParaRPr>
              </a:p>
            </p:txBody>
          </p:sp>
          <p:sp>
            <p:nvSpPr>
              <p:cNvPr id="546825" name="Oval 5"/>
              <p:cNvSpPr>
                <a:spLocks noChangeArrowheads="1"/>
              </p:cNvSpPr>
              <p:nvPr/>
            </p:nvSpPr>
            <p:spPr bwMode="gray">
              <a:xfrm>
                <a:off x="760" y="-668"/>
                <a:ext cx="2016" cy="2014"/>
              </a:xfrm>
              <a:prstGeom prst="ellipse">
                <a:avLst/>
              </a:prstGeom>
              <a:gradFill rotWithShape="1">
                <a:gsLst>
                  <a:gs pos="0">
                    <a:schemeClr val="bg1">
                      <a:lumMod val="95000"/>
                    </a:schemeClr>
                  </a:gs>
                  <a:gs pos="100000">
                    <a:schemeClr val="bg1">
                      <a:lumMod val="50000"/>
                    </a:schemeClr>
                  </a:gs>
                </a:gsLst>
                <a:path path="shape">
                  <a:fillToRect l="50000" t="50000" r="50000" b="50000"/>
                </a:path>
              </a:gradFill>
              <a:ln w="28575" algn="ctr">
                <a:solidFill>
                  <a:srgbClr val="FFFFFF"/>
                </a:solidFill>
                <a:round/>
              </a:ln>
            </p:spPr>
            <p:txBody>
              <a:bodyPr wrap="none" anchor="ct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zh-CN" altLang="en-US" dirty="0"/>
              </a:p>
            </p:txBody>
          </p:sp>
        </p:grpSp>
        <p:sp>
          <p:nvSpPr>
            <p:cNvPr id="546826" name="TextBox 42"/>
            <p:cNvSpPr txBox="1">
              <a:spLocks noChangeArrowheads="1"/>
            </p:cNvSpPr>
            <p:nvPr/>
          </p:nvSpPr>
          <p:spPr bwMode="auto">
            <a:xfrm>
              <a:off x="340" y="42"/>
              <a:ext cx="111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0"/>
                </a:spcBef>
                <a:spcAft>
                  <a:spcPct val="0"/>
                </a:spcAft>
                <a:defRPr>
                  <a:solidFill>
                    <a:schemeClr val="tx1"/>
                  </a:solidFill>
                  <a:latin typeface="Arial" panose="020B0604020202020204" pitchFamily="34" charset="0"/>
                </a:defRPr>
              </a:lvl1pPr>
              <a:lvl2pPr marL="742950" indent="-285750">
                <a:spcBef>
                  <a:spcPct val="0"/>
                </a:spcBef>
                <a:spcAft>
                  <a:spcPct val="0"/>
                </a:spcAft>
                <a:defRPr>
                  <a:solidFill>
                    <a:schemeClr val="tx1"/>
                  </a:solidFill>
                  <a:latin typeface="Arial" panose="020B0604020202020204" pitchFamily="34" charset="0"/>
                </a:defRPr>
              </a:lvl2pPr>
              <a:lvl3pPr marL="1143000" indent="-228600">
                <a:spcBef>
                  <a:spcPct val="0"/>
                </a:spcBef>
                <a:spcAft>
                  <a:spcPct val="0"/>
                </a:spcAft>
                <a:defRPr>
                  <a:solidFill>
                    <a:schemeClr val="tx1"/>
                  </a:solidFill>
                  <a:latin typeface="Arial" panose="020B0604020202020204" pitchFamily="34" charset="0"/>
                </a:defRPr>
              </a:lvl3pPr>
              <a:lvl4pPr marL="1600200" indent="-228600">
                <a:spcBef>
                  <a:spcPct val="0"/>
                </a:spcBef>
                <a:spcAft>
                  <a:spcPct val="0"/>
                </a:spcAft>
                <a:defRPr>
                  <a:solidFill>
                    <a:schemeClr val="tx1"/>
                  </a:solidFill>
                  <a:latin typeface="Arial" panose="020B0604020202020204" pitchFamily="34" charset="0"/>
                </a:defRPr>
              </a:lvl4pPr>
              <a:lvl5pPr marL="2057400" indent="-228600">
                <a:spcBef>
                  <a:spcPct val="0"/>
                </a:spcBef>
                <a:spcAft>
                  <a:spcPct val="0"/>
                </a:spcAft>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zh-CN" altLang="en-US" sz="2600" dirty="0">
                  <a:ea typeface="黑体" panose="02010609060101010101" pitchFamily="49" charset="-122"/>
                </a:rPr>
                <a:t>实现方式</a:t>
              </a:r>
            </a:p>
          </p:txBody>
        </p:sp>
      </p:grpSp>
      <p:sp>
        <p:nvSpPr>
          <p:cNvPr id="12" name="Rectangle 4"/>
          <p:cNvSpPr>
            <a:spLocks noGrp="1" noChangeArrowheads="1"/>
          </p:cNvSpPr>
          <p:nvPr/>
        </p:nvSpPr>
        <p:spPr bwMode="auto">
          <a:xfrm>
            <a:off x="767408" y="868833"/>
            <a:ext cx="7188200"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734" tIns="40367" rIns="80734" bIns="40367" numCol="1" anchor="t" anchorCtr="0" compatLnSpc="1"/>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pPr>
              <a:spcBef>
                <a:spcPct val="20000"/>
              </a:spcBef>
              <a:buFont typeface="Wingdings" panose="05000000000000000000" pitchFamily="2" charset="2"/>
              <a:buNone/>
            </a:pPr>
            <a:r>
              <a:rPr lang="en-US" altLang="zh-CN" sz="2400" dirty="0">
                <a:solidFill>
                  <a:srgbClr val="111111"/>
                </a:solidFill>
                <a:latin typeface="黑体" panose="02010609060101010101" pitchFamily="49" charset="-122"/>
                <a:ea typeface="黑体" panose="02010609060101010101" pitchFamily="49" charset="-122"/>
                <a:cs typeface="宋体" panose="02010600030101010101" pitchFamily="2" charset="-122"/>
              </a:rPr>
              <a:t>3.</a:t>
            </a:r>
            <a:r>
              <a:rPr lang="zh-CN" altLang="en-US" sz="2400" dirty="0">
                <a:solidFill>
                  <a:srgbClr val="111111"/>
                </a:solidFill>
                <a:latin typeface="黑体" panose="02010609060101010101" pitchFamily="49" charset="-122"/>
                <a:ea typeface="黑体" panose="02010609060101010101" pitchFamily="49" charset="-122"/>
                <a:cs typeface="宋体" panose="02010600030101010101" pitchFamily="2" charset="-122"/>
              </a:rPr>
              <a:t>培养模式的创新</a:t>
            </a:r>
            <a:r>
              <a:rPr lang="en-US" altLang="zh-CN" sz="2400" dirty="0">
                <a:solidFill>
                  <a:srgbClr val="111111"/>
                </a:solidFill>
                <a:latin typeface="黑体" panose="02010609060101010101" pitchFamily="49" charset="-122"/>
                <a:ea typeface="黑体" panose="02010609060101010101" pitchFamily="49" charset="-122"/>
                <a:cs typeface="宋体" panose="02010600030101010101" pitchFamily="2" charset="-122"/>
              </a:rPr>
              <a:t>—</a:t>
            </a:r>
            <a:r>
              <a:rPr lang="zh-CN" altLang="en-US" sz="2400" dirty="0">
                <a:solidFill>
                  <a:srgbClr val="111111"/>
                </a:solidFill>
                <a:latin typeface="黑体" panose="02010609060101010101" pitchFamily="49" charset="-122"/>
                <a:ea typeface="黑体" panose="02010609060101010101" pitchFamily="49" charset="-122"/>
                <a:cs typeface="宋体" panose="02010600030101010101" pitchFamily="2" charset="-122"/>
              </a:rPr>
              <a:t>行业学院</a:t>
            </a:r>
          </a:p>
        </p:txBody>
      </p:sp>
    </p:spTree>
  </p:cSld>
  <p:clrMapOvr>
    <a:masterClrMapping/>
  </p:clrMapOvr>
  <p:transition>
    <p:circl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5" name="Picture 10" descr="˦皼˦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545" y="1776730"/>
            <a:ext cx="10901680" cy="4605655"/>
          </a:xfrm>
          <a:prstGeom prst="rect">
            <a:avLst/>
          </a:prstGeom>
          <a:ln w="9525">
            <a:solidFill>
              <a:srgbClr val="000000"/>
            </a:solidFill>
            <a:miter lim="800000"/>
            <a:headEnd/>
            <a:tailEnd/>
          </a:ln>
          <a:effectLst>
            <a:glow rad="228600">
              <a:schemeClr val="accent2">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7112" name="矩形 1"/>
          <p:cNvSpPr>
            <a:spLocks noChangeArrowheads="1"/>
          </p:cNvSpPr>
          <p:nvPr/>
        </p:nvSpPr>
        <p:spPr bwMode="auto">
          <a:xfrm>
            <a:off x="1020594" y="4653136"/>
            <a:ext cx="3700954" cy="91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marL="2070100" indent="212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527300" indent="212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2984500" indent="212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441700" indent="21272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lvl="4">
              <a:buFont typeface="Wingdings" panose="05000000000000000000" pitchFamily="2" charset="2"/>
              <a:buNone/>
            </a:pPr>
            <a:r>
              <a:rPr lang="zh-CN" altLang="en-US" sz="2665" dirty="0">
                <a:solidFill>
                  <a:srgbClr val="C00000"/>
                </a:solidFill>
                <a:latin typeface="黑体" panose="02010609060101010101" pitchFamily="49" charset="-122"/>
                <a:ea typeface="黑体" panose="02010609060101010101" pitchFamily="49" charset="-122"/>
              </a:rPr>
              <a:t>图示：行业学院</a:t>
            </a:r>
            <a:endParaRPr lang="en-US" altLang="zh-CN" sz="2665" dirty="0">
              <a:solidFill>
                <a:srgbClr val="C00000"/>
              </a:solidFill>
              <a:latin typeface="黑体" panose="02010609060101010101" pitchFamily="49" charset="-122"/>
              <a:ea typeface="黑体" panose="02010609060101010101" pitchFamily="49" charset="-122"/>
            </a:endParaRPr>
          </a:p>
          <a:p>
            <a:pPr marL="0" lvl="4">
              <a:buFont typeface="Wingdings" panose="05000000000000000000" pitchFamily="2" charset="2"/>
              <a:buNone/>
            </a:pPr>
            <a:r>
              <a:rPr lang="en-US" altLang="zh-CN" sz="2665" dirty="0">
                <a:solidFill>
                  <a:srgbClr val="C00000"/>
                </a:solidFill>
                <a:latin typeface="黑体" panose="02010609060101010101" pitchFamily="49" charset="-122"/>
                <a:ea typeface="黑体" panose="02010609060101010101" pitchFamily="49" charset="-122"/>
              </a:rPr>
              <a:t>      </a:t>
            </a:r>
            <a:r>
              <a:rPr lang="zh-CN" altLang="en-US" sz="2665" dirty="0">
                <a:solidFill>
                  <a:srgbClr val="C00000"/>
                </a:solidFill>
                <a:latin typeface="黑体" panose="02010609060101010101" pitchFamily="49" charset="-122"/>
                <a:ea typeface="黑体" panose="02010609060101010101" pitchFamily="49" charset="-122"/>
              </a:rPr>
              <a:t>课程模块</a:t>
            </a:r>
          </a:p>
        </p:txBody>
      </p:sp>
      <p:sp>
        <p:nvSpPr>
          <p:cNvPr id="4" name="Rectangle 4"/>
          <p:cNvSpPr>
            <a:spLocks noGrp="1" noChangeArrowheads="1"/>
          </p:cNvSpPr>
          <p:nvPr/>
        </p:nvSpPr>
        <p:spPr bwMode="auto">
          <a:xfrm>
            <a:off x="1127448" y="908720"/>
            <a:ext cx="7188200"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734" tIns="40367" rIns="80734" bIns="40367" numCol="1" anchor="t" anchorCtr="0" compatLnSpc="1"/>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a:lstStyle>
          <a:p>
            <a:pPr>
              <a:spcBef>
                <a:spcPct val="20000"/>
              </a:spcBef>
              <a:buFont typeface="Wingdings" panose="05000000000000000000" pitchFamily="2" charset="2"/>
              <a:buNone/>
            </a:pPr>
            <a:r>
              <a:rPr lang="en-US" altLang="zh-CN" sz="2400" dirty="0">
                <a:solidFill>
                  <a:srgbClr val="111111"/>
                </a:solidFill>
                <a:latin typeface="黑体" panose="02010609060101010101" pitchFamily="49" charset="-122"/>
                <a:ea typeface="黑体" panose="02010609060101010101" pitchFamily="49" charset="-122"/>
                <a:cs typeface="宋体" panose="02010600030101010101" pitchFamily="2" charset="-122"/>
              </a:rPr>
              <a:t>3.</a:t>
            </a:r>
            <a:r>
              <a:rPr lang="zh-CN" altLang="en-US" sz="2400" dirty="0">
                <a:solidFill>
                  <a:srgbClr val="111111"/>
                </a:solidFill>
                <a:latin typeface="黑体" panose="02010609060101010101" pitchFamily="49" charset="-122"/>
                <a:ea typeface="黑体" panose="02010609060101010101" pitchFamily="49" charset="-122"/>
                <a:cs typeface="宋体" panose="02010600030101010101" pitchFamily="2" charset="-122"/>
              </a:rPr>
              <a:t>培养模式的创新</a:t>
            </a:r>
            <a:r>
              <a:rPr lang="en-US" altLang="zh-CN" sz="2400" dirty="0">
                <a:solidFill>
                  <a:srgbClr val="111111"/>
                </a:solidFill>
                <a:latin typeface="黑体" panose="02010609060101010101" pitchFamily="49" charset="-122"/>
                <a:ea typeface="黑体" panose="02010609060101010101" pitchFamily="49" charset="-122"/>
                <a:cs typeface="宋体" panose="02010600030101010101" pitchFamily="2" charset="-122"/>
              </a:rPr>
              <a:t>—</a:t>
            </a:r>
            <a:r>
              <a:rPr lang="zh-CN" altLang="en-US" sz="2400" dirty="0">
                <a:solidFill>
                  <a:srgbClr val="111111"/>
                </a:solidFill>
                <a:latin typeface="黑体" panose="02010609060101010101" pitchFamily="49" charset="-122"/>
                <a:ea typeface="黑体" panose="02010609060101010101" pitchFamily="49" charset="-122"/>
                <a:cs typeface="宋体" panose="02010600030101010101" pitchFamily="2" charset="-122"/>
              </a:rPr>
              <a:t>行业学院</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79"/>
          <p:cNvPicPr>
            <a:picLocks noChangeAspect="1"/>
          </p:cNvPicPr>
          <p:nvPr/>
        </p:nvPicPr>
        <p:blipFill rotWithShape="1">
          <a:blip r:embed="rId2">
            <a:alphaModFix amt="50000"/>
            <a:extLst>
              <a:ext uri="{28A0092B-C50C-407E-A947-70E740481C1C}">
                <a14:useLocalDpi xmlns:a14="http://schemas.microsoft.com/office/drawing/2010/main" val="0"/>
              </a:ext>
            </a:extLst>
          </a:blip>
          <a:srcRect b="18334"/>
          <a:stretch>
            <a:fillRect/>
          </a:stretch>
        </p:blipFill>
        <p:spPr bwMode="auto">
          <a:xfrm>
            <a:off x="0" y="3548380"/>
            <a:ext cx="12185650" cy="3357880"/>
          </a:xfrm>
          <a:custGeom>
            <a:avLst/>
            <a:gdLst>
              <a:gd name="connsiteX0" fmla="*/ 0 w 9144000"/>
              <a:gd name="connsiteY0" fmla="*/ 0 h 2520280"/>
              <a:gd name="connsiteX1" fmla="*/ 9144000 w 9144000"/>
              <a:gd name="connsiteY1" fmla="*/ 0 h 2520280"/>
              <a:gd name="connsiteX2" fmla="*/ 9144000 w 9144000"/>
              <a:gd name="connsiteY2" fmla="*/ 1909975 h 2520280"/>
              <a:gd name="connsiteX3" fmla="*/ 6003666 w 9144000"/>
              <a:gd name="connsiteY3" fmla="*/ 2392544 h 2520280"/>
              <a:gd name="connsiteX4" fmla="*/ 13057 w 9144000"/>
              <a:gd name="connsiteY4" fmla="*/ 2141314 h 2520280"/>
              <a:gd name="connsiteX5" fmla="*/ 13057 w 9144000"/>
              <a:gd name="connsiteY5" fmla="*/ 2520280 h 2520280"/>
              <a:gd name="connsiteX6" fmla="*/ 0 w 9144000"/>
              <a:gd name="connsiteY6" fmla="*/ 2520280 h 252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2520280">
                <a:moveTo>
                  <a:pt x="0" y="0"/>
                </a:moveTo>
                <a:lnTo>
                  <a:pt x="9144000" y="0"/>
                </a:lnTo>
                <a:lnTo>
                  <a:pt x="9144000" y="1909975"/>
                </a:lnTo>
                <a:lnTo>
                  <a:pt x="6003666" y="2392544"/>
                </a:lnTo>
                <a:lnTo>
                  <a:pt x="13057" y="2141314"/>
                </a:lnTo>
                <a:lnTo>
                  <a:pt x="13057" y="2520280"/>
                </a:lnTo>
                <a:lnTo>
                  <a:pt x="0" y="252028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271464" y="2060848"/>
            <a:ext cx="9937104" cy="769441"/>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defTabSz="914400" eaLnBrk="0" hangingPunct="0"/>
            <a:r>
              <a:rPr lang="zh-CN" altLang="en-US" sz="4400" b="1" dirty="0">
                <a:solidFill>
                  <a:schemeClr val="accent5">
                    <a:lumMod val="50000"/>
                  </a:schemeClr>
                </a:solidFill>
                <a:latin typeface="华文新魏" panose="02010800040101010101" pitchFamily="2" charset="-122"/>
                <a:ea typeface="华文新魏" panose="02010800040101010101" pitchFamily="2" charset="-122"/>
              </a:rPr>
              <a:t>三、合格评估对应用型人才培养的引导</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3"/>
          <p:cNvSpPr/>
          <p:nvPr/>
        </p:nvSpPr>
        <p:spPr>
          <a:xfrm>
            <a:off x="1034375" y="1646162"/>
            <a:ext cx="10729192" cy="4163397"/>
          </a:xfrm>
          <a:prstGeom prst="roundRect">
            <a:avLst>
              <a:gd name="adj" fmla="val 6431"/>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a:solidFill>
                <a:prstClr val="white"/>
              </a:solidFill>
              <a:latin typeface="Calibri" panose="020F0502020204030204"/>
              <a:ea typeface="宋体" panose="02010600030101010101" pitchFamily="2" charset="-122"/>
            </a:endParaRPr>
          </a:p>
        </p:txBody>
      </p:sp>
      <p:sp>
        <p:nvSpPr>
          <p:cNvPr id="4" name="文本框 3"/>
          <p:cNvSpPr txBox="1"/>
          <p:nvPr/>
        </p:nvSpPr>
        <p:spPr>
          <a:xfrm>
            <a:off x="1487488" y="1988840"/>
            <a:ext cx="10081120" cy="3869329"/>
          </a:xfrm>
          <a:prstGeom prst="rect">
            <a:avLst/>
          </a:prstGeom>
          <a:noFill/>
        </p:spPr>
        <p:txBody>
          <a:bodyPr wrap="square" rtlCol="0">
            <a:spAutoFit/>
          </a:bodyPr>
          <a:lstStyle/>
          <a:p>
            <a:pPr>
              <a:lnSpc>
                <a:spcPct val="150000"/>
              </a:lnSpc>
            </a:pPr>
            <a:r>
              <a:rPr lang="zh-CN" altLang="en-US" sz="2800" dirty="0">
                <a:solidFill>
                  <a:srgbClr val="0070C0"/>
                </a:solidFill>
                <a:latin typeface="黑体" panose="02010609060101010101" pitchFamily="49" charset="-122"/>
                <a:ea typeface="黑体" panose="02010609060101010101" pitchFamily="49" charset="-122"/>
              </a:rPr>
              <a:t>（一）合格评估方案对应用型办学的导向</a:t>
            </a:r>
            <a:endParaRPr lang="en-US" altLang="zh-CN" sz="2800" dirty="0">
              <a:solidFill>
                <a:srgbClr val="0070C0"/>
              </a:solidFill>
              <a:latin typeface="黑体" panose="02010609060101010101" pitchFamily="49" charset="-122"/>
              <a:ea typeface="黑体" panose="02010609060101010101" pitchFamily="49" charset="-122"/>
            </a:endParaRPr>
          </a:p>
          <a:p>
            <a:pPr>
              <a:lnSpc>
                <a:spcPct val="150000"/>
              </a:lnSpc>
            </a:pPr>
            <a:r>
              <a:rPr lang="en-US" altLang="zh-CN" sz="2800" dirty="0">
                <a:solidFill>
                  <a:srgbClr val="0070C0"/>
                </a:solidFill>
                <a:latin typeface="黑体" panose="02010609060101010101" pitchFamily="49" charset="-122"/>
                <a:ea typeface="黑体" panose="02010609060101010101" pitchFamily="49" charset="-122"/>
              </a:rPr>
              <a:t>1.</a:t>
            </a:r>
            <a:r>
              <a:rPr lang="zh-CN" altLang="en-US" sz="2800" dirty="0">
                <a:solidFill>
                  <a:srgbClr val="0070C0"/>
                </a:solidFill>
                <a:latin typeface="黑体" panose="02010609060101010101" pitchFamily="49" charset="-122"/>
                <a:ea typeface="黑体" panose="02010609060101010101" pitchFamily="49" charset="-122"/>
              </a:rPr>
              <a:t>合格评估基本内涵：“</a:t>
            </a:r>
            <a:r>
              <a:rPr lang="en-US" altLang="zh-CN" sz="2800" dirty="0">
                <a:solidFill>
                  <a:srgbClr val="FF0000"/>
                </a:solidFill>
                <a:latin typeface="黑体" panose="02010609060101010101" pitchFamily="49" charset="-122"/>
                <a:ea typeface="黑体" panose="02010609060101010101" pitchFamily="49" charset="-122"/>
              </a:rPr>
              <a:t>4321</a:t>
            </a:r>
            <a:r>
              <a:rPr lang="zh-CN" altLang="en-US" sz="2800" dirty="0">
                <a:solidFill>
                  <a:srgbClr val="0070C0"/>
                </a:solidFill>
                <a:latin typeface="黑体" panose="02010609060101010101" pitchFamily="49" charset="-122"/>
                <a:ea typeface="黑体" panose="02010609060101010101" pitchFamily="49" charset="-122"/>
              </a:rPr>
              <a:t>”体现了应用型办学导向</a:t>
            </a:r>
            <a:endParaRPr lang="en-US" altLang="zh-CN" sz="2800" dirty="0">
              <a:solidFill>
                <a:srgbClr val="0070C0"/>
              </a:solidFill>
              <a:latin typeface="黑体" panose="02010609060101010101" pitchFamily="49" charset="-122"/>
              <a:ea typeface="黑体" panose="02010609060101010101" pitchFamily="49" charset="-122"/>
            </a:endParaRPr>
          </a:p>
          <a:p>
            <a:pPr>
              <a:lnSpc>
                <a:spcPct val="150000"/>
              </a:lnSpc>
            </a:pPr>
            <a:r>
              <a:rPr lang="en-US" altLang="zh-CN" sz="2800" dirty="0">
                <a:solidFill>
                  <a:srgbClr val="0070C0"/>
                </a:solidFill>
                <a:latin typeface="黑体" panose="02010609060101010101" pitchFamily="49" charset="-122"/>
                <a:ea typeface="黑体" panose="02010609060101010101" pitchFamily="49" charset="-122"/>
              </a:rPr>
              <a:t>2.</a:t>
            </a:r>
            <a:r>
              <a:rPr lang="zh-CN" altLang="en-US" sz="2800" dirty="0">
                <a:solidFill>
                  <a:srgbClr val="0070C0"/>
                </a:solidFill>
                <a:latin typeface="黑体" panose="02010609060101010101" pitchFamily="49" charset="-122"/>
                <a:ea typeface="黑体" panose="02010609060101010101" pitchFamily="49" charset="-122"/>
              </a:rPr>
              <a:t>指标体系整体：明确导向应用型办学</a:t>
            </a:r>
            <a:endParaRPr lang="en-US" altLang="zh-CN" sz="2800" dirty="0">
              <a:solidFill>
                <a:srgbClr val="0070C0"/>
              </a:solidFill>
              <a:latin typeface="黑体" panose="02010609060101010101" pitchFamily="49" charset="-122"/>
              <a:ea typeface="黑体" panose="02010609060101010101" pitchFamily="49" charset="-122"/>
            </a:endParaRPr>
          </a:p>
          <a:p>
            <a:pPr>
              <a:lnSpc>
                <a:spcPct val="150000"/>
              </a:lnSpc>
            </a:pPr>
            <a:r>
              <a:rPr lang="en-US" altLang="zh-CN" sz="2800" dirty="0">
                <a:solidFill>
                  <a:srgbClr val="0070C0"/>
                </a:solidFill>
                <a:latin typeface="黑体" panose="02010609060101010101" pitchFamily="49" charset="-122"/>
                <a:ea typeface="黑体" panose="02010609060101010101" pitchFamily="49" charset="-122"/>
              </a:rPr>
              <a:t>3.</a:t>
            </a:r>
            <a:r>
              <a:rPr lang="zh-CN" altLang="en-US" sz="2800" dirty="0">
                <a:solidFill>
                  <a:srgbClr val="0070C0"/>
                </a:solidFill>
                <a:latin typeface="黑体" panose="02010609060101010101" pitchFamily="49" charset="-122"/>
                <a:ea typeface="黑体" panose="02010609060101010101" pitchFamily="49" charset="-122"/>
              </a:rPr>
              <a:t>指标体系修改：体现了应用型人才培养导向</a:t>
            </a:r>
            <a:endParaRPr lang="en-US" altLang="zh-CN" sz="2800" dirty="0">
              <a:solidFill>
                <a:srgbClr val="0070C0"/>
              </a:solidFill>
              <a:latin typeface="黑体" panose="02010609060101010101" pitchFamily="49" charset="-122"/>
              <a:ea typeface="黑体" panose="02010609060101010101" pitchFamily="49" charset="-122"/>
            </a:endParaRPr>
          </a:p>
          <a:p>
            <a:pPr>
              <a:lnSpc>
                <a:spcPct val="150000"/>
              </a:lnSpc>
            </a:pPr>
            <a:r>
              <a:rPr lang="zh-CN" altLang="en-US" sz="2800" dirty="0">
                <a:solidFill>
                  <a:srgbClr val="0070C0"/>
                </a:solidFill>
                <a:latin typeface="黑体" panose="02010609060101010101" pitchFamily="49" charset="-122"/>
                <a:ea typeface="黑体" panose="02010609060101010101" pitchFamily="49" charset="-122"/>
              </a:rPr>
              <a:t>（二）被评院校应用型人才培养思路存在问题</a:t>
            </a:r>
            <a:endParaRPr lang="en-US" altLang="zh-CN" sz="2800" dirty="0">
              <a:solidFill>
                <a:srgbClr val="0070C0"/>
              </a:solidFill>
              <a:latin typeface="黑体" panose="02010609060101010101" pitchFamily="49" charset="-122"/>
              <a:ea typeface="黑体" panose="02010609060101010101" pitchFamily="49" charset="-122"/>
            </a:endParaRPr>
          </a:p>
          <a:p>
            <a:pPr>
              <a:lnSpc>
                <a:spcPct val="150000"/>
              </a:lnSpc>
            </a:pPr>
            <a:endParaRPr lang="en-US" altLang="zh-CN" sz="2800" dirty="0">
              <a:solidFill>
                <a:srgbClr val="0070C0"/>
              </a:solidFill>
              <a:latin typeface="黑体" panose="02010609060101010101" pitchFamily="49" charset="-122"/>
              <a:ea typeface="黑体" panose="02010609060101010101" pitchFamily="49" charset="-122"/>
            </a:endParaRPr>
          </a:p>
        </p:txBody>
      </p:sp>
      <p:sp>
        <p:nvSpPr>
          <p:cNvPr id="5" name="矩形 4"/>
          <p:cNvSpPr/>
          <p:nvPr/>
        </p:nvSpPr>
        <p:spPr>
          <a:xfrm>
            <a:off x="1199456" y="688797"/>
            <a:ext cx="10393063" cy="1154727"/>
          </a:xfrm>
          <a:prstGeom prst="rect">
            <a:avLst/>
          </a:prstGeom>
          <a:solidFill>
            <a:srgbClr val="178AA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ea typeface="黑体" panose="02010609060101010101" pitchFamily="49" charset="-122"/>
              </a:rPr>
              <a:t>合格评估强调引导应用型办学和应用型人才培养</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79"/>
          <p:cNvPicPr>
            <a:picLocks noChangeAspect="1"/>
          </p:cNvPicPr>
          <p:nvPr/>
        </p:nvPicPr>
        <p:blipFill rotWithShape="1">
          <a:blip r:embed="rId2">
            <a:alphaModFix amt="50000"/>
            <a:extLst>
              <a:ext uri="{28A0092B-C50C-407E-A947-70E740481C1C}">
                <a14:useLocalDpi xmlns:a14="http://schemas.microsoft.com/office/drawing/2010/main" val="0"/>
              </a:ext>
            </a:extLst>
          </a:blip>
          <a:srcRect b="18334"/>
          <a:stretch>
            <a:fillRect/>
          </a:stretch>
        </p:blipFill>
        <p:spPr bwMode="auto">
          <a:xfrm>
            <a:off x="0" y="3548380"/>
            <a:ext cx="12185650" cy="3357880"/>
          </a:xfrm>
          <a:custGeom>
            <a:avLst/>
            <a:gdLst>
              <a:gd name="connsiteX0" fmla="*/ 0 w 9144000"/>
              <a:gd name="connsiteY0" fmla="*/ 0 h 2520280"/>
              <a:gd name="connsiteX1" fmla="*/ 9144000 w 9144000"/>
              <a:gd name="connsiteY1" fmla="*/ 0 h 2520280"/>
              <a:gd name="connsiteX2" fmla="*/ 9144000 w 9144000"/>
              <a:gd name="connsiteY2" fmla="*/ 1909975 h 2520280"/>
              <a:gd name="connsiteX3" fmla="*/ 6003666 w 9144000"/>
              <a:gd name="connsiteY3" fmla="*/ 2392544 h 2520280"/>
              <a:gd name="connsiteX4" fmla="*/ 13057 w 9144000"/>
              <a:gd name="connsiteY4" fmla="*/ 2141314 h 2520280"/>
              <a:gd name="connsiteX5" fmla="*/ 13057 w 9144000"/>
              <a:gd name="connsiteY5" fmla="*/ 2520280 h 2520280"/>
              <a:gd name="connsiteX6" fmla="*/ 0 w 9144000"/>
              <a:gd name="connsiteY6" fmla="*/ 2520280 h 252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2520280">
                <a:moveTo>
                  <a:pt x="0" y="0"/>
                </a:moveTo>
                <a:lnTo>
                  <a:pt x="9144000" y="0"/>
                </a:lnTo>
                <a:lnTo>
                  <a:pt x="9144000" y="1909975"/>
                </a:lnTo>
                <a:lnTo>
                  <a:pt x="6003666" y="2392544"/>
                </a:lnTo>
                <a:lnTo>
                  <a:pt x="13057" y="2141314"/>
                </a:lnTo>
                <a:lnTo>
                  <a:pt x="13057" y="2520280"/>
                </a:lnTo>
                <a:lnTo>
                  <a:pt x="0" y="252028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415480" y="2060848"/>
            <a:ext cx="9217024" cy="646331"/>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defTabSz="914400" eaLnBrk="0" hangingPunct="0"/>
            <a:r>
              <a:rPr lang="zh-CN" altLang="en-US" sz="3600" dirty="0">
                <a:solidFill>
                  <a:schemeClr val="accent5">
                    <a:lumMod val="50000"/>
                  </a:schemeClr>
                </a:solidFill>
                <a:latin typeface="FZZJ-HFHWJW" panose="02010600010101010101" pitchFamily="2" charset="-122"/>
                <a:ea typeface="FZZJ-HFHWJW" panose="02010600010101010101" pitchFamily="2" charset="-122"/>
              </a:rPr>
              <a:t>（一）合格评估方案对应用型办学的引导</a:t>
            </a:r>
          </a:p>
        </p:txBody>
      </p:sp>
    </p:spTree>
    <p:extLst>
      <p:ext uri="{BB962C8B-B14F-4D97-AF65-F5344CB8AC3E}">
        <p14:creationId xmlns:p14="http://schemas.microsoft.com/office/powerpoint/2010/main" val="3579992525"/>
      </p:ext>
    </p:extLst>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3">
            <a:extLst>
              <a:ext uri="{FF2B5EF4-FFF2-40B4-BE49-F238E27FC236}">
                <a16:creationId xmlns:a16="http://schemas.microsoft.com/office/drawing/2014/main" id="{02EB876E-1EB0-734A-B3D2-8A4CA2CA0574}"/>
              </a:ext>
            </a:extLst>
          </p:cNvPr>
          <p:cNvSpPr/>
          <p:nvPr/>
        </p:nvSpPr>
        <p:spPr>
          <a:xfrm>
            <a:off x="911424" y="1340768"/>
            <a:ext cx="10441160" cy="4032448"/>
          </a:xfrm>
          <a:prstGeom prst="roundRect">
            <a:avLst>
              <a:gd name="adj" fmla="val 6431"/>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a:solidFill>
                <a:prstClr val="white"/>
              </a:solidFill>
              <a:latin typeface="Calibri" panose="020F0502020204030204"/>
              <a:ea typeface="宋体" panose="02010600030101010101" pitchFamily="2" charset="-122"/>
            </a:endParaRPr>
          </a:p>
        </p:txBody>
      </p:sp>
      <p:sp>
        <p:nvSpPr>
          <p:cNvPr id="8" name="矩形 6"/>
          <p:cNvSpPr>
            <a:spLocks noChangeArrowheads="1"/>
          </p:cNvSpPr>
          <p:nvPr/>
        </p:nvSpPr>
        <p:spPr bwMode="auto">
          <a:xfrm>
            <a:off x="1343472" y="1484784"/>
            <a:ext cx="9937104" cy="34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50000"/>
              </a:lnSpc>
              <a:buNone/>
            </a:pPr>
            <a:r>
              <a:rPr lang="zh-CN" altLang="en-US" sz="3200" b="1" spc="67" dirty="0">
                <a:ln w="1143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三个基本判断</a:t>
            </a:r>
            <a:endParaRPr lang="en-US" altLang="zh-CN" sz="3200" b="1" spc="67" dirty="0">
              <a:ln w="1143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buNone/>
            </a:pPr>
            <a:r>
              <a:rPr lang="zh-CN" altLang="en-US" sz="3200" b="1" spc="67" dirty="0">
                <a:ln w="11430"/>
                <a:solidFill>
                  <a:schemeClr val="bg1">
                    <a:lumMod val="65000"/>
                  </a:schemeClr>
                </a:solidFill>
                <a:latin typeface="Times New Roman" panose="02020603050405020304" pitchFamily="18" charset="0"/>
                <a:ea typeface="黑体" panose="02010609060101010101" pitchFamily="49" charset="-122"/>
                <a:cs typeface="Times New Roman" panose="02020603050405020304" pitchFamily="18" charset="0"/>
              </a:rPr>
              <a:t>一是 </a:t>
            </a:r>
            <a:r>
              <a:rPr lang="zh-CN" altLang="en-US" sz="3200" b="1" spc="67" dirty="0">
                <a:ln w="11430"/>
                <a:solidFill>
                  <a:schemeClr val="accent5">
                    <a:lumMod val="50000"/>
                  </a:schemeClr>
                </a:solidFill>
                <a:latin typeface="Times New Roman" panose="02020603050405020304" pitchFamily="18" charset="0"/>
                <a:ea typeface="黑体" panose="02010609060101010101" pitchFamily="49" charset="-122"/>
                <a:cs typeface="Times New Roman" panose="02020603050405020304" pitchFamily="18" charset="0"/>
              </a:rPr>
              <a:t>应用型本科高校已经成为高等教育的主体</a:t>
            </a:r>
            <a:endParaRPr lang="en-US" altLang="zh-CN" sz="3200" b="1" spc="67" dirty="0">
              <a:ln w="11430"/>
              <a:solidFill>
                <a:schemeClr val="accent5">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buNone/>
            </a:pPr>
            <a:r>
              <a:rPr lang="zh-CN" altLang="en-US" sz="3200" b="1" spc="67" dirty="0">
                <a:ln w="11430"/>
                <a:solidFill>
                  <a:schemeClr val="bg1">
                    <a:lumMod val="65000"/>
                  </a:schemeClr>
                </a:solidFill>
                <a:latin typeface="Times New Roman" panose="02020603050405020304" pitchFamily="18" charset="0"/>
                <a:ea typeface="黑体" panose="02010609060101010101" pitchFamily="49" charset="-122"/>
                <a:cs typeface="Times New Roman" panose="02020603050405020304" pitchFamily="18" charset="0"/>
              </a:rPr>
              <a:t>二是 </a:t>
            </a:r>
            <a:r>
              <a:rPr lang="zh-CN" altLang="en-US" sz="3200" b="1" spc="67" dirty="0">
                <a:ln w="11430"/>
                <a:solidFill>
                  <a:schemeClr val="accent5">
                    <a:lumMod val="50000"/>
                  </a:schemeClr>
                </a:solidFill>
                <a:latin typeface="Times New Roman" panose="02020603050405020304" pitchFamily="18" charset="0"/>
                <a:ea typeface="黑体" panose="02010609060101010101" pitchFamily="49" charset="-122"/>
                <a:cs typeface="Times New Roman" panose="02020603050405020304" pitchFamily="18" charset="0"/>
              </a:rPr>
              <a:t>合格评估对新建本科高校的应用型导向作用巨大</a:t>
            </a:r>
            <a:endParaRPr lang="en-US" altLang="zh-CN" sz="3200" b="1" spc="67" dirty="0">
              <a:ln w="11430"/>
              <a:solidFill>
                <a:schemeClr val="accent5">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buNone/>
            </a:pPr>
            <a:r>
              <a:rPr lang="zh-CN" altLang="en-US" sz="3200" b="1" spc="67" dirty="0">
                <a:ln w="11430"/>
                <a:solidFill>
                  <a:schemeClr val="bg1">
                    <a:lumMod val="65000"/>
                  </a:schemeClr>
                </a:solidFill>
                <a:latin typeface="Times New Roman" panose="02020603050405020304" pitchFamily="18" charset="0"/>
                <a:ea typeface="黑体" panose="02010609060101010101" pitchFamily="49" charset="-122"/>
                <a:cs typeface="Times New Roman" panose="02020603050405020304" pitchFamily="18" charset="0"/>
              </a:rPr>
              <a:t>三是 </a:t>
            </a:r>
            <a:r>
              <a:rPr lang="zh-CN" altLang="en-US" sz="3200" b="1" spc="67" dirty="0">
                <a:ln w="11430"/>
                <a:solidFill>
                  <a:schemeClr val="accent5">
                    <a:lumMod val="50000"/>
                  </a:schemeClr>
                </a:solidFill>
                <a:latin typeface="Times New Roman" panose="02020603050405020304" pitchFamily="18" charset="0"/>
                <a:ea typeface="黑体" panose="02010609060101010101" pitchFamily="49" charset="-122"/>
                <a:cs typeface="Times New Roman" panose="02020603050405020304" pitchFamily="18" charset="0"/>
              </a:rPr>
              <a:t>部分应用型本科高校“定型”不够</a:t>
            </a:r>
            <a:endParaRPr lang="en-US" altLang="zh-CN" sz="3200" b="1" spc="67" dirty="0">
              <a:ln w="11430"/>
              <a:solidFill>
                <a:schemeClr val="accent5">
                  <a:lumMod val="5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07159074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2"/>
          <p:cNvGrpSpPr/>
          <p:nvPr/>
        </p:nvGrpSpPr>
        <p:grpSpPr bwMode="auto">
          <a:xfrm>
            <a:off x="839416" y="1861055"/>
            <a:ext cx="10725891" cy="3871225"/>
            <a:chOff x="1468" y="3895"/>
            <a:chExt cx="16991" cy="6025"/>
          </a:xfrm>
        </p:grpSpPr>
        <p:grpSp>
          <p:nvGrpSpPr>
            <p:cNvPr id="10" name="Group 3"/>
            <p:cNvGrpSpPr/>
            <p:nvPr/>
          </p:nvGrpSpPr>
          <p:grpSpPr bwMode="auto">
            <a:xfrm>
              <a:off x="6786" y="3895"/>
              <a:ext cx="5458" cy="5211"/>
              <a:chOff x="2064" y="1614"/>
              <a:chExt cx="1685" cy="1735"/>
            </a:xfrm>
          </p:grpSpPr>
          <p:sp>
            <p:nvSpPr>
              <p:cNvPr id="15" name="Oval 4"/>
              <p:cNvSpPr>
                <a:spLocks noChangeArrowheads="1"/>
              </p:cNvSpPr>
              <p:nvPr/>
            </p:nvSpPr>
            <p:spPr bwMode="auto">
              <a:xfrm>
                <a:off x="2068" y="1614"/>
                <a:ext cx="1679" cy="1678"/>
              </a:xfrm>
              <a:prstGeom prst="ellipse">
                <a:avLst/>
              </a:prstGeom>
              <a:gradFill rotWithShape="1">
                <a:gsLst>
                  <a:gs pos="0">
                    <a:srgbClr val="000000">
                      <a:alpha val="26999"/>
                    </a:srgbClr>
                  </a:gs>
                  <a:gs pos="50000">
                    <a:schemeClr val="bg1">
                      <a:alpha val="0"/>
                    </a:schemeClr>
                  </a:gs>
                  <a:gs pos="100000">
                    <a:srgbClr val="000000">
                      <a:alpha val="26999"/>
                    </a:srgbClr>
                  </a:gs>
                </a:gsLst>
                <a:lin ang="2700000" scaled="1"/>
              </a:gradFill>
              <a:ln w="9525">
                <a:noFill/>
                <a:round/>
              </a:ln>
            </p:spPr>
            <p:txBody>
              <a:bodyPr wrap="none" anchor="ctr"/>
              <a:lstStyle/>
              <a:p>
                <a:pPr>
                  <a:defRPr/>
                </a:pPr>
                <a:endParaRPr lang="zh-CN" altLang="en-US">
                  <a:latin typeface="Arial" panose="020B0604020202020204" pitchFamily="34" charset="0"/>
                </a:endParaRPr>
              </a:p>
            </p:txBody>
          </p:sp>
          <p:pic>
            <p:nvPicPr>
              <p:cNvPr id="16" name="Picture 5" descr="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 y="1614"/>
                <a:ext cx="1683" cy="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rc 6"/>
              <p:cNvSpPr>
                <a:spLocks noChangeArrowheads="1"/>
              </p:cNvSpPr>
              <p:nvPr/>
            </p:nvSpPr>
            <p:spPr bwMode="auto">
              <a:xfrm>
                <a:off x="2912" y="1616"/>
                <a:ext cx="837" cy="847"/>
              </a:xfrm>
              <a:custGeom>
                <a:avLst/>
                <a:gdLst>
                  <a:gd name="T0" fmla="*/ -1 w 21597"/>
                  <a:gd name="T1" fmla="*/ 0 h 21600"/>
                  <a:gd name="T2" fmla="*/ 21597 w 21597"/>
                  <a:gd name="T3" fmla="*/ 21245 h 21600"/>
                  <a:gd name="T4" fmla="*/ -1 w 21597"/>
                  <a:gd name="T5" fmla="*/ 0 h 21600"/>
                  <a:gd name="T6" fmla="*/ 21597 w 21597"/>
                  <a:gd name="T7" fmla="*/ 21245 h 21600"/>
                  <a:gd name="T8" fmla="*/ 0 w 21597"/>
                  <a:gd name="T9" fmla="*/ 21600 h 21600"/>
                  <a:gd name="T10" fmla="*/ -1 w 21597"/>
                  <a:gd name="T11" fmla="*/ 0 h 21600"/>
                  <a:gd name="T12" fmla="*/ 0 60000 65536"/>
                  <a:gd name="T13" fmla="*/ 0 60000 65536"/>
                  <a:gd name="T14" fmla="*/ 0 60000 65536"/>
                  <a:gd name="T15" fmla="*/ 0 60000 65536"/>
                  <a:gd name="T16" fmla="*/ 0 60000 65536"/>
                  <a:gd name="T17" fmla="*/ 0 60000 65536"/>
                  <a:gd name="T18" fmla="*/ 0 w 21597"/>
                  <a:gd name="T19" fmla="*/ 0 h 21600"/>
                  <a:gd name="T20" fmla="*/ 21597 w 21597"/>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597" h="21600" fill="none">
                    <a:moveTo>
                      <a:pt x="-1" y="0"/>
                    </a:moveTo>
                    <a:cubicBezTo>
                      <a:pt x="11791" y="0"/>
                      <a:pt x="21403" y="9456"/>
                      <a:pt x="21597" y="21245"/>
                    </a:cubicBezTo>
                  </a:path>
                  <a:path w="21597" h="21600" stroke="0">
                    <a:moveTo>
                      <a:pt x="-1" y="0"/>
                    </a:moveTo>
                    <a:cubicBezTo>
                      <a:pt x="11791" y="0"/>
                      <a:pt x="21403" y="9456"/>
                      <a:pt x="21597" y="21245"/>
                    </a:cubicBezTo>
                    <a:lnTo>
                      <a:pt x="0" y="21600"/>
                    </a:lnTo>
                    <a:lnTo>
                      <a:pt x="-1" y="0"/>
                    </a:lnTo>
                    <a:close/>
                  </a:path>
                </a:pathLst>
              </a:custGeom>
              <a:solidFill>
                <a:srgbClr val="7030A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8" name="Arc 7"/>
              <p:cNvSpPr>
                <a:spLocks noChangeArrowheads="1"/>
              </p:cNvSpPr>
              <p:nvPr/>
            </p:nvSpPr>
            <p:spPr bwMode="auto">
              <a:xfrm rot="5400000">
                <a:off x="2892" y="2428"/>
                <a:ext cx="862" cy="842"/>
              </a:xfrm>
              <a:custGeom>
                <a:avLst/>
                <a:gdLst>
                  <a:gd name="T0" fmla="*/ -1 w 22011"/>
                  <a:gd name="T1" fmla="*/ 3 h 21670"/>
                  <a:gd name="T2" fmla="*/ 411 w 22011"/>
                  <a:gd name="T3" fmla="*/ 0 h 21670"/>
                  <a:gd name="T4" fmla="*/ 22011 w 22011"/>
                  <a:gd name="T5" fmla="*/ 21600 h 21670"/>
                  <a:gd name="T6" fmla="*/ 22010 w 22011"/>
                  <a:gd name="T7" fmla="*/ 21669 h 21670"/>
                  <a:gd name="T8" fmla="*/ -1 w 22011"/>
                  <a:gd name="T9" fmla="*/ 3 h 21670"/>
                  <a:gd name="T10" fmla="*/ 411 w 22011"/>
                  <a:gd name="T11" fmla="*/ 0 h 21670"/>
                  <a:gd name="T12" fmla="*/ 22011 w 22011"/>
                  <a:gd name="T13" fmla="*/ 21600 h 21670"/>
                  <a:gd name="T14" fmla="*/ 22010 w 22011"/>
                  <a:gd name="T15" fmla="*/ 21669 h 21670"/>
                  <a:gd name="T16" fmla="*/ 411 w 22011"/>
                  <a:gd name="T17" fmla="*/ 21600 h 21670"/>
                  <a:gd name="T18" fmla="*/ -1 w 22011"/>
                  <a:gd name="T19" fmla="*/ 3 h 216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011"/>
                  <a:gd name="T31" fmla="*/ 0 h 21670"/>
                  <a:gd name="T32" fmla="*/ 22011 w 22011"/>
                  <a:gd name="T33" fmla="*/ 21670 h 216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011" h="21670" fill="none">
                    <a:moveTo>
                      <a:pt x="-1" y="3"/>
                    </a:moveTo>
                    <a:cubicBezTo>
                      <a:pt x="136" y="1"/>
                      <a:pt x="273" y="-1"/>
                      <a:pt x="411" y="0"/>
                    </a:cubicBezTo>
                    <a:cubicBezTo>
                      <a:pt x="12340" y="0"/>
                      <a:pt x="22011" y="9670"/>
                      <a:pt x="22011" y="21600"/>
                    </a:cubicBezTo>
                    <a:cubicBezTo>
                      <a:pt x="22011" y="21623"/>
                      <a:pt x="22010" y="21646"/>
                      <a:pt x="22010" y="21669"/>
                    </a:cubicBezTo>
                  </a:path>
                  <a:path w="22011" h="21670" stroke="0">
                    <a:moveTo>
                      <a:pt x="-1" y="3"/>
                    </a:moveTo>
                    <a:cubicBezTo>
                      <a:pt x="136" y="1"/>
                      <a:pt x="273" y="-1"/>
                      <a:pt x="411" y="0"/>
                    </a:cubicBezTo>
                    <a:cubicBezTo>
                      <a:pt x="12340" y="0"/>
                      <a:pt x="22011" y="9670"/>
                      <a:pt x="22011" y="21600"/>
                    </a:cubicBezTo>
                    <a:cubicBezTo>
                      <a:pt x="22011" y="21623"/>
                      <a:pt x="22010" y="21646"/>
                      <a:pt x="22010" y="21669"/>
                    </a:cubicBezTo>
                    <a:lnTo>
                      <a:pt x="411" y="21600"/>
                    </a:lnTo>
                    <a:lnTo>
                      <a:pt x="-1" y="3"/>
                    </a:lnTo>
                    <a:close/>
                  </a:path>
                </a:pathLst>
              </a:custGeom>
              <a:solidFill>
                <a:srgbClr val="24787E"/>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dirty="0"/>
              </a:p>
            </p:txBody>
          </p:sp>
          <p:sp>
            <p:nvSpPr>
              <p:cNvPr id="19" name="Arc 8"/>
              <p:cNvSpPr>
                <a:spLocks noChangeArrowheads="1"/>
              </p:cNvSpPr>
              <p:nvPr/>
            </p:nvSpPr>
            <p:spPr bwMode="auto">
              <a:xfrm rot="5400000" flipH="1" flipV="1">
                <a:off x="2071" y="1620"/>
                <a:ext cx="844" cy="844"/>
              </a:xfrm>
              <a:custGeom>
                <a:avLst/>
                <a:gdLst>
                  <a:gd name="T0" fmla="*/ 425 w 21600"/>
                  <a:gd name="T1" fmla="*/ 0 h 21787"/>
                  <a:gd name="T2" fmla="*/ 21600 w 21600"/>
                  <a:gd name="T3" fmla="*/ 21596 h 21787"/>
                  <a:gd name="T4" fmla="*/ 21599 w 21600"/>
                  <a:gd name="T5" fmla="*/ 21787 h 21787"/>
                  <a:gd name="T6" fmla="*/ 425 w 21600"/>
                  <a:gd name="T7" fmla="*/ 0 h 21787"/>
                  <a:gd name="T8" fmla="*/ 21600 w 21600"/>
                  <a:gd name="T9" fmla="*/ 21596 h 21787"/>
                  <a:gd name="T10" fmla="*/ 21599 w 21600"/>
                  <a:gd name="T11" fmla="*/ 21787 h 21787"/>
                  <a:gd name="T12" fmla="*/ 0 w 21600"/>
                  <a:gd name="T13" fmla="*/ 21596 h 21787"/>
                  <a:gd name="T14" fmla="*/ 425 w 21600"/>
                  <a:gd name="T15" fmla="*/ 0 h 21787"/>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787"/>
                  <a:gd name="T26" fmla="*/ 21600 w 21600"/>
                  <a:gd name="T27" fmla="*/ 21787 h 217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787" fill="none">
                    <a:moveTo>
                      <a:pt x="425" y="0"/>
                    </a:moveTo>
                    <a:cubicBezTo>
                      <a:pt x="12187" y="232"/>
                      <a:pt x="21600" y="9832"/>
                      <a:pt x="21600" y="21596"/>
                    </a:cubicBezTo>
                    <a:cubicBezTo>
                      <a:pt x="21600" y="21659"/>
                      <a:pt x="21599" y="21723"/>
                      <a:pt x="21599" y="21787"/>
                    </a:cubicBezTo>
                  </a:path>
                  <a:path w="21600" h="21787" stroke="0">
                    <a:moveTo>
                      <a:pt x="425" y="0"/>
                    </a:moveTo>
                    <a:cubicBezTo>
                      <a:pt x="12187" y="232"/>
                      <a:pt x="21600" y="9832"/>
                      <a:pt x="21600" y="21596"/>
                    </a:cubicBezTo>
                    <a:cubicBezTo>
                      <a:pt x="21600" y="21659"/>
                      <a:pt x="21599" y="21723"/>
                      <a:pt x="21599" y="21787"/>
                    </a:cubicBezTo>
                    <a:lnTo>
                      <a:pt x="0" y="21596"/>
                    </a:lnTo>
                    <a:lnTo>
                      <a:pt x="425" y="0"/>
                    </a:lnTo>
                    <a:close/>
                  </a:path>
                </a:pathLst>
              </a:custGeom>
              <a:solidFill>
                <a:srgbClr val="CEB17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20" name="Arc 9"/>
              <p:cNvSpPr>
                <a:spLocks noChangeArrowheads="1"/>
              </p:cNvSpPr>
              <p:nvPr/>
            </p:nvSpPr>
            <p:spPr bwMode="auto">
              <a:xfrm rot="10419033">
                <a:off x="2115" y="2395"/>
                <a:ext cx="840" cy="954"/>
              </a:xfrm>
              <a:custGeom>
                <a:avLst/>
                <a:gdLst>
                  <a:gd name="T0" fmla="*/ 2373 w 21600"/>
                  <a:gd name="T1" fmla="*/ -1 h 24319"/>
                  <a:gd name="T2" fmla="*/ 21600 w 21600"/>
                  <a:gd name="T3" fmla="*/ 21469 h 24319"/>
                  <a:gd name="T4" fmla="*/ 21411 w 21600"/>
                  <a:gd name="T5" fmla="*/ 24319 h 24319"/>
                  <a:gd name="T6" fmla="*/ 2373 w 21600"/>
                  <a:gd name="T7" fmla="*/ -1 h 24319"/>
                  <a:gd name="T8" fmla="*/ 21600 w 21600"/>
                  <a:gd name="T9" fmla="*/ 21469 h 24319"/>
                  <a:gd name="T10" fmla="*/ 21411 w 21600"/>
                  <a:gd name="T11" fmla="*/ 24319 h 24319"/>
                  <a:gd name="T12" fmla="*/ 0 w 21600"/>
                  <a:gd name="T13" fmla="*/ 21469 h 24319"/>
                  <a:gd name="T14" fmla="*/ 2373 w 21600"/>
                  <a:gd name="T15" fmla="*/ -1 h 24319"/>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4319"/>
                  <a:gd name="T26" fmla="*/ 21600 w 21600"/>
                  <a:gd name="T27" fmla="*/ 24319 h 243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4319" fill="none">
                    <a:moveTo>
                      <a:pt x="2373" y="-1"/>
                    </a:moveTo>
                    <a:cubicBezTo>
                      <a:pt x="13317" y="1209"/>
                      <a:pt x="21600" y="10458"/>
                      <a:pt x="21600" y="21469"/>
                    </a:cubicBezTo>
                    <a:cubicBezTo>
                      <a:pt x="21600" y="22422"/>
                      <a:pt x="21536" y="23374"/>
                      <a:pt x="21411" y="24319"/>
                    </a:cubicBezTo>
                  </a:path>
                  <a:path w="21600" h="24319" stroke="0">
                    <a:moveTo>
                      <a:pt x="2373" y="-1"/>
                    </a:moveTo>
                    <a:cubicBezTo>
                      <a:pt x="13317" y="1209"/>
                      <a:pt x="21600" y="10458"/>
                      <a:pt x="21600" y="21469"/>
                    </a:cubicBezTo>
                    <a:cubicBezTo>
                      <a:pt x="21600" y="22422"/>
                      <a:pt x="21536" y="23374"/>
                      <a:pt x="21411" y="24319"/>
                    </a:cubicBezTo>
                    <a:lnTo>
                      <a:pt x="0" y="21469"/>
                    </a:lnTo>
                    <a:lnTo>
                      <a:pt x="2373" y="-1"/>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21" name="WordArt 10"/>
              <p:cNvSpPr>
                <a:spLocks noChangeArrowheads="1" noChangeShapeType="1" noTextEdit="1"/>
              </p:cNvSpPr>
              <p:nvPr/>
            </p:nvSpPr>
            <p:spPr bwMode="auto">
              <a:xfrm rot="-2622708">
                <a:off x="2261" y="1927"/>
                <a:ext cx="845" cy="625"/>
              </a:xfrm>
              <a:prstGeom prst="rect">
                <a:avLst/>
              </a:prstGeom>
            </p:spPr>
            <p:txBody>
              <a:bodyPr spcFirstLastPara="1" wrap="none" fromWordArt="1">
                <a:prstTxWarp prst="textArchUp">
                  <a:avLst>
                    <a:gd name="adj" fmla="val 12625076"/>
                  </a:avLst>
                </a:prstTxWarp>
              </a:bodyPr>
              <a:lstStyle/>
              <a:p>
                <a:pPr algn="ctr"/>
                <a:r>
                  <a:rPr lang="zh-CN" altLang="en-US" sz="3600" kern="10" dirty="0">
                    <a:ln w="6350">
                      <a:solidFill>
                        <a:srgbClr val="FFFFFF"/>
                      </a:solidFill>
                      <a:round/>
                    </a:ln>
                    <a:solidFill>
                      <a:srgbClr val="FFFFFF"/>
                    </a:solidFill>
                    <a:latin typeface="宋体" panose="02010600030101010101" pitchFamily="2" charset="-122"/>
                  </a:rPr>
                  <a:t>一个引导</a:t>
                </a:r>
              </a:p>
            </p:txBody>
          </p:sp>
          <p:sp>
            <p:nvSpPr>
              <p:cNvPr id="22" name="WordArt 11"/>
              <p:cNvSpPr>
                <a:spLocks noChangeArrowheads="1" noChangeShapeType="1" noTextEdit="1"/>
              </p:cNvSpPr>
              <p:nvPr/>
            </p:nvSpPr>
            <p:spPr bwMode="auto">
              <a:xfrm rot="2686923">
                <a:off x="2744" y="1938"/>
                <a:ext cx="843" cy="625"/>
              </a:xfrm>
              <a:prstGeom prst="rect">
                <a:avLst/>
              </a:prstGeom>
            </p:spPr>
            <p:txBody>
              <a:bodyPr spcFirstLastPara="1" wrap="none" fromWordArt="1">
                <a:prstTxWarp prst="textArchUp">
                  <a:avLst>
                    <a:gd name="adj" fmla="val 12625068"/>
                  </a:avLst>
                </a:prstTxWarp>
              </a:bodyPr>
              <a:lstStyle/>
              <a:p>
                <a:pPr algn="ctr"/>
                <a:r>
                  <a:rPr lang="zh-CN" altLang="en-US" sz="3600" kern="10">
                    <a:ln w="6350">
                      <a:solidFill>
                        <a:srgbClr val="FFFFFF"/>
                      </a:solidFill>
                      <a:round/>
                    </a:ln>
                    <a:solidFill>
                      <a:srgbClr val="FFFFFF"/>
                    </a:solidFill>
                    <a:latin typeface="宋体" panose="02010600030101010101" pitchFamily="2" charset="-122"/>
                  </a:rPr>
                  <a:t>四个促进</a:t>
                </a:r>
              </a:p>
            </p:txBody>
          </p:sp>
          <p:sp>
            <p:nvSpPr>
              <p:cNvPr id="23" name="WordArt 12"/>
              <p:cNvSpPr>
                <a:spLocks noChangeArrowheads="1" noChangeShapeType="1" noTextEdit="1"/>
              </p:cNvSpPr>
              <p:nvPr/>
            </p:nvSpPr>
            <p:spPr bwMode="auto">
              <a:xfrm rot="2760178">
                <a:off x="2157" y="2275"/>
                <a:ext cx="941" cy="655"/>
              </a:xfrm>
              <a:prstGeom prst="rect">
                <a:avLst/>
              </a:prstGeom>
            </p:spPr>
            <p:txBody>
              <a:bodyPr spcFirstLastPara="1" wrap="none" fromWordArt="1">
                <a:prstTxWarp prst="textArchDown">
                  <a:avLst>
                    <a:gd name="adj" fmla="val 1750303"/>
                  </a:avLst>
                </a:prstTxWarp>
              </a:bodyPr>
              <a:lstStyle/>
              <a:p>
                <a:pPr algn="ctr"/>
                <a:r>
                  <a:rPr lang="zh-CN" altLang="en-US" sz="2000" kern="10">
                    <a:ln w="6350">
                      <a:solidFill>
                        <a:srgbClr val="FFFFFF"/>
                      </a:solidFill>
                      <a:round/>
                    </a:ln>
                    <a:solidFill>
                      <a:srgbClr val="FFFFFF"/>
                    </a:solidFill>
                    <a:latin typeface="宋体" panose="02010600030101010101" pitchFamily="2" charset="-122"/>
                  </a:rPr>
                  <a:t> 两个突出</a:t>
                </a:r>
              </a:p>
            </p:txBody>
          </p:sp>
          <p:sp>
            <p:nvSpPr>
              <p:cNvPr id="24" name="WordArt 13"/>
              <p:cNvSpPr>
                <a:spLocks noChangeArrowheads="1" noChangeShapeType="1" noTextEdit="1"/>
              </p:cNvSpPr>
              <p:nvPr/>
            </p:nvSpPr>
            <p:spPr bwMode="auto">
              <a:xfrm rot="-2515986">
                <a:off x="2733" y="2314"/>
                <a:ext cx="777" cy="712"/>
              </a:xfrm>
              <a:prstGeom prst="rect">
                <a:avLst/>
              </a:prstGeom>
            </p:spPr>
            <p:txBody>
              <a:bodyPr spcFirstLastPara="1" wrap="none" fromWordArt="1">
                <a:prstTxWarp prst="textArchDown">
                  <a:avLst>
                    <a:gd name="adj" fmla="val 2146309"/>
                  </a:avLst>
                </a:prstTxWarp>
              </a:bodyPr>
              <a:lstStyle/>
              <a:p>
                <a:pPr algn="ctr"/>
                <a:r>
                  <a:rPr lang="zh-CN" altLang="en-US" sz="2800" kern="10">
                    <a:ln w="6350">
                      <a:solidFill>
                        <a:srgbClr val="FFFFFF"/>
                      </a:solidFill>
                      <a:round/>
                    </a:ln>
                    <a:solidFill>
                      <a:srgbClr val="FFFFFF"/>
                    </a:solidFill>
                    <a:latin typeface="宋体" panose="02010600030101010101" pitchFamily="2" charset="-122"/>
                  </a:rPr>
                  <a:t>三个基本</a:t>
                </a:r>
              </a:p>
            </p:txBody>
          </p:sp>
          <p:grpSp>
            <p:nvGrpSpPr>
              <p:cNvPr id="25" name="Group 14"/>
              <p:cNvGrpSpPr/>
              <p:nvPr/>
            </p:nvGrpSpPr>
            <p:grpSpPr bwMode="auto">
              <a:xfrm>
                <a:off x="2457" y="2000"/>
                <a:ext cx="901" cy="888"/>
                <a:chOff x="2457" y="2000"/>
                <a:chExt cx="901" cy="888"/>
              </a:xfrm>
            </p:grpSpPr>
            <p:pic>
              <p:nvPicPr>
                <p:cNvPr id="27" name="Picture 15" descr="circul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 y="2000"/>
                  <a:ext cx="901" cy="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Oval 16"/>
                <p:cNvSpPr>
                  <a:spLocks noChangeArrowheads="1"/>
                </p:cNvSpPr>
                <p:nvPr/>
              </p:nvSpPr>
              <p:spPr bwMode="auto">
                <a:xfrm>
                  <a:off x="2457" y="2000"/>
                  <a:ext cx="895" cy="888"/>
                </a:xfrm>
                <a:prstGeom prst="ellipse">
                  <a:avLst/>
                </a:prstGeom>
                <a:gradFill rotWithShape="1">
                  <a:gsLst>
                    <a:gs pos="0">
                      <a:srgbClr val="414141">
                        <a:alpha val="89998"/>
                      </a:srgbClr>
                    </a:gs>
                    <a:gs pos="50000">
                      <a:srgbClr val="F8F8F8">
                        <a:alpha val="45000"/>
                      </a:srgbClr>
                    </a:gs>
                    <a:gs pos="100000">
                      <a:srgbClr val="414141">
                        <a:alpha val="89998"/>
                      </a:srgbClr>
                    </a:gs>
                  </a:gsLst>
                  <a:lin ang="5400000" scaled="1"/>
                </a:gradFill>
                <a:ln w="9525">
                  <a:noFill/>
                  <a:round/>
                </a:ln>
              </p:spPr>
              <p:txBody>
                <a:bodyPr wrap="none" anchor="ctr"/>
                <a:lstStyle/>
                <a:p>
                  <a:pPr>
                    <a:defRPr/>
                  </a:pPr>
                  <a:endParaRPr lang="zh-CN" altLang="en-US">
                    <a:latin typeface="Arial" panose="020B0604020202020204" pitchFamily="34" charset="0"/>
                  </a:endParaRPr>
                </a:p>
              </p:txBody>
            </p:sp>
            <p:sp>
              <p:nvSpPr>
                <p:cNvPr id="29" name="Freeform 17"/>
                <p:cNvSpPr>
                  <a:spLocks noChangeArrowheads="1"/>
                </p:cNvSpPr>
                <p:nvPr/>
              </p:nvSpPr>
              <p:spPr bwMode="auto">
                <a:xfrm>
                  <a:off x="2550" y="2018"/>
                  <a:ext cx="703" cy="308"/>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759 w 1321"/>
                    <a:gd name="T85" fmla="*/ 6 h 712"/>
                    <a:gd name="T86" fmla="*/ 847 w 1321"/>
                    <a:gd name="T87" fmla="*/ 23 h 712"/>
                    <a:gd name="T88" fmla="*/ 932 w 1321"/>
                    <a:gd name="T89" fmla="*/ 53 h 712"/>
                    <a:gd name="T90" fmla="*/ 1010 w 1321"/>
                    <a:gd name="T91" fmla="*/ 90 h 712"/>
                    <a:gd name="T92" fmla="*/ 1082 w 1321"/>
                    <a:gd name="T93" fmla="*/ 137 h 712"/>
                    <a:gd name="T94" fmla="*/ 1149 w 1321"/>
                    <a:gd name="T95" fmla="*/ 194 h 712"/>
                    <a:gd name="T96" fmla="*/ 1208 w 1321"/>
                    <a:gd name="T97" fmla="*/ 256 h 712"/>
                    <a:gd name="T98" fmla="*/ 1258 w 1321"/>
                    <a:gd name="T99" fmla="*/ 325 h 712"/>
                    <a:gd name="T100" fmla="*/ 1301 w 1321"/>
                    <a:gd name="T101" fmla="*/ 401 h 7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21"/>
                    <a:gd name="T154" fmla="*/ 0 h 712"/>
                    <a:gd name="T155" fmla="*/ 1321 w 1321"/>
                    <a:gd name="T156" fmla="*/ 712 h 7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DDDDDD"/>
                    </a:gs>
                  </a:gsLst>
                  <a:lin ang="5400000" scaled="1"/>
                </a:gradFill>
                <a:ln>
                  <a:noFill/>
                </a:ln>
                <a:extLst>
                  <a:ext uri="{91240B29-F687-4F45-9708-019B960494DF}">
                    <a14:hiddenLine xmlns:a14="http://schemas.microsoft.com/office/drawing/2010/main" w="0">
                      <a:solidFill>
                        <a:srgbClr val="000000"/>
                      </a:solidFill>
                      <a:rou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grpSp>
              <p:nvGrpSpPr>
                <p:cNvPr id="30" name="Group 18"/>
                <p:cNvGrpSpPr/>
                <p:nvPr/>
              </p:nvGrpSpPr>
              <p:grpSpPr bwMode="auto">
                <a:xfrm rot="-1297425" flipH="1" flipV="1">
                  <a:off x="2521" y="2686"/>
                  <a:ext cx="783" cy="182"/>
                  <a:chOff x="2528" y="1060"/>
                  <a:chExt cx="894" cy="236"/>
                </a:xfrm>
              </p:grpSpPr>
              <p:grpSp>
                <p:nvGrpSpPr>
                  <p:cNvPr id="31" name="Group 19"/>
                  <p:cNvGrpSpPr/>
                  <p:nvPr/>
                </p:nvGrpSpPr>
                <p:grpSpPr bwMode="auto">
                  <a:xfrm>
                    <a:off x="2528" y="1060"/>
                    <a:ext cx="742" cy="186"/>
                    <a:chOff x="1565" y="2568"/>
                    <a:chExt cx="1118" cy="279"/>
                  </a:xfrm>
                </p:grpSpPr>
                <p:sp>
                  <p:nvSpPr>
                    <p:cNvPr id="37" name="AutoShape 20"/>
                    <p:cNvSpPr>
                      <a:spLocks noChangeArrowheads="1"/>
                    </p:cNvSpPr>
                    <p:nvPr/>
                  </p:nvSpPr>
                  <p:spPr bwMode="auto">
                    <a:xfrm rot="5263130">
                      <a:off x="1842" y="225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endParaRPr>
                    </a:p>
                  </p:txBody>
                </p:sp>
                <p:sp>
                  <p:nvSpPr>
                    <p:cNvPr id="38" name="AutoShape 21"/>
                    <p:cNvSpPr>
                      <a:spLocks noChangeArrowheads="1"/>
                    </p:cNvSpPr>
                    <p:nvPr/>
                  </p:nvSpPr>
                  <p:spPr bwMode="auto">
                    <a:xfrm rot="6078281">
                      <a:off x="1978" y="225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endParaRPr>
                    </a:p>
                  </p:txBody>
                </p:sp>
                <p:sp>
                  <p:nvSpPr>
                    <p:cNvPr id="39" name="AutoShape 22"/>
                    <p:cNvSpPr>
                      <a:spLocks noChangeArrowheads="1"/>
                    </p:cNvSpPr>
                    <p:nvPr/>
                  </p:nvSpPr>
                  <p:spPr bwMode="auto">
                    <a:xfrm rot="6373927">
                      <a:off x="2054" y="2278"/>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endParaRPr>
                    </a:p>
                  </p:txBody>
                </p:sp>
                <p:sp>
                  <p:nvSpPr>
                    <p:cNvPr id="40" name="AutoShape 23"/>
                    <p:cNvSpPr>
                      <a:spLocks noChangeArrowheads="1"/>
                    </p:cNvSpPr>
                    <p:nvPr/>
                  </p:nvSpPr>
                  <p:spPr bwMode="auto">
                    <a:xfrm rot="6906312">
                      <a:off x="2144" y="2308"/>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endParaRPr>
                    </a:p>
                  </p:txBody>
                </p:sp>
              </p:grpSp>
              <p:grpSp>
                <p:nvGrpSpPr>
                  <p:cNvPr id="32" name="Group 24"/>
                  <p:cNvGrpSpPr/>
                  <p:nvPr/>
                </p:nvGrpSpPr>
                <p:grpSpPr bwMode="auto">
                  <a:xfrm rot="1353540">
                    <a:off x="2680" y="1110"/>
                    <a:ext cx="742" cy="186"/>
                    <a:chOff x="1565" y="2568"/>
                    <a:chExt cx="1118" cy="279"/>
                  </a:xfrm>
                </p:grpSpPr>
                <p:sp>
                  <p:nvSpPr>
                    <p:cNvPr id="33" name="AutoShape 25"/>
                    <p:cNvSpPr>
                      <a:spLocks noChangeArrowheads="1"/>
                    </p:cNvSpPr>
                    <p:nvPr/>
                  </p:nvSpPr>
                  <p:spPr bwMode="auto">
                    <a:xfrm rot="5263130">
                      <a:off x="1842" y="225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endParaRPr>
                    </a:p>
                  </p:txBody>
                </p:sp>
                <p:sp>
                  <p:nvSpPr>
                    <p:cNvPr id="34" name="AutoShape 26"/>
                    <p:cNvSpPr>
                      <a:spLocks noChangeArrowheads="1"/>
                    </p:cNvSpPr>
                    <p:nvPr/>
                  </p:nvSpPr>
                  <p:spPr bwMode="auto">
                    <a:xfrm rot="6078281">
                      <a:off x="1978" y="225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endParaRPr>
                    </a:p>
                  </p:txBody>
                </p:sp>
                <p:sp>
                  <p:nvSpPr>
                    <p:cNvPr id="35" name="AutoShape 27"/>
                    <p:cNvSpPr>
                      <a:spLocks noChangeArrowheads="1"/>
                    </p:cNvSpPr>
                    <p:nvPr/>
                  </p:nvSpPr>
                  <p:spPr bwMode="auto">
                    <a:xfrm rot="6373927">
                      <a:off x="2054" y="2278"/>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endParaRPr>
                    </a:p>
                  </p:txBody>
                </p:sp>
                <p:sp>
                  <p:nvSpPr>
                    <p:cNvPr id="36" name="AutoShape 28"/>
                    <p:cNvSpPr>
                      <a:spLocks noChangeArrowheads="1"/>
                    </p:cNvSpPr>
                    <p:nvPr/>
                  </p:nvSpPr>
                  <p:spPr bwMode="auto">
                    <a:xfrm rot="6906312">
                      <a:off x="2144" y="2308"/>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latin typeface="Arial" panose="020B0604020202020204" pitchFamily="34" charset="0"/>
                      </a:endParaRPr>
                    </a:p>
                  </p:txBody>
                </p:sp>
              </p:grpSp>
            </p:grpSp>
          </p:grpSp>
          <p:sp>
            <p:nvSpPr>
              <p:cNvPr id="26" name="Rectangle 29"/>
              <p:cNvSpPr/>
              <p:nvPr/>
            </p:nvSpPr>
            <p:spPr>
              <a:xfrm>
                <a:off x="2443" y="2208"/>
                <a:ext cx="928" cy="605"/>
              </a:xfrm>
              <a:prstGeom prst="rect">
                <a:avLst/>
              </a:prstGeom>
              <a:noFill/>
              <a:ln w="9525">
                <a:noFill/>
              </a:ln>
            </p:spPr>
            <p:txBody>
              <a:bodyPr>
                <a:spAutoFit/>
              </a:bodyPr>
              <a:lstStyle/>
              <a:p>
                <a:pPr algn="ctr">
                  <a:defRPr/>
                </a:pPr>
                <a:r>
                  <a:rPr lang="zh-CN" altLang="en-US" sz="2400" b="1" noProof="1">
                    <a:ln w="11430"/>
                    <a:gradFill>
                      <a:gsLst>
                        <a:gs pos="25000">
                          <a:srgbClr val="C0504D">
                            <a:satMod val="155000"/>
                          </a:srgbClr>
                        </a:gs>
                        <a:gs pos="100000">
                          <a:srgbClr val="C0504D">
                            <a:shade val="45000"/>
                            <a:satMod val="165000"/>
                          </a:srgbClr>
                        </a:gs>
                      </a:gsLst>
                      <a:lin ang="5400000"/>
                    </a:gradFill>
                    <a:latin typeface="Arial" panose="020B0604020202020204" pitchFamily="34" charset="0"/>
                    <a:ea typeface="黑体" panose="02010609060101010101" pitchFamily="49" charset="-122"/>
                    <a:cs typeface="+mn-ea"/>
                    <a:sym typeface="+mn-ea"/>
                  </a:rPr>
                  <a:t>合格评估</a:t>
                </a:r>
                <a:endParaRPr lang="zh-CN" altLang="en-US" sz="2400" b="1" noProof="1">
                  <a:ln w="11430"/>
                  <a:gradFill>
                    <a:gsLst>
                      <a:gs pos="25000">
                        <a:srgbClr val="C0504D">
                          <a:satMod val="155000"/>
                        </a:srgbClr>
                      </a:gs>
                      <a:gs pos="100000">
                        <a:srgbClr val="C0504D">
                          <a:shade val="45000"/>
                          <a:satMod val="165000"/>
                        </a:srgbClr>
                      </a:gs>
                    </a:gsLst>
                    <a:lin ang="5400000"/>
                  </a:gradFill>
                  <a:latin typeface="Arial" panose="020B0604020202020204" pitchFamily="34" charset="0"/>
                  <a:ea typeface="黑体" panose="02010609060101010101" pitchFamily="49" charset="-122"/>
                  <a:sym typeface="+mn-ea"/>
                </a:endParaRPr>
              </a:p>
              <a:p>
                <a:pPr algn="ctr">
                  <a:defRPr/>
                </a:pPr>
                <a:r>
                  <a:rPr lang="zh-CN" altLang="en-US" sz="2400" b="1" noProof="1">
                    <a:ln w="11430"/>
                    <a:gradFill>
                      <a:gsLst>
                        <a:gs pos="25000">
                          <a:srgbClr val="C0504D">
                            <a:satMod val="155000"/>
                          </a:srgbClr>
                        </a:gs>
                        <a:gs pos="100000">
                          <a:srgbClr val="C0504D">
                            <a:shade val="45000"/>
                            <a:satMod val="165000"/>
                          </a:srgbClr>
                        </a:gs>
                      </a:gsLst>
                      <a:lin ang="5400000"/>
                    </a:gradFill>
                    <a:latin typeface="Arial" panose="020B0604020202020204" pitchFamily="34" charset="0"/>
                    <a:ea typeface="黑体" panose="02010609060101010101" pitchFamily="49" charset="-122"/>
                    <a:cs typeface="+mn-ea"/>
                    <a:sym typeface="+mn-ea"/>
                  </a:rPr>
                  <a:t>核心内涵</a:t>
                </a:r>
                <a:endParaRPr lang="en-US" altLang="zh-CN" sz="2400" b="1" noProof="1">
                  <a:ln w="11430"/>
                  <a:gradFill>
                    <a:gsLst>
                      <a:gs pos="25000">
                        <a:srgbClr val="C0504D">
                          <a:satMod val="155000"/>
                        </a:srgbClr>
                      </a:gs>
                      <a:gs pos="100000">
                        <a:srgbClr val="C0504D">
                          <a:shade val="45000"/>
                          <a:satMod val="165000"/>
                        </a:srgbClr>
                      </a:gs>
                    </a:gsLst>
                    <a:lin ang="5400000"/>
                  </a:gradFill>
                  <a:latin typeface="Arial" panose="020B0604020202020204" pitchFamily="34" charset="0"/>
                  <a:ea typeface="黑体" panose="02010609060101010101" pitchFamily="49" charset="-122"/>
                </a:endParaRPr>
              </a:p>
              <a:p>
                <a:pPr algn="ctr">
                  <a:defRPr/>
                </a:pPr>
                <a:endParaRPr lang="en-US" altLang="zh-CN" sz="2000" noProof="1">
                  <a:solidFill>
                    <a:srgbClr val="1C1C1C"/>
                  </a:solidFill>
                  <a:latin typeface="Arial" panose="020B0604020202020204" pitchFamily="34" charset="0"/>
                </a:endParaRPr>
              </a:p>
            </p:txBody>
          </p:sp>
        </p:grpSp>
        <p:sp>
          <p:nvSpPr>
            <p:cNvPr id="11" name="AutoShape 30"/>
            <p:cNvSpPr/>
            <p:nvPr/>
          </p:nvSpPr>
          <p:spPr bwMode="auto">
            <a:xfrm>
              <a:off x="13072" y="3958"/>
              <a:ext cx="5387" cy="1274"/>
            </a:xfrm>
            <a:prstGeom prst="accentCallout2">
              <a:avLst>
                <a:gd name="adj1" fmla="val 13634"/>
                <a:gd name="adj2" fmla="val -3227"/>
                <a:gd name="adj3" fmla="val 13634"/>
                <a:gd name="adj4" fmla="val -24125"/>
                <a:gd name="adj5" fmla="val 76060"/>
                <a:gd name="adj6" fmla="val -35454"/>
              </a:avLst>
            </a:prstGeom>
            <a:noFill/>
            <a:ln w="9525">
              <a:solidFill>
                <a:schemeClr val="tx2"/>
              </a:solidFill>
              <a:miter lim="800000"/>
              <a:headEnd type="triangle" w="med" len="med"/>
              <a:tailEnd type="oval"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ts val="3000"/>
                </a:lnSpc>
              </a:pPr>
              <a:r>
                <a:rPr lang="en-US" altLang="zh-CN" sz="1600" b="1">
                  <a:solidFill>
                    <a:srgbClr val="002060"/>
                  </a:solidFill>
                  <a:latin typeface="Arial" panose="020B0604020202020204" pitchFamily="34" charset="0"/>
                </a:rPr>
                <a:t>-</a:t>
              </a:r>
              <a:endParaRPr lang="en-US" altLang="zh-CN" sz="1600">
                <a:solidFill>
                  <a:srgbClr val="1C1C1C"/>
                </a:solidFill>
                <a:latin typeface="Arial" panose="020B0604020202020204" pitchFamily="34" charset="0"/>
              </a:endParaRPr>
            </a:p>
          </p:txBody>
        </p:sp>
        <p:sp>
          <p:nvSpPr>
            <p:cNvPr id="12" name="AutoShape 31"/>
            <p:cNvSpPr/>
            <p:nvPr/>
          </p:nvSpPr>
          <p:spPr bwMode="auto">
            <a:xfrm>
              <a:off x="12425" y="8604"/>
              <a:ext cx="4106" cy="1274"/>
            </a:xfrm>
            <a:prstGeom prst="accentCallout2">
              <a:avLst>
                <a:gd name="adj1" fmla="val 13634"/>
                <a:gd name="adj2" fmla="val -3227"/>
                <a:gd name="adj3" fmla="val 13634"/>
                <a:gd name="adj4" fmla="val -18616"/>
                <a:gd name="adj5" fmla="val -40343"/>
                <a:gd name="adj6" fmla="val -34005"/>
              </a:avLst>
            </a:prstGeom>
            <a:noFill/>
            <a:ln w="9525">
              <a:solidFill>
                <a:schemeClr val="tx2"/>
              </a:solidFill>
              <a:miter lim="800000"/>
              <a:headEnd type="triangle" w="med" len="med"/>
              <a:tailEnd type="oval"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ts val="3000"/>
                </a:lnSpc>
              </a:pPr>
              <a:endParaRPr lang="zh-CN" altLang="en-US" sz="2000" b="1" dirty="0">
                <a:solidFill>
                  <a:srgbClr val="002060"/>
                </a:solidFill>
                <a:latin typeface="黑体" panose="02010609060101010101" pitchFamily="49" charset="-122"/>
                <a:ea typeface="黑体" panose="02010609060101010101" pitchFamily="49" charset="-122"/>
                <a:sym typeface="宋体" panose="02010600030101010101" pitchFamily="2" charset="-122"/>
              </a:endParaRPr>
            </a:p>
          </p:txBody>
        </p:sp>
        <p:sp>
          <p:nvSpPr>
            <p:cNvPr id="13" name="AutoShape 32"/>
            <p:cNvSpPr/>
            <p:nvPr/>
          </p:nvSpPr>
          <p:spPr bwMode="auto">
            <a:xfrm flipH="1">
              <a:off x="1468" y="3958"/>
              <a:ext cx="5125" cy="1274"/>
            </a:xfrm>
            <a:prstGeom prst="accentCallout2">
              <a:avLst>
                <a:gd name="adj1" fmla="val 13634"/>
                <a:gd name="adj2" fmla="val -3333"/>
                <a:gd name="adj3" fmla="val 13634"/>
                <a:gd name="adj4" fmla="val -18819"/>
                <a:gd name="adj5" fmla="val 74884"/>
                <a:gd name="adj6" fmla="val -32241"/>
              </a:avLst>
            </a:prstGeom>
            <a:noFill/>
            <a:ln w="9525">
              <a:solidFill>
                <a:schemeClr val="tx2"/>
              </a:solidFill>
              <a:miter lim="800000"/>
              <a:headEnd type="triangle" w="med" len="med"/>
              <a:tailEnd type="oval"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sz="2000" dirty="0">
                <a:solidFill>
                  <a:srgbClr val="1C1C1C"/>
                </a:solidFill>
                <a:latin typeface="Arial" panose="020B0604020202020204" pitchFamily="34" charset="0"/>
              </a:endParaRPr>
            </a:p>
            <a:p>
              <a:pPr eaLnBrk="1" hangingPunct="1">
                <a:lnSpc>
                  <a:spcPts val="3400"/>
                </a:lnSpc>
              </a:pPr>
              <a:r>
                <a:rPr lang="en-US" altLang="zh-CN" sz="2000" b="1" dirty="0">
                  <a:solidFill>
                    <a:srgbClr val="002060"/>
                  </a:solidFill>
                  <a:latin typeface="黑体" panose="02010609060101010101" pitchFamily="49" charset="-122"/>
                  <a:ea typeface="黑体" panose="02010609060101010101" pitchFamily="49" charset="-122"/>
                  <a:sym typeface="宋体" panose="02010600030101010101" pitchFamily="2" charset="-122"/>
                </a:rPr>
                <a:t>-</a:t>
              </a:r>
              <a:r>
                <a:rPr lang="zh-CN" altLang="en-US" sz="2800" b="1" dirty="0">
                  <a:solidFill>
                    <a:srgbClr val="FF0000"/>
                  </a:solidFill>
                  <a:latin typeface="黑体" panose="02010609060101010101" pitchFamily="49" charset="-122"/>
                  <a:ea typeface="黑体" panose="02010609060101010101" pitchFamily="49" charset="-122"/>
                  <a:sym typeface="宋体" panose="02010600030101010101" pitchFamily="2" charset="-122"/>
                </a:rPr>
                <a:t>引导</a:t>
              </a:r>
              <a:r>
                <a:rPr lang="zh-CN" altLang="en-US" sz="2000" b="1" dirty="0">
                  <a:latin typeface="黑体" panose="02010609060101010101" pitchFamily="49" charset="-122"/>
                  <a:ea typeface="黑体" panose="02010609060101010101" pitchFamily="49" charset="-122"/>
                  <a:sym typeface="宋体" panose="02010600030101010101" pitchFamily="2" charset="-122"/>
                </a:rPr>
                <a:t>学校建立健全内部质量保障体系</a:t>
              </a:r>
            </a:p>
            <a:p>
              <a:pPr eaLnBrk="1" hangingPunct="1">
                <a:lnSpc>
                  <a:spcPts val="3000"/>
                </a:lnSpc>
              </a:pPr>
              <a:endParaRPr lang="zh-CN" altLang="en-US" sz="2000" b="1" dirty="0">
                <a:solidFill>
                  <a:srgbClr val="002060"/>
                </a:solidFill>
                <a:latin typeface="黑体" panose="02010609060101010101" pitchFamily="49" charset="-122"/>
                <a:ea typeface="黑体" panose="02010609060101010101" pitchFamily="49" charset="-122"/>
                <a:sym typeface="宋体" panose="02010600030101010101" pitchFamily="2" charset="-122"/>
              </a:endParaRPr>
            </a:p>
            <a:p>
              <a:pPr eaLnBrk="1" hangingPunct="1"/>
              <a:endParaRPr lang="en-US" altLang="zh-CN" sz="1600" dirty="0">
                <a:solidFill>
                  <a:srgbClr val="1C1C1C"/>
                </a:solidFill>
                <a:latin typeface="Arial" panose="020B0604020202020204" pitchFamily="34" charset="0"/>
              </a:endParaRPr>
            </a:p>
          </p:txBody>
        </p:sp>
        <p:sp>
          <p:nvSpPr>
            <p:cNvPr id="14" name="AutoShape 33"/>
            <p:cNvSpPr/>
            <p:nvPr/>
          </p:nvSpPr>
          <p:spPr bwMode="auto">
            <a:xfrm>
              <a:off x="1468" y="8112"/>
              <a:ext cx="4968" cy="1808"/>
            </a:xfrm>
            <a:prstGeom prst="accentCallout2">
              <a:avLst>
                <a:gd name="adj1" fmla="val 14231"/>
                <a:gd name="adj2" fmla="val 103227"/>
                <a:gd name="adj3" fmla="val 14213"/>
                <a:gd name="adj4" fmla="val 118741"/>
                <a:gd name="adj5" fmla="val -25000"/>
                <a:gd name="adj6" fmla="val 126667"/>
              </a:avLst>
            </a:prstGeom>
            <a:noFill/>
            <a:ln w="9525">
              <a:solidFill>
                <a:schemeClr val="tx2"/>
              </a:solidFill>
              <a:miter lim="800000"/>
              <a:headEnd type="triangle" w="med" len="med"/>
              <a:tailEnd type="oval"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ts val="3400"/>
                </a:lnSpc>
              </a:pPr>
              <a:r>
                <a:rPr lang="en-US" altLang="zh-CN" sz="2000" b="1" dirty="0">
                  <a:solidFill>
                    <a:srgbClr val="002060"/>
                  </a:solidFill>
                  <a:latin typeface="黑体" panose="02010609060101010101" pitchFamily="49" charset="-122"/>
                  <a:ea typeface="黑体" panose="02010609060101010101" pitchFamily="49" charset="-122"/>
                  <a:sym typeface="宋体" panose="02010600030101010101" pitchFamily="2" charset="-122"/>
                </a:rPr>
                <a:t>-</a:t>
              </a:r>
              <a:r>
                <a:rPr lang="zh-CN" altLang="en-US" sz="2800" b="1" dirty="0">
                  <a:solidFill>
                    <a:srgbClr val="FF0000"/>
                  </a:solidFill>
                  <a:latin typeface="黑体" panose="02010609060101010101" pitchFamily="49" charset="-122"/>
                  <a:ea typeface="黑体" panose="02010609060101010101" pitchFamily="49" charset="-122"/>
                  <a:sym typeface="宋体" panose="02010600030101010101" pitchFamily="2" charset="-122"/>
                </a:rPr>
                <a:t>突出</a:t>
              </a:r>
              <a:r>
                <a:rPr lang="zh-CN" altLang="en-US" sz="2000" b="1" dirty="0">
                  <a:latin typeface="黑体" panose="02010609060101010101" pitchFamily="49" charset="-122"/>
                  <a:ea typeface="黑体" panose="02010609060101010101" pitchFamily="49" charset="-122"/>
                  <a:sym typeface="宋体" panose="02010600030101010101" pitchFamily="2" charset="-122"/>
                </a:rPr>
                <a:t>为地方（行业）经  </a:t>
              </a:r>
            </a:p>
            <a:p>
              <a:pPr eaLnBrk="1" hangingPunct="1">
                <a:lnSpc>
                  <a:spcPts val="3400"/>
                </a:lnSpc>
              </a:pPr>
              <a:r>
                <a:rPr lang="zh-CN" altLang="en-US" sz="2000" b="1" dirty="0">
                  <a:latin typeface="黑体" panose="02010609060101010101" pitchFamily="49" charset="-122"/>
                  <a:ea typeface="黑体" panose="02010609060101010101" pitchFamily="49" charset="-122"/>
                  <a:sym typeface="宋体" panose="02010600030101010101" pitchFamily="2" charset="-122"/>
                </a:rPr>
                <a:t>  济社会发展服务</a:t>
              </a:r>
            </a:p>
            <a:p>
              <a:pPr eaLnBrk="1" hangingPunct="1">
                <a:lnSpc>
                  <a:spcPts val="3400"/>
                </a:lnSpc>
              </a:pPr>
              <a:r>
                <a:rPr lang="en-US" altLang="zh-CN" sz="2000" b="1" dirty="0">
                  <a:solidFill>
                    <a:srgbClr val="002060"/>
                  </a:solidFill>
                  <a:latin typeface="黑体" panose="02010609060101010101" pitchFamily="49" charset="-122"/>
                  <a:ea typeface="黑体" panose="02010609060101010101" pitchFamily="49" charset="-122"/>
                  <a:sym typeface="宋体" panose="02010600030101010101" pitchFamily="2" charset="-122"/>
                </a:rPr>
                <a:t>-</a:t>
              </a:r>
              <a:r>
                <a:rPr lang="zh-CN" altLang="en-US" sz="2800" b="1" dirty="0">
                  <a:solidFill>
                    <a:srgbClr val="FF0000"/>
                  </a:solidFill>
                  <a:latin typeface="黑体" panose="02010609060101010101" pitchFamily="49" charset="-122"/>
                  <a:ea typeface="黑体" panose="02010609060101010101" pitchFamily="49" charset="-122"/>
                  <a:sym typeface="宋体" panose="02010600030101010101" pitchFamily="2" charset="-122"/>
                </a:rPr>
                <a:t>突出</a:t>
              </a:r>
              <a:r>
                <a:rPr lang="zh-CN" altLang="en-US" sz="2000" b="1" dirty="0">
                  <a:latin typeface="黑体" panose="02010609060101010101" pitchFamily="49" charset="-122"/>
                  <a:ea typeface="黑体" panose="02010609060101010101" pitchFamily="49" charset="-122"/>
                  <a:sym typeface="宋体" panose="02010600030101010101" pitchFamily="2" charset="-122"/>
                </a:rPr>
                <a:t>为本地区培养高素  </a:t>
              </a:r>
            </a:p>
            <a:p>
              <a:pPr eaLnBrk="1" hangingPunct="1">
                <a:lnSpc>
                  <a:spcPts val="3400"/>
                </a:lnSpc>
              </a:pPr>
              <a:r>
                <a:rPr lang="zh-CN" altLang="en-US" sz="2000" b="1" dirty="0">
                  <a:latin typeface="黑体" panose="02010609060101010101" pitchFamily="49" charset="-122"/>
                  <a:ea typeface="黑体" panose="02010609060101010101" pitchFamily="49" charset="-122"/>
                  <a:sym typeface="宋体" panose="02010600030101010101" pitchFamily="2" charset="-122"/>
                </a:rPr>
                <a:t>  质应用型专门人才</a:t>
              </a:r>
            </a:p>
          </p:txBody>
        </p:sp>
      </p:grpSp>
      <p:sp>
        <p:nvSpPr>
          <p:cNvPr id="43" name="矩形 42"/>
          <p:cNvSpPr/>
          <p:nvPr/>
        </p:nvSpPr>
        <p:spPr>
          <a:xfrm>
            <a:off x="7785085" y="4725144"/>
            <a:ext cx="4204422" cy="1387239"/>
          </a:xfrm>
          <a:prstGeom prst="rect">
            <a:avLst/>
          </a:prstGeom>
        </p:spPr>
        <p:txBody>
          <a:bodyPr wrap="square">
            <a:spAutoFit/>
          </a:bodyPr>
          <a:lstStyle/>
          <a:p>
            <a:pPr>
              <a:lnSpc>
                <a:spcPts val="3500"/>
              </a:lnSpc>
            </a:pPr>
            <a:r>
              <a:rPr lang="zh-CN" altLang="en-US" b="1" dirty="0">
                <a:solidFill>
                  <a:srgbClr val="002060"/>
                </a:solidFill>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sym typeface="宋体" panose="02010600030101010101" pitchFamily="2" charset="-122"/>
              </a:rPr>
              <a:t>办学条件</a:t>
            </a:r>
            <a:r>
              <a:rPr lang="zh-CN" altLang="en-US" sz="2800" b="1" dirty="0">
                <a:solidFill>
                  <a:srgbClr val="FF0000"/>
                </a:solidFill>
                <a:latin typeface="黑体" panose="02010609060101010101" pitchFamily="49" charset="-122"/>
                <a:ea typeface="黑体" panose="02010609060101010101" pitchFamily="49" charset="-122"/>
                <a:sym typeface="宋体" panose="02010600030101010101" pitchFamily="2" charset="-122"/>
              </a:rPr>
              <a:t>基本</a:t>
            </a:r>
            <a:r>
              <a:rPr lang="zh-CN" altLang="en-US" sz="2000" b="1" dirty="0">
                <a:latin typeface="黑体" panose="02010609060101010101" pitchFamily="49" charset="-122"/>
                <a:ea typeface="黑体" panose="02010609060101010101" pitchFamily="49" charset="-122"/>
                <a:sym typeface="宋体" panose="02010600030101010101" pitchFamily="2" charset="-122"/>
              </a:rPr>
              <a:t>达到国家标准</a:t>
            </a:r>
          </a:p>
          <a:p>
            <a:pPr>
              <a:lnSpc>
                <a:spcPts val="3500"/>
              </a:lnSpc>
            </a:pPr>
            <a:r>
              <a:rPr lang="zh-CN" altLang="en-US" b="1" dirty="0">
                <a:solidFill>
                  <a:srgbClr val="002060"/>
                </a:solidFill>
                <a:latin typeface="黑体" panose="02010609060101010101" pitchFamily="49" charset="-122"/>
                <a:ea typeface="黑体" panose="02010609060101010101" pitchFamily="49" charset="-122"/>
              </a:rPr>
              <a:t>- </a:t>
            </a:r>
            <a:r>
              <a:rPr lang="zh-CN" altLang="en-US" sz="2000" b="1" dirty="0">
                <a:latin typeface="黑体" panose="02010609060101010101" pitchFamily="49" charset="-122"/>
                <a:ea typeface="黑体" panose="02010609060101010101" pitchFamily="49" charset="-122"/>
                <a:sym typeface="宋体" panose="02010600030101010101" pitchFamily="2" charset="-122"/>
              </a:rPr>
              <a:t>教学管理</a:t>
            </a:r>
            <a:r>
              <a:rPr lang="zh-CN" altLang="en-US" sz="2800" b="1" dirty="0">
                <a:solidFill>
                  <a:srgbClr val="FF0000"/>
                </a:solidFill>
                <a:latin typeface="黑体" panose="02010609060101010101" pitchFamily="49" charset="-122"/>
                <a:ea typeface="黑体" panose="02010609060101010101" pitchFamily="49" charset="-122"/>
                <a:sym typeface="宋体" panose="02010600030101010101" pitchFamily="2" charset="-122"/>
              </a:rPr>
              <a:t>基本</a:t>
            </a:r>
            <a:r>
              <a:rPr lang="zh-CN" altLang="en-US" sz="2000" b="1" dirty="0">
                <a:latin typeface="黑体" panose="02010609060101010101" pitchFamily="49" charset="-122"/>
                <a:ea typeface="黑体" panose="02010609060101010101" pitchFamily="49" charset="-122"/>
                <a:sym typeface="宋体" panose="02010600030101010101" pitchFamily="2" charset="-122"/>
              </a:rPr>
              <a:t>规范          </a:t>
            </a:r>
          </a:p>
          <a:p>
            <a:pPr>
              <a:lnSpc>
                <a:spcPts val="3500"/>
              </a:lnSpc>
            </a:pPr>
            <a:r>
              <a:rPr lang="en-US" altLang="zh-CN" sz="1400" b="1" dirty="0">
                <a:solidFill>
                  <a:srgbClr val="002060"/>
                </a:solidFill>
                <a:latin typeface="黑体" panose="02010609060101010101" pitchFamily="49" charset="-122"/>
                <a:ea typeface="黑体" panose="02010609060101010101" pitchFamily="49" charset="-122"/>
                <a:sym typeface="宋体" panose="02010600030101010101" pitchFamily="2" charset="-122"/>
              </a:rPr>
              <a:t>-</a:t>
            </a:r>
            <a:r>
              <a:rPr lang="zh-CN" altLang="en-US" sz="2000" b="1" dirty="0">
                <a:latin typeface="黑体" panose="02010609060101010101" pitchFamily="49" charset="-122"/>
                <a:ea typeface="黑体" panose="02010609060101010101" pitchFamily="49" charset="-122"/>
                <a:sym typeface="宋体" panose="02010600030101010101" pitchFamily="2" charset="-122"/>
              </a:rPr>
              <a:t>人才培养质量</a:t>
            </a:r>
            <a:r>
              <a:rPr lang="zh-CN" altLang="en-US" sz="2800" b="1" dirty="0">
                <a:solidFill>
                  <a:srgbClr val="FF0000"/>
                </a:solidFill>
                <a:latin typeface="黑体" panose="02010609060101010101" pitchFamily="49" charset="-122"/>
                <a:ea typeface="黑体" panose="02010609060101010101" pitchFamily="49" charset="-122"/>
                <a:sym typeface="宋体" panose="02010600030101010101" pitchFamily="2" charset="-122"/>
              </a:rPr>
              <a:t>基本</a:t>
            </a:r>
            <a:r>
              <a:rPr lang="zh-CN" altLang="en-US" sz="2000" b="1" dirty="0">
                <a:latin typeface="黑体" panose="02010609060101010101" pitchFamily="49" charset="-122"/>
                <a:ea typeface="黑体" panose="02010609060101010101" pitchFamily="49" charset="-122"/>
                <a:sym typeface="宋体" panose="02010600030101010101" pitchFamily="2" charset="-122"/>
              </a:rPr>
              <a:t>有保证</a:t>
            </a:r>
          </a:p>
        </p:txBody>
      </p:sp>
      <p:sp>
        <p:nvSpPr>
          <p:cNvPr id="44" name="矩形 43"/>
          <p:cNvSpPr/>
          <p:nvPr/>
        </p:nvSpPr>
        <p:spPr>
          <a:xfrm>
            <a:off x="8136189" y="1772816"/>
            <a:ext cx="3072379" cy="1812869"/>
          </a:xfrm>
          <a:prstGeom prst="rect">
            <a:avLst/>
          </a:prstGeom>
        </p:spPr>
        <p:txBody>
          <a:bodyPr wrap="square">
            <a:spAutoFit/>
          </a:bodyPr>
          <a:lstStyle/>
          <a:p>
            <a:pPr>
              <a:lnSpc>
                <a:spcPts val="3400"/>
              </a:lnSpc>
            </a:pPr>
            <a:r>
              <a:rPr lang="en-US" altLang="zh-CN" b="1" dirty="0">
                <a:solidFill>
                  <a:srgbClr val="002060"/>
                </a:solidFill>
                <a:latin typeface="Arial" panose="020B0604020202020204" pitchFamily="34" charset="0"/>
              </a:rPr>
              <a:t>-</a:t>
            </a:r>
            <a:r>
              <a:rPr lang="zh-CN" altLang="en-US" sz="2800" b="1" dirty="0">
                <a:solidFill>
                  <a:srgbClr val="FF0000"/>
                </a:solidFill>
                <a:latin typeface="黑体" panose="02010609060101010101" pitchFamily="49" charset="-122"/>
                <a:ea typeface="黑体" panose="02010609060101010101" pitchFamily="49" charset="-122"/>
                <a:sym typeface="宋体" panose="02010600030101010101" pitchFamily="2" charset="-122"/>
              </a:rPr>
              <a:t>促进</a:t>
            </a:r>
            <a:r>
              <a:rPr lang="zh-CN" altLang="en-US" sz="2000" b="1" dirty="0">
                <a:latin typeface="黑体" panose="02010609060101010101" pitchFamily="49" charset="-122"/>
                <a:ea typeface="黑体" panose="02010609060101010101" pitchFamily="49" charset="-122"/>
                <a:sym typeface="宋体" panose="02010600030101010101" pitchFamily="2" charset="-122"/>
              </a:rPr>
              <a:t>教育教学经费投入</a:t>
            </a:r>
          </a:p>
          <a:p>
            <a:pPr>
              <a:lnSpc>
                <a:spcPts val="3400"/>
              </a:lnSpc>
            </a:pPr>
            <a:r>
              <a:rPr lang="en-US" altLang="zh-CN" sz="2800" b="1" dirty="0">
                <a:solidFill>
                  <a:srgbClr val="002060"/>
                </a:solidFill>
                <a:latin typeface="黑体" panose="02010609060101010101" pitchFamily="49" charset="-122"/>
                <a:ea typeface="黑体" panose="02010609060101010101" pitchFamily="49" charset="-122"/>
                <a:sym typeface="宋体" panose="02010600030101010101" pitchFamily="2" charset="-122"/>
              </a:rPr>
              <a:t> </a:t>
            </a:r>
            <a:r>
              <a:rPr lang="zh-CN" altLang="en-US" sz="2800" b="1" dirty="0">
                <a:solidFill>
                  <a:srgbClr val="FF0000"/>
                </a:solidFill>
                <a:latin typeface="黑体" panose="02010609060101010101" pitchFamily="49" charset="-122"/>
                <a:ea typeface="黑体" panose="02010609060101010101" pitchFamily="49" charset="-122"/>
                <a:sym typeface="宋体" panose="02010600030101010101" pitchFamily="2" charset="-122"/>
              </a:rPr>
              <a:t>促进</a:t>
            </a:r>
            <a:r>
              <a:rPr lang="zh-CN" altLang="en-US" sz="2000" b="1" dirty="0">
                <a:latin typeface="黑体" panose="02010609060101010101" pitchFamily="49" charset="-122"/>
                <a:ea typeface="黑体" panose="02010609060101010101" pitchFamily="49" charset="-122"/>
                <a:sym typeface="宋体" panose="02010600030101010101" pitchFamily="2" charset="-122"/>
              </a:rPr>
              <a:t>改善办学条件</a:t>
            </a:r>
          </a:p>
          <a:p>
            <a:pPr>
              <a:lnSpc>
                <a:spcPts val="3400"/>
              </a:lnSpc>
            </a:pPr>
            <a:r>
              <a:rPr lang="en-US" altLang="zh-CN" b="1" dirty="0">
                <a:solidFill>
                  <a:srgbClr val="002060"/>
                </a:solidFill>
                <a:latin typeface="黑体" panose="02010609060101010101" pitchFamily="49" charset="-122"/>
                <a:ea typeface="黑体" panose="02010609060101010101" pitchFamily="49" charset="-122"/>
                <a:sym typeface="宋体" panose="02010600030101010101" pitchFamily="2" charset="-122"/>
              </a:rPr>
              <a:t>-</a:t>
            </a:r>
            <a:r>
              <a:rPr lang="zh-CN" altLang="en-US" sz="2800" b="1" dirty="0">
                <a:solidFill>
                  <a:srgbClr val="FF0000"/>
                </a:solidFill>
                <a:latin typeface="黑体" panose="02010609060101010101" pitchFamily="49" charset="-122"/>
                <a:ea typeface="黑体" panose="02010609060101010101" pitchFamily="49" charset="-122"/>
                <a:sym typeface="宋体" panose="02010600030101010101" pitchFamily="2" charset="-122"/>
              </a:rPr>
              <a:t>促进</a:t>
            </a:r>
            <a:r>
              <a:rPr lang="zh-CN" altLang="en-US" sz="2000" b="1" dirty="0">
                <a:latin typeface="黑体" panose="02010609060101010101" pitchFamily="49" charset="-122"/>
                <a:ea typeface="黑体" panose="02010609060101010101" pitchFamily="49" charset="-122"/>
                <a:sym typeface="宋体" panose="02010600030101010101" pitchFamily="2" charset="-122"/>
              </a:rPr>
              <a:t>规范教学管理</a:t>
            </a:r>
          </a:p>
          <a:p>
            <a:pPr>
              <a:lnSpc>
                <a:spcPts val="3400"/>
              </a:lnSpc>
            </a:pPr>
            <a:r>
              <a:rPr lang="en-US" altLang="zh-CN" b="1" dirty="0">
                <a:solidFill>
                  <a:srgbClr val="002060"/>
                </a:solidFill>
                <a:latin typeface="黑体" panose="02010609060101010101" pitchFamily="49" charset="-122"/>
                <a:ea typeface="黑体" panose="02010609060101010101" pitchFamily="49" charset="-122"/>
                <a:sym typeface="宋体" panose="02010600030101010101" pitchFamily="2" charset="-122"/>
              </a:rPr>
              <a:t>-</a:t>
            </a:r>
            <a:r>
              <a:rPr lang="zh-CN" altLang="en-US" sz="2800" b="1" dirty="0">
                <a:solidFill>
                  <a:srgbClr val="FF0000"/>
                </a:solidFill>
                <a:latin typeface="黑体" panose="02010609060101010101" pitchFamily="49" charset="-122"/>
                <a:ea typeface="黑体" panose="02010609060101010101" pitchFamily="49" charset="-122"/>
                <a:sym typeface="宋体" panose="02010600030101010101" pitchFamily="2" charset="-122"/>
              </a:rPr>
              <a:t>促进</a:t>
            </a:r>
            <a:r>
              <a:rPr lang="zh-CN" altLang="en-US" sz="2000" b="1" dirty="0">
                <a:latin typeface="黑体" panose="02010609060101010101" pitchFamily="49" charset="-122"/>
                <a:ea typeface="黑体" panose="02010609060101010101" pitchFamily="49" charset="-122"/>
                <a:sym typeface="宋体" panose="02010600030101010101" pitchFamily="2" charset="-122"/>
              </a:rPr>
              <a:t>提升教学质量</a:t>
            </a:r>
            <a:endParaRPr lang="zh-CN" altLang="en-US" sz="2000" b="1" dirty="0">
              <a:latin typeface="黑体" panose="02010609060101010101" pitchFamily="49" charset="-122"/>
              <a:ea typeface="黑体" panose="02010609060101010101" pitchFamily="49" charset="-122"/>
            </a:endParaRPr>
          </a:p>
        </p:txBody>
      </p:sp>
      <p:sp>
        <p:nvSpPr>
          <p:cNvPr id="41" name="文本框 40"/>
          <p:cNvSpPr txBox="1"/>
          <p:nvPr/>
        </p:nvSpPr>
        <p:spPr>
          <a:xfrm>
            <a:off x="488731" y="818034"/>
            <a:ext cx="9847094"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b="1" dirty="0">
                <a:solidFill>
                  <a:srgbClr val="0070C0"/>
                </a:solidFill>
                <a:latin typeface="黑体" panose="02010609060101010101" pitchFamily="49" charset="-122"/>
                <a:ea typeface="黑体" panose="02010609060101010101" pitchFamily="49" charset="-122"/>
              </a:rPr>
              <a:t>合格评估基本内涵导向</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6"/>
          <p:cNvSpPr>
            <a:spLocks noChangeArrowheads="1"/>
          </p:cNvSpPr>
          <p:nvPr/>
        </p:nvSpPr>
        <p:spPr bwMode="auto">
          <a:xfrm>
            <a:off x="2043746" y="2714564"/>
            <a:ext cx="1920213" cy="1095273"/>
          </a:xfrm>
          <a:prstGeom prst="rect">
            <a:avLst/>
          </a:prstGeom>
          <a:solidFill>
            <a:srgbClr val="0070C0"/>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None/>
            </a:pPr>
            <a:r>
              <a:rPr lang="zh-CN" altLang="en-US" sz="4400" b="1" dirty="0">
                <a:solidFill>
                  <a:schemeClr val="bg1"/>
                </a:solidFill>
                <a:latin typeface="黑体" panose="02010609060101010101" pitchFamily="49" charset="-122"/>
                <a:ea typeface="黑体" panose="02010609060101010101" pitchFamily="49" charset="-122"/>
              </a:rPr>
              <a:t>引导</a:t>
            </a:r>
          </a:p>
        </p:txBody>
      </p:sp>
      <p:sp>
        <p:nvSpPr>
          <p:cNvPr id="6" name="矩形 5"/>
          <p:cNvSpPr/>
          <p:nvPr/>
        </p:nvSpPr>
        <p:spPr>
          <a:xfrm>
            <a:off x="4511824" y="2005639"/>
            <a:ext cx="6164460" cy="2932662"/>
          </a:xfrm>
          <a:prstGeom prst="rect">
            <a:avLst/>
          </a:prstGeom>
        </p:spPr>
        <p:txBody>
          <a:bodyPr wrap="square">
            <a:spAutoFit/>
          </a:bodyPr>
          <a:lstStyle/>
          <a:p>
            <a:pPr marL="609600" indent="-609600">
              <a:lnSpc>
                <a:spcPct val="120000"/>
              </a:lnSpc>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rPr>
              <a:t>办学定位向</a:t>
            </a:r>
            <a:r>
              <a:rPr lang="zh-CN" altLang="en-US" sz="2665" dirty="0">
                <a:solidFill>
                  <a:srgbClr val="FF0000"/>
                </a:solidFill>
                <a:latin typeface="黑体" panose="02010609060101010101" pitchFamily="49" charset="-122"/>
                <a:ea typeface="黑体" panose="02010609060101010101" pitchFamily="49" charset="-122"/>
              </a:rPr>
              <a:t>“应用型”</a:t>
            </a:r>
            <a:r>
              <a:rPr lang="zh-CN" altLang="en-US" sz="2400" dirty="0">
                <a:latin typeface="黑体" panose="02010609060101010101" pitchFamily="49" charset="-122"/>
                <a:ea typeface="黑体" panose="02010609060101010101" pitchFamily="49" charset="-122"/>
              </a:rPr>
              <a:t>转变</a:t>
            </a:r>
            <a:endParaRPr lang="en-US" altLang="zh-CN" sz="2400" dirty="0">
              <a:latin typeface="黑体" panose="02010609060101010101" pitchFamily="49" charset="-122"/>
              <a:ea typeface="黑体" panose="02010609060101010101" pitchFamily="49" charset="-122"/>
            </a:endParaRPr>
          </a:p>
          <a:p>
            <a:pPr marL="609600" indent="-609600">
              <a:lnSpc>
                <a:spcPct val="120000"/>
              </a:lnSpc>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rPr>
              <a:t>专业结构向</a:t>
            </a:r>
            <a:r>
              <a:rPr lang="zh-CN" altLang="en-US" sz="2665" dirty="0">
                <a:solidFill>
                  <a:srgbClr val="FF0000"/>
                </a:solidFill>
                <a:latin typeface="黑体" panose="02010609060101010101" pitchFamily="49" charset="-122"/>
                <a:ea typeface="黑体" panose="02010609060101010101" pitchFamily="49" charset="-122"/>
              </a:rPr>
              <a:t>“需求导向”</a:t>
            </a:r>
            <a:r>
              <a:rPr lang="zh-CN" altLang="en-US" sz="2400" dirty="0">
                <a:latin typeface="黑体" panose="02010609060101010101" pitchFamily="49" charset="-122"/>
                <a:ea typeface="黑体" panose="02010609060101010101" pitchFamily="49" charset="-122"/>
              </a:rPr>
              <a:t>转变</a:t>
            </a:r>
            <a:endParaRPr lang="en-US" altLang="zh-CN" sz="2400" dirty="0">
              <a:latin typeface="黑体" panose="02010609060101010101" pitchFamily="49" charset="-122"/>
              <a:ea typeface="黑体" panose="02010609060101010101" pitchFamily="49" charset="-122"/>
            </a:endParaRPr>
          </a:p>
          <a:p>
            <a:pPr marL="609600" indent="-609600">
              <a:lnSpc>
                <a:spcPct val="120000"/>
              </a:lnSpc>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rPr>
              <a:t>培养方案向</a:t>
            </a:r>
            <a:r>
              <a:rPr lang="zh-CN" altLang="en-US" sz="2665" dirty="0">
                <a:solidFill>
                  <a:srgbClr val="FF0000"/>
                </a:solidFill>
                <a:latin typeface="黑体" panose="02010609060101010101" pitchFamily="49" charset="-122"/>
                <a:ea typeface="黑体" panose="02010609060101010101" pitchFamily="49" charset="-122"/>
              </a:rPr>
              <a:t>“产出导向”</a:t>
            </a:r>
            <a:r>
              <a:rPr lang="zh-CN" altLang="en-US" sz="2400" dirty="0">
                <a:latin typeface="黑体" panose="02010609060101010101" pitchFamily="49" charset="-122"/>
                <a:ea typeface="黑体" panose="02010609060101010101" pitchFamily="49" charset="-122"/>
              </a:rPr>
              <a:t>转变</a:t>
            </a:r>
            <a:endParaRPr lang="en-US" altLang="zh-CN" sz="2400" dirty="0">
              <a:latin typeface="黑体" panose="02010609060101010101" pitchFamily="49" charset="-122"/>
              <a:ea typeface="黑体" panose="02010609060101010101" pitchFamily="49" charset="-122"/>
            </a:endParaRPr>
          </a:p>
          <a:p>
            <a:pPr marL="609600" indent="-609600">
              <a:lnSpc>
                <a:spcPct val="120000"/>
              </a:lnSpc>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rPr>
              <a:t>培养模式向</a:t>
            </a:r>
            <a:r>
              <a:rPr lang="zh-CN" altLang="en-US" sz="2400" dirty="0">
                <a:solidFill>
                  <a:srgbClr val="FF0000"/>
                </a:solidFill>
                <a:latin typeface="黑体" panose="02010609060101010101" pitchFamily="49" charset="-122"/>
                <a:ea typeface="黑体" panose="02010609060101010101" pitchFamily="49" charset="-122"/>
              </a:rPr>
              <a:t>“合作教育”</a:t>
            </a:r>
            <a:r>
              <a:rPr lang="zh-CN" altLang="en-US" sz="2400" dirty="0">
                <a:latin typeface="黑体" panose="02010609060101010101" pitchFamily="49" charset="-122"/>
                <a:ea typeface="黑体" panose="02010609060101010101" pitchFamily="49" charset="-122"/>
              </a:rPr>
              <a:t>转变</a:t>
            </a:r>
            <a:endParaRPr lang="en-US" altLang="zh-CN" sz="2400" dirty="0">
              <a:latin typeface="黑体" panose="02010609060101010101" pitchFamily="49" charset="-122"/>
              <a:ea typeface="黑体" panose="02010609060101010101" pitchFamily="49" charset="-122"/>
            </a:endParaRPr>
          </a:p>
          <a:p>
            <a:pPr marL="609600" indent="-609600">
              <a:lnSpc>
                <a:spcPct val="120000"/>
              </a:lnSpc>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rPr>
              <a:t>师资队伍向</a:t>
            </a:r>
            <a:r>
              <a:rPr lang="zh-CN" altLang="en-US" sz="2665" dirty="0">
                <a:solidFill>
                  <a:srgbClr val="FF0000"/>
                </a:solidFill>
                <a:latin typeface="黑体" panose="02010609060101010101" pitchFamily="49" charset="-122"/>
                <a:ea typeface="黑体" panose="02010609060101010101" pitchFamily="49" charset="-122"/>
              </a:rPr>
              <a:t>“双师型”</a:t>
            </a:r>
            <a:r>
              <a:rPr lang="zh-CN" altLang="en-US" sz="2400" dirty="0">
                <a:latin typeface="黑体" panose="02010609060101010101" pitchFamily="49" charset="-122"/>
                <a:ea typeface="黑体" panose="02010609060101010101" pitchFamily="49" charset="-122"/>
              </a:rPr>
              <a:t>转变</a:t>
            </a:r>
            <a:endParaRPr lang="en-US" altLang="zh-CN" sz="2400" dirty="0">
              <a:latin typeface="黑体" panose="02010609060101010101" pitchFamily="49" charset="-122"/>
              <a:ea typeface="黑体" panose="02010609060101010101" pitchFamily="49" charset="-122"/>
            </a:endParaRPr>
          </a:p>
          <a:p>
            <a:pPr marL="609600" indent="-609600">
              <a:lnSpc>
                <a:spcPct val="120000"/>
              </a:lnSpc>
              <a:buFont typeface="Wingdings" panose="05000000000000000000" pitchFamily="2" charset="2"/>
              <a:buChar char="Ø"/>
            </a:pPr>
            <a:r>
              <a:rPr lang="zh-CN" altLang="en-US" sz="2400" dirty="0">
                <a:latin typeface="黑体" panose="02010609060101010101" pitchFamily="49" charset="-122"/>
                <a:ea typeface="黑体" panose="02010609060101010101" pitchFamily="49" charset="-122"/>
              </a:rPr>
              <a:t>质量评价向</a:t>
            </a:r>
            <a:r>
              <a:rPr lang="zh-CN" altLang="en-US" sz="2665" dirty="0">
                <a:solidFill>
                  <a:srgbClr val="FF0000"/>
                </a:solidFill>
                <a:latin typeface="黑体" panose="02010609060101010101" pitchFamily="49" charset="-122"/>
                <a:ea typeface="黑体" panose="02010609060101010101" pitchFamily="49" charset="-122"/>
              </a:rPr>
              <a:t>“两个满意度”</a:t>
            </a:r>
            <a:r>
              <a:rPr lang="zh-CN" altLang="en-US" sz="2400" dirty="0">
                <a:latin typeface="黑体" panose="02010609060101010101" pitchFamily="49" charset="-122"/>
                <a:ea typeface="黑体" panose="02010609060101010101" pitchFamily="49" charset="-122"/>
              </a:rPr>
              <a:t>转变</a:t>
            </a:r>
            <a:endParaRPr lang="zh-CN" altLang="zh-CN" sz="2400" dirty="0">
              <a:latin typeface="黑体" panose="02010609060101010101" pitchFamily="49" charset="-122"/>
              <a:ea typeface="黑体" panose="02010609060101010101" pitchFamily="49" charset="-122"/>
            </a:endParaRPr>
          </a:p>
        </p:txBody>
      </p:sp>
      <p:sp>
        <p:nvSpPr>
          <p:cNvPr id="7" name="圆角矩形 6"/>
          <p:cNvSpPr/>
          <p:nvPr/>
        </p:nvSpPr>
        <p:spPr>
          <a:xfrm>
            <a:off x="1631504" y="1772816"/>
            <a:ext cx="9145016" cy="3456384"/>
          </a:xfrm>
          <a:prstGeom prst="roundRect">
            <a:avLst>
              <a:gd name="adj" fmla="val 5088"/>
            </a:avLst>
          </a:prstGeom>
          <a:noFill/>
          <a:ln w="5715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9" name="文本框 8"/>
          <p:cNvSpPr txBox="1"/>
          <p:nvPr/>
        </p:nvSpPr>
        <p:spPr>
          <a:xfrm>
            <a:off x="488731" y="818034"/>
            <a:ext cx="9847094"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zh-CN" altLang="en-US" sz="2800" b="1" dirty="0">
                <a:solidFill>
                  <a:srgbClr val="0070C0"/>
                </a:solidFill>
                <a:latin typeface="黑体" panose="02010609060101010101" pitchFamily="49" charset="-122"/>
                <a:ea typeface="黑体" panose="02010609060101010101" pitchFamily="49" charset="-122"/>
              </a:rPr>
              <a:t>合格评估指标体系导向</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24829" y="1683063"/>
            <a:ext cx="10081120" cy="3662541"/>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bodyPr>
          <a:lstStyle/>
          <a:p>
            <a:pPr indent="457200"/>
            <a:endParaRPr lang="en-US" altLang="zh-CN" sz="2000" b="1" dirty="0">
              <a:solidFill>
                <a:srgbClr val="993300"/>
              </a:solidFill>
              <a:latin typeface="黑体" panose="02010609060101010101" pitchFamily="49" charset="-122"/>
              <a:ea typeface="黑体" panose="02010609060101010101" pitchFamily="49" charset="-122"/>
            </a:endParaRPr>
          </a:p>
          <a:p>
            <a:r>
              <a:rPr lang="en-US" altLang="zh-CN" sz="2000" b="1" dirty="0">
                <a:latin typeface="黑体" panose="02010609060101010101" pitchFamily="49" charset="-122"/>
                <a:ea typeface="黑体" panose="02010609060101010101" pitchFamily="49" charset="-122"/>
              </a:rPr>
              <a:t>       </a:t>
            </a:r>
            <a:r>
              <a:rPr lang="en-US" altLang="zh-CN" sz="2400" b="1" dirty="0">
                <a:solidFill>
                  <a:srgbClr val="FF0000"/>
                </a:solidFill>
                <a:latin typeface="黑体" panose="02010609060101010101" pitchFamily="49" charset="-122"/>
                <a:ea typeface="黑体" panose="02010609060101010101" pitchFamily="49" charset="-122"/>
              </a:rPr>
              <a:t>1.1 </a:t>
            </a:r>
            <a:r>
              <a:rPr lang="zh-CN" altLang="en-US" sz="2400" b="1" dirty="0">
                <a:solidFill>
                  <a:srgbClr val="FF0000"/>
                </a:solidFill>
                <a:latin typeface="黑体" panose="02010609060101010101" pitchFamily="49" charset="-122"/>
                <a:ea typeface="黑体" panose="02010609060101010101" pitchFamily="49" charset="-122"/>
              </a:rPr>
              <a:t>学校定位（为例）</a:t>
            </a:r>
            <a:endParaRPr lang="en-US" altLang="zh-CN" sz="2400" b="1" dirty="0">
              <a:solidFill>
                <a:srgbClr val="FF0000"/>
              </a:solidFill>
              <a:latin typeface="黑体" panose="02010609060101010101" pitchFamily="49" charset="-122"/>
              <a:ea typeface="黑体" panose="02010609060101010101" pitchFamily="49" charset="-122"/>
            </a:endParaRPr>
          </a:p>
          <a:p>
            <a:r>
              <a:rPr lang="en-US" altLang="zh-CN" sz="2400" dirty="0">
                <a:solidFill>
                  <a:srgbClr val="FF0000"/>
                </a:solidFill>
                <a:latin typeface="黑体" panose="02010609060101010101" pitchFamily="49" charset="-122"/>
                <a:ea typeface="黑体" panose="02010609060101010101" pitchFamily="49" charset="-122"/>
              </a:rPr>
              <a:t>       1.1.1 </a:t>
            </a:r>
            <a:r>
              <a:rPr lang="zh-CN" altLang="en-US" sz="2400" dirty="0">
                <a:solidFill>
                  <a:srgbClr val="FF0000"/>
                </a:solidFill>
                <a:latin typeface="黑体" panose="02010609060101010101" pitchFamily="49" charset="-122"/>
                <a:ea typeface="黑体" panose="02010609060101010101" pitchFamily="49" charset="-122"/>
              </a:rPr>
              <a:t>观测点“学校定位与规划</a:t>
            </a:r>
            <a:r>
              <a:rPr lang="zh-CN" altLang="en-US" sz="2400" dirty="0">
                <a:latin typeface="黑体" panose="02010609060101010101" pitchFamily="49" charset="-122"/>
                <a:ea typeface="黑体" panose="02010609060101010101" pitchFamily="49" charset="-122"/>
              </a:rPr>
              <a:t>”：学校办学定位明确，发展目标清晰，能主动服务区域（行业）经济社会发展；规划科学合理，符合学校发展实际需要；坚持内涵式发展，注重应用型办学特色培育。</a:t>
            </a:r>
            <a:endParaRPr lang="en-US" altLang="zh-CN" sz="2400" dirty="0">
              <a:latin typeface="黑体" panose="02010609060101010101" pitchFamily="49" charset="-122"/>
              <a:ea typeface="黑体" panose="02010609060101010101" pitchFamily="49" charset="-122"/>
            </a:endParaRPr>
          </a:p>
          <a:p>
            <a:r>
              <a:rPr lang="zh-CN" altLang="en-US" sz="2400" dirty="0">
                <a:solidFill>
                  <a:srgbClr val="FF0000"/>
                </a:solidFill>
                <a:latin typeface="黑体" panose="02010609060101010101" pitchFamily="49" charset="-122"/>
                <a:ea typeface="黑体" panose="02010609060101010101" pitchFamily="49" charset="-122"/>
              </a:rPr>
              <a:t>学校定位一般包括</a:t>
            </a:r>
            <a:r>
              <a:rPr lang="zh-CN" altLang="en-US" sz="2400" dirty="0">
                <a:latin typeface="黑体" panose="02010609060101010101" pitchFamily="49" charset="-122"/>
                <a:ea typeface="黑体" panose="02010609060101010101" pitchFamily="49" charset="-122"/>
              </a:rPr>
              <a:t>：发展目标定位、办学类型定位、办学层次定位、学科专业定位、服务面向定位、人才培养目标定位。</a:t>
            </a:r>
          </a:p>
          <a:p>
            <a:r>
              <a:rPr lang="zh-CN" altLang="en-US" sz="2400" dirty="0">
                <a:solidFill>
                  <a:srgbClr val="FF0000"/>
                </a:solidFill>
                <a:latin typeface="黑体" panose="02010609060101010101" pitchFamily="49" charset="-122"/>
                <a:ea typeface="黑体" panose="02010609060101010101" pitchFamily="49" charset="-122"/>
              </a:rPr>
              <a:t>服务面向”有两层含义：</a:t>
            </a:r>
            <a:r>
              <a:rPr lang="zh-CN" altLang="en-US" sz="2400" dirty="0">
                <a:latin typeface="黑体" panose="02010609060101010101" pitchFamily="49" charset="-122"/>
                <a:ea typeface="黑体" panose="02010609060101010101" pitchFamily="49" charset="-122"/>
              </a:rPr>
              <a:t>一是为行业服务，为区域经济服务，为全国服务。二是培养学生主要从事研究、开发，基层的一些实际工作。</a:t>
            </a:r>
          </a:p>
          <a:p>
            <a:pPr indent="457200"/>
            <a:endParaRPr lang="zh-CN" altLang="en-US" sz="2000" dirty="0">
              <a:solidFill>
                <a:srgbClr val="0000FF"/>
              </a:solidFill>
              <a:latin typeface="黑体" panose="02010609060101010101" pitchFamily="49" charset="-122"/>
              <a:ea typeface="黑体" panose="02010609060101010101" pitchFamily="49" charset="-122"/>
            </a:endParaRPr>
          </a:p>
        </p:txBody>
      </p:sp>
      <p:sp>
        <p:nvSpPr>
          <p:cNvPr id="5" name="TextBox 6"/>
          <p:cNvSpPr txBox="1">
            <a:spLocks noChangeArrowheads="1"/>
          </p:cNvSpPr>
          <p:nvPr/>
        </p:nvSpPr>
        <p:spPr bwMode="auto">
          <a:xfrm>
            <a:off x="3863752" y="1412776"/>
            <a:ext cx="4803275" cy="584775"/>
          </a:xfrm>
          <a:prstGeom prst="rect">
            <a:avLst/>
          </a:prstGeom>
          <a:solidFill>
            <a:schemeClr val="accent2"/>
          </a:solid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3200" b="1">
                <a:latin typeface="黑体" panose="02010609060101010101" pitchFamily="49" charset="-122"/>
                <a:ea typeface="黑体" panose="02010609060101010101" pitchFamily="49" charset="-122"/>
                <a:sym typeface="宋体" panose="02010600030101010101" pitchFamily="2" charset="-122"/>
              </a:rPr>
              <a:t>推进应用型人才培养</a:t>
            </a:r>
          </a:p>
        </p:txBody>
      </p:sp>
      <p:sp>
        <p:nvSpPr>
          <p:cNvPr id="6" name="文本框 5"/>
          <p:cNvSpPr txBox="1"/>
          <p:nvPr/>
        </p:nvSpPr>
        <p:spPr>
          <a:xfrm>
            <a:off x="695400" y="790554"/>
            <a:ext cx="9847094"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zh-CN" altLang="en-US" sz="2800" b="1" dirty="0">
                <a:solidFill>
                  <a:srgbClr val="0070C0"/>
                </a:solidFill>
                <a:latin typeface="黑体" panose="02010609060101010101" pitchFamily="49" charset="-122"/>
                <a:ea typeface="黑体" panose="02010609060101010101" pitchFamily="49" charset="-122"/>
              </a:rPr>
              <a:t> 合格评估指标体系引导例举</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99456" y="1870736"/>
            <a:ext cx="9973108" cy="4654608"/>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bodyPr>
          <a:lstStyle/>
          <a:p>
            <a:pPr indent="457200">
              <a:lnSpc>
                <a:spcPct val="150000"/>
              </a:lnSpc>
            </a:pPr>
            <a:r>
              <a:rPr lang="en-US" altLang="zh-CN" sz="2000" b="1" dirty="0">
                <a:solidFill>
                  <a:schemeClr val="tx1"/>
                </a:solidFill>
                <a:latin typeface="黑体" panose="02010609060101010101" pitchFamily="49" charset="-122"/>
                <a:ea typeface="黑体" panose="02010609060101010101" pitchFamily="49" charset="-122"/>
              </a:rPr>
              <a:t>1.</a:t>
            </a:r>
            <a:r>
              <a:rPr lang="zh-CN" altLang="en-US" sz="2000" b="1" dirty="0">
                <a:solidFill>
                  <a:schemeClr val="tx1"/>
                </a:solidFill>
                <a:latin typeface="黑体" panose="02010609060101010101" pitchFamily="49" charset="-122"/>
                <a:ea typeface="黑体" panose="02010609060101010101" pitchFamily="49" charset="-122"/>
              </a:rPr>
              <a:t>背景形势</a:t>
            </a:r>
            <a:endParaRPr lang="en-US" altLang="zh-CN" sz="2000" b="1" dirty="0">
              <a:solidFill>
                <a:schemeClr val="tx1"/>
              </a:solidFill>
              <a:latin typeface="黑体" panose="02010609060101010101" pitchFamily="49" charset="-122"/>
              <a:ea typeface="黑体" panose="02010609060101010101" pitchFamily="49" charset="-122"/>
            </a:endParaRPr>
          </a:p>
          <a:p>
            <a:pPr indent="457200">
              <a:lnSpc>
                <a:spcPct val="150000"/>
              </a:lnSpc>
            </a:pPr>
            <a:r>
              <a:rPr lang="zh-CN" altLang="zh-CN" sz="2000" dirty="0">
                <a:solidFill>
                  <a:schemeClr val="tx1"/>
                </a:solidFill>
                <a:latin typeface="黑体" panose="02010609060101010101" pitchFamily="49" charset="-122"/>
                <a:ea typeface="黑体" panose="02010609060101010101" pitchFamily="49" charset="-122"/>
              </a:rPr>
              <a:t>为贯彻党的十九大精神，落实立德树人根本任务，实现高等教育内涵式发展，</a:t>
            </a:r>
            <a:r>
              <a:rPr lang="zh-CN" altLang="zh-CN" sz="2000" b="1" dirty="0">
                <a:solidFill>
                  <a:srgbClr val="FF0000"/>
                </a:solidFill>
                <a:latin typeface="黑体" panose="02010609060101010101" pitchFamily="49" charset="-122"/>
                <a:ea typeface="黑体" panose="02010609060101010101" pitchFamily="49" charset="-122"/>
              </a:rPr>
              <a:t>深入推进新建本科高校应用型人才培养，</a:t>
            </a:r>
            <a:r>
              <a:rPr lang="zh-CN" altLang="zh-CN" sz="2000" dirty="0">
                <a:solidFill>
                  <a:schemeClr val="tx1"/>
                </a:solidFill>
                <a:latin typeface="黑体" panose="02010609060101010101" pitchFamily="49" charset="-122"/>
                <a:ea typeface="黑体" panose="02010609060101010101" pitchFamily="49" charset="-122"/>
              </a:rPr>
              <a:t>在全面总结合格评估工作的基础上，国务院教育督导委员会办公室会同教育部高等教育教学评估中心组织专家对合格评估指标体系开展了修订工作，并充分听取了部分省级教育行政部门和合格评估高校的意见，形成了《普通高等学校本科教学工作合格评估指标体系》（修订稿）。</a:t>
            </a:r>
            <a:endParaRPr lang="en-US" altLang="zh-CN" sz="2000" dirty="0">
              <a:solidFill>
                <a:schemeClr val="tx1"/>
              </a:solidFill>
              <a:latin typeface="黑体" panose="02010609060101010101" pitchFamily="49" charset="-122"/>
              <a:ea typeface="黑体" panose="02010609060101010101" pitchFamily="49" charset="-122"/>
            </a:endParaRPr>
          </a:p>
          <a:p>
            <a:pPr indent="457200">
              <a:lnSpc>
                <a:spcPct val="150000"/>
              </a:lnSpc>
            </a:pPr>
            <a:r>
              <a:rPr lang="en-US" altLang="zh-CN" sz="2000" b="1" dirty="0">
                <a:solidFill>
                  <a:schemeClr val="tx1"/>
                </a:solidFill>
                <a:latin typeface="黑体" panose="02010609060101010101" pitchFamily="49" charset="-122"/>
                <a:ea typeface="黑体" panose="02010609060101010101" pitchFamily="49" charset="-122"/>
              </a:rPr>
              <a:t>2.</a:t>
            </a:r>
            <a:r>
              <a:rPr lang="zh-CN" altLang="en-US" sz="2000" b="1" dirty="0">
                <a:solidFill>
                  <a:schemeClr val="tx1"/>
                </a:solidFill>
                <a:latin typeface="黑体" panose="02010609060101010101" pitchFamily="49" charset="-122"/>
                <a:ea typeface="黑体" panose="02010609060101010101" pitchFamily="49" charset="-122"/>
              </a:rPr>
              <a:t>具体原因</a:t>
            </a:r>
            <a:endParaRPr lang="en-US" altLang="zh-CN" sz="2000" b="1" dirty="0">
              <a:solidFill>
                <a:schemeClr val="tx1"/>
              </a:solidFill>
              <a:latin typeface="黑体" panose="02010609060101010101" pitchFamily="49" charset="-122"/>
              <a:ea typeface="黑体" panose="02010609060101010101" pitchFamily="49" charset="-122"/>
            </a:endParaRPr>
          </a:p>
          <a:p>
            <a:pPr lvl="0" indent="457200" fontAlgn="base">
              <a:lnSpc>
                <a:spcPct val="150000"/>
              </a:lnSpc>
              <a:spcBef>
                <a:spcPct val="0"/>
              </a:spcBef>
              <a:spcAft>
                <a:spcPct val="0"/>
              </a:spcAft>
              <a:buFont typeface="Wingdings" panose="05000000000000000000" charset="0"/>
              <a:defRPr/>
            </a:pPr>
            <a:r>
              <a:rPr lang="zh-CN" altLang="en-US" sz="2000" b="1" dirty="0">
                <a:solidFill>
                  <a:srgbClr val="FF0000"/>
                </a:solidFill>
                <a:latin typeface="黑体" panose="02010609060101010101" pitchFamily="49" charset="-122"/>
                <a:ea typeface="黑体" panose="02010609060101010101" pitchFamily="49" charset="-122"/>
              </a:rPr>
              <a:t>一是合格评估</a:t>
            </a:r>
            <a:r>
              <a:rPr lang="en-US" altLang="zh-CN" sz="2000" b="1" dirty="0">
                <a:solidFill>
                  <a:srgbClr val="FF0000"/>
                </a:solidFill>
                <a:latin typeface="黑体" panose="02010609060101010101" pitchFamily="49" charset="-122"/>
                <a:ea typeface="黑体" panose="02010609060101010101" pitchFamily="49" charset="-122"/>
              </a:rPr>
              <a:t>“</a:t>
            </a:r>
            <a:r>
              <a:rPr lang="zh-CN" altLang="en-US" sz="2000" b="1" dirty="0">
                <a:solidFill>
                  <a:srgbClr val="FF0000"/>
                </a:solidFill>
                <a:latin typeface="黑体" panose="02010609060101010101" pitchFamily="49" charset="-122"/>
                <a:ea typeface="黑体" panose="02010609060101010101" pitchFamily="49" charset="-122"/>
              </a:rPr>
              <a:t>地方性、应用型</a:t>
            </a:r>
            <a:r>
              <a:rPr lang="en-US" altLang="zh-CN" sz="2000" b="1" dirty="0">
                <a:solidFill>
                  <a:srgbClr val="FF0000"/>
                </a:solidFill>
                <a:latin typeface="黑体" panose="02010609060101010101" pitchFamily="49" charset="-122"/>
                <a:ea typeface="黑体" panose="02010609060101010101" pitchFamily="49" charset="-122"/>
              </a:rPr>
              <a:t>”</a:t>
            </a:r>
            <a:r>
              <a:rPr lang="zh-CN" altLang="en-US" sz="2000" b="1" dirty="0">
                <a:solidFill>
                  <a:srgbClr val="FF0000"/>
                </a:solidFill>
                <a:latin typeface="黑体" panose="02010609060101010101" pitchFamily="49" charset="-122"/>
                <a:ea typeface="黑体" panose="02010609060101010101" pitchFamily="49" charset="-122"/>
              </a:rPr>
              <a:t>不够具体强化。</a:t>
            </a:r>
            <a:endParaRPr lang="en-US" altLang="zh-CN" sz="2000" b="1" dirty="0">
              <a:solidFill>
                <a:srgbClr val="FF0000"/>
              </a:solidFill>
              <a:latin typeface="黑体" panose="02010609060101010101" pitchFamily="49" charset="-122"/>
              <a:ea typeface="黑体" panose="02010609060101010101" pitchFamily="49" charset="-122"/>
            </a:endParaRPr>
          </a:p>
          <a:p>
            <a:pPr lvl="0" indent="457200" fontAlgn="base">
              <a:lnSpc>
                <a:spcPct val="150000"/>
              </a:lnSpc>
              <a:spcBef>
                <a:spcPct val="0"/>
              </a:spcBef>
              <a:spcAft>
                <a:spcPct val="0"/>
              </a:spcAft>
              <a:buFont typeface="Wingdings" panose="05000000000000000000" charset="0"/>
              <a:defRPr/>
            </a:pPr>
            <a:r>
              <a:rPr lang="zh-CN" altLang="en-US" sz="2000" dirty="0">
                <a:solidFill>
                  <a:schemeClr val="tx1"/>
                </a:solidFill>
                <a:latin typeface="黑体" panose="02010609060101010101" pitchFamily="49" charset="-122"/>
                <a:ea typeface="黑体" panose="02010609060101010101" pitchFamily="49" charset="-122"/>
              </a:rPr>
              <a:t>二是合格评估某些条件指标</a:t>
            </a:r>
            <a:r>
              <a:rPr lang="en-US" altLang="zh-CN" sz="2000" dirty="0">
                <a:solidFill>
                  <a:schemeClr val="tx1"/>
                </a:solidFill>
                <a:latin typeface="黑体" panose="02010609060101010101" pitchFamily="49" charset="-122"/>
                <a:ea typeface="黑体" panose="02010609060101010101" pitchFamily="49" charset="-122"/>
              </a:rPr>
              <a:t>“</a:t>
            </a:r>
            <a:r>
              <a:rPr lang="zh-CN" altLang="en-US" sz="2000" dirty="0">
                <a:solidFill>
                  <a:schemeClr val="tx1"/>
                </a:solidFill>
                <a:latin typeface="黑体" panose="02010609060101010101" pitchFamily="49" charset="-122"/>
                <a:ea typeface="黑体" panose="02010609060101010101" pitchFamily="49" charset="-122"/>
              </a:rPr>
              <a:t>过时</a:t>
            </a:r>
            <a:r>
              <a:rPr lang="en-US" altLang="zh-CN" sz="2000" dirty="0">
                <a:solidFill>
                  <a:schemeClr val="tx1"/>
                </a:solidFill>
                <a:latin typeface="黑体" panose="02010609060101010101" pitchFamily="49" charset="-122"/>
                <a:ea typeface="黑体" panose="02010609060101010101" pitchFamily="49" charset="-122"/>
              </a:rPr>
              <a:t>”</a:t>
            </a:r>
            <a:r>
              <a:rPr lang="zh-CN" altLang="en-US" sz="2000" dirty="0">
                <a:solidFill>
                  <a:schemeClr val="tx1"/>
                </a:solidFill>
                <a:latin typeface="黑体" panose="02010609060101010101" pitchFamily="49" charset="-122"/>
                <a:ea typeface="黑体" panose="02010609060101010101" pitchFamily="49" charset="-122"/>
              </a:rPr>
              <a:t>。</a:t>
            </a:r>
            <a:endParaRPr lang="en-US" altLang="zh-CN" sz="2000" dirty="0">
              <a:solidFill>
                <a:schemeClr val="tx1"/>
              </a:solidFill>
              <a:latin typeface="黑体" panose="02010609060101010101" pitchFamily="49" charset="-122"/>
              <a:ea typeface="黑体" panose="02010609060101010101" pitchFamily="49" charset="-122"/>
            </a:endParaRPr>
          </a:p>
          <a:p>
            <a:pPr lvl="0" indent="457200" fontAlgn="base">
              <a:lnSpc>
                <a:spcPct val="150000"/>
              </a:lnSpc>
              <a:spcBef>
                <a:spcPct val="0"/>
              </a:spcBef>
              <a:spcAft>
                <a:spcPct val="0"/>
              </a:spcAft>
              <a:buFont typeface="Wingdings" panose="05000000000000000000" charset="0"/>
              <a:defRPr/>
            </a:pPr>
            <a:r>
              <a:rPr lang="zh-CN" altLang="en-US" sz="2000" dirty="0">
                <a:solidFill>
                  <a:schemeClr val="tx1"/>
                </a:solidFill>
                <a:latin typeface="黑体" panose="02010609060101010101" pitchFamily="49" charset="-122"/>
                <a:ea typeface="黑体" panose="02010609060101010101" pitchFamily="49" charset="-122"/>
              </a:rPr>
              <a:t>三是与时俱进，增加新内容。</a:t>
            </a:r>
            <a:endParaRPr lang="zh-CN" altLang="en-US" sz="2000" dirty="0">
              <a:solidFill>
                <a:srgbClr val="0000FF"/>
              </a:solidFill>
              <a:latin typeface="黑体" panose="02010609060101010101" pitchFamily="49" charset="-122"/>
              <a:ea typeface="黑体" panose="02010609060101010101" pitchFamily="49" charset="-122"/>
            </a:endParaRPr>
          </a:p>
        </p:txBody>
      </p:sp>
      <p:sp>
        <p:nvSpPr>
          <p:cNvPr id="5" name="TextBox 6"/>
          <p:cNvSpPr txBox="1">
            <a:spLocks noChangeArrowheads="1"/>
          </p:cNvSpPr>
          <p:nvPr/>
        </p:nvSpPr>
        <p:spPr bwMode="auto">
          <a:xfrm>
            <a:off x="3863752" y="1578348"/>
            <a:ext cx="4803275" cy="584775"/>
          </a:xfrm>
          <a:prstGeom prst="rect">
            <a:avLst/>
          </a:prstGeom>
          <a:solidFill>
            <a:schemeClr val="accent2"/>
          </a:solid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3200" b="1">
                <a:latin typeface="黑体" panose="02010609060101010101" pitchFamily="49" charset="-122"/>
                <a:ea typeface="黑体" panose="02010609060101010101" pitchFamily="49" charset="-122"/>
                <a:sym typeface="宋体" panose="02010600030101010101" pitchFamily="2" charset="-122"/>
              </a:rPr>
              <a:t>推进应用型人才培养</a:t>
            </a:r>
          </a:p>
        </p:txBody>
      </p:sp>
      <p:sp>
        <p:nvSpPr>
          <p:cNvPr id="6" name="文本框 5"/>
          <p:cNvSpPr txBox="1"/>
          <p:nvPr/>
        </p:nvSpPr>
        <p:spPr>
          <a:xfrm>
            <a:off x="488731" y="818034"/>
            <a:ext cx="9847094"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b="1" dirty="0">
                <a:solidFill>
                  <a:srgbClr val="0070C0"/>
                </a:solidFill>
                <a:latin typeface="黑体" panose="02010609060101010101" pitchFamily="49" charset="-122"/>
                <a:ea typeface="黑体" panose="02010609060101010101" pitchFamily="49" charset="-122"/>
              </a:rPr>
              <a:t> 指标体系修改导向</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99456" y="1628800"/>
            <a:ext cx="9973108" cy="4654608"/>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bodyPr>
          <a:lstStyle/>
          <a:p>
            <a:pPr indent="457200">
              <a:lnSpc>
                <a:spcPct val="150000"/>
              </a:lnSpc>
            </a:pPr>
            <a:r>
              <a:rPr lang="en-US" altLang="zh-CN" sz="2000" b="1" dirty="0">
                <a:solidFill>
                  <a:schemeClr val="tx1"/>
                </a:solidFill>
                <a:latin typeface="黑体" panose="02010609060101010101" pitchFamily="49" charset="-122"/>
                <a:ea typeface="黑体" panose="02010609060101010101" pitchFamily="49" charset="-122"/>
              </a:rPr>
              <a:t>3.</a:t>
            </a:r>
            <a:r>
              <a:rPr lang="zh-CN" altLang="en-US" sz="2000" b="1" dirty="0">
                <a:solidFill>
                  <a:schemeClr val="tx1"/>
                </a:solidFill>
                <a:latin typeface="黑体" panose="02010609060101010101" pitchFamily="49" charset="-122"/>
                <a:ea typeface="黑体" panose="02010609060101010101" pitchFamily="49" charset="-122"/>
              </a:rPr>
              <a:t>突出特点</a:t>
            </a:r>
            <a:endParaRPr lang="en-US" altLang="zh-CN" sz="2000" b="1" dirty="0">
              <a:solidFill>
                <a:schemeClr val="tx1"/>
              </a:solidFill>
              <a:latin typeface="黑体" panose="02010609060101010101" pitchFamily="49" charset="-122"/>
              <a:ea typeface="黑体" panose="02010609060101010101" pitchFamily="49" charset="-122"/>
            </a:endParaRPr>
          </a:p>
          <a:p>
            <a:pPr marL="800100" lvl="1" indent="-342900">
              <a:lnSpc>
                <a:spcPct val="150000"/>
              </a:lnSpc>
              <a:buFont typeface="Wingdings" panose="05000000000000000000" pitchFamily="2" charset="2"/>
              <a:buChar char="Ø"/>
            </a:pPr>
            <a:r>
              <a:rPr lang="zh-CN" altLang="en-US" sz="2000" dirty="0">
                <a:solidFill>
                  <a:schemeClr val="tx1"/>
                </a:solidFill>
                <a:latin typeface="黑体" panose="02010609060101010101" pitchFamily="49" charset="-122"/>
                <a:ea typeface="黑体" panose="02010609060101010101" pitchFamily="49" charset="-122"/>
                <a:sym typeface="+mn-ea"/>
              </a:rPr>
              <a:t>必须明确</a:t>
            </a:r>
            <a:r>
              <a:rPr lang="en-US" altLang="zh-CN" sz="2000" b="1" dirty="0">
                <a:solidFill>
                  <a:srgbClr val="FF0000"/>
                </a:solidFill>
                <a:latin typeface="黑体" panose="02010609060101010101" pitchFamily="49" charset="-122"/>
                <a:ea typeface="黑体" panose="02010609060101010101" pitchFamily="49" charset="-122"/>
                <a:sym typeface="+mn-ea"/>
              </a:rPr>
              <a:t>“</a:t>
            </a:r>
            <a:r>
              <a:rPr lang="zh-CN" altLang="zh-CN" sz="2000" b="1" dirty="0">
                <a:solidFill>
                  <a:srgbClr val="FF0000"/>
                </a:solidFill>
                <a:latin typeface="黑体" panose="02010609060101010101" pitchFamily="49" charset="-122"/>
                <a:ea typeface="黑体" panose="02010609060101010101" pitchFamily="49" charset="-122"/>
                <a:sym typeface="+mn-ea"/>
              </a:rPr>
              <a:t>应用型</a:t>
            </a:r>
            <a:r>
              <a:rPr lang="en-US" altLang="zh-CN" sz="2000" b="1" dirty="0">
                <a:solidFill>
                  <a:srgbClr val="FF0000"/>
                </a:solidFill>
                <a:latin typeface="黑体" panose="02010609060101010101" pitchFamily="49" charset="-122"/>
                <a:ea typeface="黑体" panose="02010609060101010101" pitchFamily="49" charset="-122"/>
                <a:sym typeface="+mn-ea"/>
              </a:rPr>
              <a:t>”</a:t>
            </a:r>
            <a:r>
              <a:rPr lang="zh-CN" altLang="zh-CN" sz="2000" dirty="0">
                <a:solidFill>
                  <a:schemeClr val="tx1"/>
                </a:solidFill>
                <a:latin typeface="黑体" panose="02010609060101010101" pitchFamily="49" charset="-122"/>
                <a:ea typeface="黑体" panose="02010609060101010101" pitchFamily="49" charset="-122"/>
                <a:sym typeface="+mn-ea"/>
              </a:rPr>
              <a:t>办学定位，能主动服务区域（行业）经济社会发展，旨在引导新建本科学校合理定位，立足区域（行业）经济社会发展需要，开展产学研合作教育，</a:t>
            </a:r>
            <a:r>
              <a:rPr lang="zh-CN" altLang="zh-CN" sz="2000" b="1" dirty="0">
                <a:solidFill>
                  <a:srgbClr val="FF0000"/>
                </a:solidFill>
                <a:latin typeface="黑体" panose="02010609060101010101" pitchFamily="49" charset="-122"/>
                <a:ea typeface="黑体" panose="02010609060101010101" pitchFamily="49" charset="-122"/>
                <a:sym typeface="+mn-ea"/>
              </a:rPr>
              <a:t>培养应用型人才，</a:t>
            </a:r>
            <a:r>
              <a:rPr lang="zh-CN" altLang="zh-CN" sz="2000" dirty="0">
                <a:solidFill>
                  <a:schemeClr val="tx1"/>
                </a:solidFill>
                <a:latin typeface="黑体" panose="02010609060101010101" pitchFamily="49" charset="-122"/>
                <a:ea typeface="黑体" panose="02010609060101010101" pitchFamily="49" charset="-122"/>
                <a:sym typeface="+mn-ea"/>
              </a:rPr>
              <a:t>对新建本科学校具有很强的针对性和导向性。</a:t>
            </a:r>
            <a:endParaRPr lang="en-US" altLang="zh-CN" sz="2000" dirty="0">
              <a:solidFill>
                <a:schemeClr val="tx1"/>
              </a:solidFill>
              <a:latin typeface="黑体" panose="02010609060101010101" pitchFamily="49" charset="-122"/>
              <a:ea typeface="黑体" panose="02010609060101010101" pitchFamily="49" charset="-122"/>
              <a:sym typeface="+mn-ea"/>
            </a:endParaRPr>
          </a:p>
          <a:p>
            <a:pPr marL="800100" lvl="1" indent="-342900">
              <a:lnSpc>
                <a:spcPct val="150000"/>
              </a:lnSpc>
              <a:buFont typeface="Wingdings" panose="05000000000000000000" pitchFamily="2" charset="2"/>
              <a:buChar char="Ø"/>
            </a:pPr>
            <a:r>
              <a:rPr lang="zh-CN" altLang="en-US" sz="2000" dirty="0">
                <a:solidFill>
                  <a:schemeClr val="tx1"/>
                </a:solidFill>
                <a:latin typeface="黑体" panose="02010609060101010101" pitchFamily="49" charset="-122"/>
                <a:ea typeface="黑体" panose="02010609060101010101" pitchFamily="49" charset="-122"/>
                <a:sym typeface="+mn-ea"/>
              </a:rPr>
              <a:t>必须</a:t>
            </a:r>
            <a:r>
              <a:rPr lang="zh-CN" altLang="zh-CN" sz="2000" dirty="0">
                <a:solidFill>
                  <a:schemeClr val="tx1"/>
                </a:solidFill>
                <a:latin typeface="黑体" panose="02010609060101010101" pitchFamily="49" charset="-122"/>
                <a:ea typeface="黑体" panose="02010609060101010101" pitchFamily="49" charset="-122"/>
                <a:sym typeface="+mn-ea"/>
              </a:rPr>
              <a:t>坚持内涵式发展，以提高质量为核心，突出教学中心地位。要求学校开展产学研合作教育，开展人才培养模式改革，注重</a:t>
            </a:r>
            <a:r>
              <a:rPr lang="zh-CN" altLang="zh-CN" sz="2000" b="1" dirty="0">
                <a:solidFill>
                  <a:srgbClr val="FF0000"/>
                </a:solidFill>
                <a:latin typeface="黑体" panose="02010609060101010101" pitchFamily="49" charset="-122"/>
                <a:ea typeface="黑体" panose="02010609060101010101" pitchFamily="49" charset="-122"/>
                <a:sym typeface="+mn-ea"/>
              </a:rPr>
              <a:t>应用型办学特色</a:t>
            </a:r>
            <a:r>
              <a:rPr lang="zh-CN" altLang="zh-CN" sz="2000" dirty="0">
                <a:solidFill>
                  <a:schemeClr val="tx1"/>
                </a:solidFill>
                <a:latin typeface="黑体" panose="02010609060101010101" pitchFamily="49" charset="-122"/>
                <a:ea typeface="黑体" panose="02010609060101010101" pitchFamily="49" charset="-122"/>
                <a:sym typeface="+mn-ea"/>
              </a:rPr>
              <a:t>培育。</a:t>
            </a:r>
            <a:endParaRPr lang="en-US" altLang="zh-CN" sz="2000" dirty="0">
              <a:solidFill>
                <a:schemeClr val="tx1"/>
              </a:solidFill>
              <a:latin typeface="黑体" panose="02010609060101010101" pitchFamily="49" charset="-122"/>
              <a:ea typeface="黑体" panose="02010609060101010101" pitchFamily="49" charset="-122"/>
              <a:sym typeface="+mn-ea"/>
            </a:endParaRPr>
          </a:p>
          <a:p>
            <a:pPr marL="800100" lvl="1" indent="-342900">
              <a:lnSpc>
                <a:spcPct val="150000"/>
              </a:lnSpc>
              <a:buFont typeface="Wingdings" panose="05000000000000000000" pitchFamily="2" charset="2"/>
              <a:buChar char="Ø"/>
            </a:pPr>
            <a:r>
              <a:rPr lang="zh-CN" altLang="en-US" sz="2000" dirty="0">
                <a:solidFill>
                  <a:schemeClr val="tx1"/>
                </a:solidFill>
                <a:latin typeface="黑体" panose="02010609060101010101" pitchFamily="49" charset="-122"/>
                <a:ea typeface="黑体" panose="02010609060101010101" pitchFamily="49" charset="-122"/>
              </a:rPr>
              <a:t>必须</a:t>
            </a:r>
            <a:r>
              <a:rPr lang="zh-CN" altLang="zh-CN" sz="2000" dirty="0">
                <a:solidFill>
                  <a:schemeClr val="tx1"/>
                </a:solidFill>
                <a:latin typeface="黑体" panose="02010609060101010101" pitchFamily="49" charset="-122"/>
                <a:ea typeface="黑体" panose="02010609060101010101" pitchFamily="49" charset="-122"/>
              </a:rPr>
              <a:t>加强党对学校的领导，要求学校各级领导班子遵循办学规律和教学规律，</a:t>
            </a:r>
            <a:r>
              <a:rPr lang="zh-CN" altLang="en-US" sz="2000" noProof="1">
                <a:solidFill>
                  <a:schemeClr val="tx1"/>
                </a:solidFill>
                <a:latin typeface="黑体" panose="02010609060101010101" pitchFamily="49" charset="-122"/>
                <a:ea typeface="黑体" panose="02010609060101010101" pitchFamily="49" charset="-122"/>
                <a:sym typeface="+mn-ea"/>
              </a:rPr>
              <a:t>树立主动服务区域经济社会发展，培养高素质</a:t>
            </a:r>
            <a:r>
              <a:rPr lang="zh-CN" altLang="en-US" sz="2000" b="1" noProof="1">
                <a:solidFill>
                  <a:srgbClr val="FF0000"/>
                </a:solidFill>
                <a:latin typeface="黑体" panose="02010609060101010101" pitchFamily="49" charset="-122"/>
                <a:ea typeface="黑体" panose="02010609060101010101" pitchFamily="49" charset="-122"/>
                <a:sym typeface="+mn-ea"/>
              </a:rPr>
              <a:t>应用型人才</a:t>
            </a:r>
            <a:r>
              <a:rPr lang="zh-CN" altLang="en-US" sz="2000" noProof="1">
                <a:solidFill>
                  <a:schemeClr val="tx1"/>
                </a:solidFill>
                <a:latin typeface="黑体" panose="02010609060101010101" pitchFamily="49" charset="-122"/>
                <a:ea typeface="黑体" panose="02010609060101010101" pitchFamily="49" charset="-122"/>
                <a:sym typeface="+mn-ea"/>
              </a:rPr>
              <a:t>的办学思路。</a:t>
            </a:r>
            <a:endParaRPr lang="en-US" altLang="zh-CN" sz="2000" noProof="1">
              <a:solidFill>
                <a:schemeClr val="tx1"/>
              </a:solidFill>
              <a:latin typeface="黑体" panose="02010609060101010101" pitchFamily="49" charset="-122"/>
              <a:ea typeface="黑体" panose="02010609060101010101" pitchFamily="49" charset="-122"/>
              <a:sym typeface="+mn-ea"/>
            </a:endParaRPr>
          </a:p>
          <a:p>
            <a:pPr marL="800100" lvl="1" indent="-342900">
              <a:lnSpc>
                <a:spcPct val="150000"/>
              </a:lnSpc>
              <a:buFont typeface="Wingdings" panose="05000000000000000000" pitchFamily="2" charset="2"/>
              <a:buChar char="Ø"/>
            </a:pPr>
            <a:r>
              <a:rPr lang="zh-CN" altLang="en-US" sz="2000" dirty="0">
                <a:solidFill>
                  <a:schemeClr val="tx1"/>
                </a:solidFill>
                <a:latin typeface="黑体" panose="02010609060101010101" pitchFamily="49" charset="-122"/>
                <a:ea typeface="黑体" panose="02010609060101010101" pitchFamily="49" charset="-122"/>
              </a:rPr>
              <a:t>必须</a:t>
            </a:r>
            <a:r>
              <a:rPr lang="zh-CN" altLang="zh-CN" sz="2000" dirty="0">
                <a:solidFill>
                  <a:schemeClr val="tx1"/>
                </a:solidFill>
                <a:latin typeface="黑体" panose="02010609060101010101" pitchFamily="49" charset="-122"/>
                <a:ea typeface="黑体" panose="02010609060101010101" pitchFamily="49" charset="-122"/>
              </a:rPr>
              <a:t>加强党对学校的领导，要求学校各级领导班子遵循办学规律和教学规律，</a:t>
            </a:r>
            <a:r>
              <a:rPr lang="zh-CN" altLang="en-US" sz="2000" noProof="1">
                <a:solidFill>
                  <a:schemeClr val="tx1"/>
                </a:solidFill>
                <a:latin typeface="黑体" panose="02010609060101010101" pitchFamily="49" charset="-122"/>
                <a:ea typeface="黑体" panose="02010609060101010101" pitchFamily="49" charset="-122"/>
                <a:sym typeface="+mn-ea"/>
              </a:rPr>
              <a:t>树立主动服务区域经济社会发展，培养高素质</a:t>
            </a:r>
            <a:r>
              <a:rPr lang="zh-CN" altLang="en-US" sz="2000" b="1" noProof="1">
                <a:solidFill>
                  <a:srgbClr val="FF0000"/>
                </a:solidFill>
                <a:latin typeface="黑体" panose="02010609060101010101" pitchFamily="49" charset="-122"/>
                <a:ea typeface="黑体" panose="02010609060101010101" pitchFamily="49" charset="-122"/>
                <a:sym typeface="+mn-ea"/>
              </a:rPr>
              <a:t>应用型人才</a:t>
            </a:r>
            <a:r>
              <a:rPr lang="zh-CN" altLang="en-US" sz="2000" noProof="1">
                <a:solidFill>
                  <a:schemeClr val="tx1"/>
                </a:solidFill>
                <a:latin typeface="黑体" panose="02010609060101010101" pitchFamily="49" charset="-122"/>
                <a:ea typeface="黑体" panose="02010609060101010101" pitchFamily="49" charset="-122"/>
                <a:sym typeface="+mn-ea"/>
              </a:rPr>
              <a:t>的办学思路。</a:t>
            </a:r>
            <a:endParaRPr lang="en-US" altLang="zh-CN" sz="2000" noProof="1">
              <a:solidFill>
                <a:schemeClr val="tx1"/>
              </a:solidFill>
              <a:latin typeface="黑体" panose="02010609060101010101" pitchFamily="49" charset="-122"/>
              <a:ea typeface="黑体" panose="02010609060101010101" pitchFamily="49" charset="-122"/>
              <a:sym typeface="+mn-ea"/>
            </a:endParaRPr>
          </a:p>
        </p:txBody>
      </p:sp>
      <p:sp>
        <p:nvSpPr>
          <p:cNvPr id="7" name="TextBox 6"/>
          <p:cNvSpPr txBox="1">
            <a:spLocks noChangeArrowheads="1"/>
          </p:cNvSpPr>
          <p:nvPr/>
        </p:nvSpPr>
        <p:spPr bwMode="auto">
          <a:xfrm>
            <a:off x="3863752" y="1336412"/>
            <a:ext cx="4803275" cy="584775"/>
          </a:xfrm>
          <a:prstGeom prst="rect">
            <a:avLst/>
          </a:prstGeom>
          <a:solidFill>
            <a:schemeClr val="accent2"/>
          </a:solid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3200" b="1">
                <a:latin typeface="黑体" panose="02010609060101010101" pitchFamily="49" charset="-122"/>
                <a:ea typeface="黑体" panose="02010609060101010101" pitchFamily="49" charset="-122"/>
                <a:sym typeface="宋体" panose="02010600030101010101" pitchFamily="2" charset="-122"/>
              </a:rPr>
              <a:t>推进应用型人才培养</a:t>
            </a:r>
          </a:p>
        </p:txBody>
      </p:sp>
      <p:sp>
        <p:nvSpPr>
          <p:cNvPr id="8" name="文本框 7"/>
          <p:cNvSpPr txBox="1"/>
          <p:nvPr/>
        </p:nvSpPr>
        <p:spPr>
          <a:xfrm>
            <a:off x="488731" y="818034"/>
            <a:ext cx="9847094" cy="52322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defTabSz="914400">
              <a:defRPr/>
            </a:pPr>
            <a:r>
              <a:rPr lang="zh-CN" altLang="en-US" sz="2800" b="1" dirty="0">
                <a:solidFill>
                  <a:srgbClr val="0070C0"/>
                </a:solidFill>
                <a:latin typeface="黑体" panose="02010609060101010101" pitchFamily="49" charset="-122"/>
                <a:ea typeface="黑体" panose="02010609060101010101" pitchFamily="49" charset="-122"/>
              </a:rPr>
              <a:t>  指标体系修改导向</a:t>
            </a: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79"/>
          <p:cNvPicPr>
            <a:picLocks noChangeAspect="1"/>
          </p:cNvPicPr>
          <p:nvPr/>
        </p:nvPicPr>
        <p:blipFill rotWithShape="1">
          <a:blip r:embed="rId2">
            <a:alphaModFix amt="50000"/>
            <a:extLst>
              <a:ext uri="{28A0092B-C50C-407E-A947-70E740481C1C}">
                <a14:useLocalDpi xmlns:a14="http://schemas.microsoft.com/office/drawing/2010/main" val="0"/>
              </a:ext>
            </a:extLst>
          </a:blip>
          <a:srcRect b="18334"/>
          <a:stretch>
            <a:fillRect/>
          </a:stretch>
        </p:blipFill>
        <p:spPr bwMode="auto">
          <a:xfrm>
            <a:off x="18647" y="3500120"/>
            <a:ext cx="12185650" cy="3357880"/>
          </a:xfrm>
          <a:custGeom>
            <a:avLst/>
            <a:gdLst>
              <a:gd name="connsiteX0" fmla="*/ 0 w 9144000"/>
              <a:gd name="connsiteY0" fmla="*/ 0 h 2520280"/>
              <a:gd name="connsiteX1" fmla="*/ 9144000 w 9144000"/>
              <a:gd name="connsiteY1" fmla="*/ 0 h 2520280"/>
              <a:gd name="connsiteX2" fmla="*/ 9144000 w 9144000"/>
              <a:gd name="connsiteY2" fmla="*/ 1909975 h 2520280"/>
              <a:gd name="connsiteX3" fmla="*/ 6003666 w 9144000"/>
              <a:gd name="connsiteY3" fmla="*/ 2392544 h 2520280"/>
              <a:gd name="connsiteX4" fmla="*/ 13057 w 9144000"/>
              <a:gd name="connsiteY4" fmla="*/ 2141314 h 2520280"/>
              <a:gd name="connsiteX5" fmla="*/ 13057 w 9144000"/>
              <a:gd name="connsiteY5" fmla="*/ 2520280 h 2520280"/>
              <a:gd name="connsiteX6" fmla="*/ 0 w 9144000"/>
              <a:gd name="connsiteY6" fmla="*/ 2520280 h 252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2520280">
                <a:moveTo>
                  <a:pt x="0" y="0"/>
                </a:moveTo>
                <a:lnTo>
                  <a:pt x="9144000" y="0"/>
                </a:lnTo>
                <a:lnTo>
                  <a:pt x="9144000" y="1909975"/>
                </a:lnTo>
                <a:lnTo>
                  <a:pt x="6003666" y="2392544"/>
                </a:lnTo>
                <a:lnTo>
                  <a:pt x="13057" y="2141314"/>
                </a:lnTo>
                <a:lnTo>
                  <a:pt x="13057" y="2520280"/>
                </a:lnTo>
                <a:lnTo>
                  <a:pt x="0" y="252028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343472" y="2103858"/>
            <a:ext cx="9433048" cy="646331"/>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defTabSz="914400" eaLnBrk="0" hangingPunct="0"/>
            <a:r>
              <a:rPr lang="zh-CN" altLang="en-US" sz="3600" dirty="0">
                <a:solidFill>
                  <a:srgbClr val="002060"/>
                </a:solidFill>
                <a:latin typeface="FZZJ-HFHWJW" panose="02010600010101010101" pitchFamily="2" charset="-122"/>
                <a:ea typeface="FZZJ-HFHWJW" panose="02010600010101010101" pitchFamily="2" charset="-122"/>
              </a:rPr>
              <a:t>（二）</a:t>
            </a:r>
            <a:r>
              <a:rPr lang="zh-CN" altLang="en-US" sz="3600" dirty="0">
                <a:solidFill>
                  <a:srgbClr val="002060"/>
                </a:solidFill>
                <a:latin typeface="黑体" panose="02010609060101010101" pitchFamily="49" charset="-122"/>
                <a:ea typeface="黑体" panose="02010609060101010101" pitchFamily="49" charset="-122"/>
              </a:rPr>
              <a:t>被评院校应用型人才培养思路存在问题</a:t>
            </a:r>
            <a:endParaRPr lang="zh-CN" altLang="en-US" sz="3600" b="1" dirty="0">
              <a:solidFill>
                <a:srgbClr val="002060"/>
              </a:solidFill>
              <a:latin typeface="FZZJ-HFHWJW" panose="02010600010101010101" pitchFamily="2" charset="-122"/>
              <a:ea typeface="FZZJ-HFHWJW" panose="02010600010101010101" pitchFamily="2" charset="-122"/>
            </a:endParaRPr>
          </a:p>
        </p:txBody>
      </p:sp>
    </p:spTree>
    <p:extLst>
      <p:ext uri="{BB962C8B-B14F-4D97-AF65-F5344CB8AC3E}">
        <p14:creationId xmlns:p14="http://schemas.microsoft.com/office/powerpoint/2010/main" val="1227689638"/>
      </p:ext>
    </p:extLst>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2750" y="1287874"/>
            <a:ext cx="9905778" cy="3145092"/>
          </a:xfrm>
          <a:prstGeom prst="rect">
            <a:avLst/>
          </a:prstGeom>
          <a:noFill/>
        </p:spPr>
        <p:txBody>
          <a:bodyPr wrap="square" rtlCol="0">
            <a:spAutoFit/>
          </a:bodyPr>
          <a:lstStyle/>
          <a:p>
            <a:pPr indent="720090">
              <a:lnSpc>
                <a:spcPct val="150000"/>
              </a:lnSpc>
            </a:pPr>
            <a:r>
              <a:rPr lang="zh-CN" altLang="en-US" sz="2800" dirty="0">
                <a:solidFill>
                  <a:srgbClr val="FF0000"/>
                </a:solidFill>
                <a:latin typeface="黑体" panose="02010609060101010101" pitchFamily="49" charset="-122"/>
                <a:ea typeface="黑体" panose="02010609060101010101" pitchFamily="49" charset="-122"/>
              </a:rPr>
              <a:t>第一层面的问题</a:t>
            </a:r>
            <a:r>
              <a:rPr lang="zh-CN" altLang="en-US" sz="2800" dirty="0">
                <a:latin typeface="黑体" panose="02010609060101010101" pitchFamily="49" charset="-122"/>
                <a:ea typeface="黑体" panose="02010609060101010101" pitchFamily="49" charset="-122"/>
              </a:rPr>
              <a:t>：</a:t>
            </a:r>
            <a:endParaRPr lang="en-US" altLang="zh-CN" sz="2800" dirty="0">
              <a:latin typeface="黑体" panose="02010609060101010101" pitchFamily="49" charset="-122"/>
              <a:ea typeface="黑体" panose="02010609060101010101" pitchFamily="49" charset="-122"/>
            </a:endParaRPr>
          </a:p>
          <a:p>
            <a:pPr indent="720090">
              <a:lnSpc>
                <a:spcPct val="150000"/>
              </a:lnSpc>
            </a:pPr>
            <a:r>
              <a:rPr lang="zh-CN" altLang="en-US" sz="2800" dirty="0">
                <a:latin typeface="黑体" panose="02010609060101010101" pitchFamily="49" charset="-122"/>
                <a:ea typeface="黑体" panose="02010609060101010101" pitchFamily="49" charset="-122"/>
              </a:rPr>
              <a:t>“应用型办学定位落实不到位，地方性体现不充分”</a:t>
            </a:r>
            <a:endParaRPr lang="en-US" altLang="zh-CN" sz="2800" dirty="0">
              <a:latin typeface="黑体" panose="02010609060101010101" pitchFamily="49" charset="-122"/>
              <a:ea typeface="黑体" panose="02010609060101010101" pitchFamily="49" charset="-122"/>
            </a:endParaRPr>
          </a:p>
          <a:p>
            <a:pPr indent="720090">
              <a:lnSpc>
                <a:spcPct val="150000"/>
              </a:lnSpc>
            </a:pPr>
            <a:r>
              <a:rPr lang="zh-CN" altLang="en-US" sz="2800" dirty="0">
                <a:latin typeface="黑体" panose="02010609060101010101" pitchFamily="49" charset="-122"/>
                <a:ea typeface="黑体" panose="02010609060101010101" pitchFamily="49" charset="-122"/>
              </a:rPr>
              <a:t>“专业设置没有体现服务面向的区域特征，扩张比较盲目”</a:t>
            </a:r>
            <a:endParaRPr lang="en-US" altLang="zh-CN" sz="2800" dirty="0">
              <a:latin typeface="黑体" panose="02010609060101010101" pitchFamily="49" charset="-122"/>
              <a:ea typeface="黑体" panose="02010609060101010101" pitchFamily="49" charset="-122"/>
            </a:endParaRPr>
          </a:p>
          <a:p>
            <a:pPr indent="720090">
              <a:lnSpc>
                <a:spcPct val="150000"/>
              </a:lnSpc>
            </a:pPr>
            <a:r>
              <a:rPr lang="zh-CN" altLang="en-US" sz="2800" dirty="0">
                <a:latin typeface="黑体" panose="02010609060101010101" pitchFamily="49" charset="-122"/>
                <a:ea typeface="黑体" panose="02010609060101010101" pitchFamily="49" charset="-122"/>
              </a:rPr>
              <a:t>“应用型办学的特色不明显”。</a:t>
            </a:r>
            <a:endParaRPr lang="en-US" altLang="zh-CN" sz="2800" dirty="0">
              <a:latin typeface="黑体" panose="02010609060101010101" pitchFamily="49" charset="-122"/>
              <a:ea typeface="黑体" panose="02010609060101010101" pitchFamily="49" charset="-122"/>
            </a:endParaRPr>
          </a:p>
          <a:p>
            <a:pPr indent="720090">
              <a:lnSpc>
                <a:spcPct val="150000"/>
              </a:lnSpc>
            </a:pPr>
            <a:endParaRPr lang="en-US" altLang="zh-CN" sz="2400"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2750" y="1287874"/>
            <a:ext cx="9649072" cy="3222998"/>
          </a:xfrm>
          <a:prstGeom prst="rect">
            <a:avLst/>
          </a:prstGeom>
          <a:noFill/>
        </p:spPr>
        <p:txBody>
          <a:bodyPr wrap="square" rtlCol="0">
            <a:spAutoFit/>
          </a:bodyPr>
          <a:lstStyle/>
          <a:p>
            <a:pPr indent="720090">
              <a:lnSpc>
                <a:spcPct val="150000"/>
              </a:lnSpc>
            </a:pPr>
            <a:r>
              <a:rPr lang="zh-CN" altLang="en-US" sz="2800" dirty="0">
                <a:solidFill>
                  <a:srgbClr val="FF0000"/>
                </a:solidFill>
                <a:latin typeface="黑体" panose="02010609060101010101" pitchFamily="49" charset="-122"/>
                <a:ea typeface="黑体" panose="02010609060101010101" pitchFamily="49" charset="-122"/>
              </a:rPr>
              <a:t>第二层面的问题</a:t>
            </a:r>
            <a:r>
              <a:rPr lang="zh-CN" altLang="en-US" sz="2800" dirty="0">
                <a:latin typeface="黑体" panose="02010609060101010101" pitchFamily="49" charset="-122"/>
                <a:ea typeface="黑体" panose="02010609060101010101" pitchFamily="49" charset="-122"/>
              </a:rPr>
              <a:t>：</a:t>
            </a:r>
            <a:endParaRPr lang="en-US" altLang="zh-CN" sz="2800" dirty="0">
              <a:latin typeface="黑体" panose="02010609060101010101" pitchFamily="49" charset="-122"/>
              <a:ea typeface="黑体" panose="02010609060101010101" pitchFamily="49" charset="-122"/>
            </a:endParaRPr>
          </a:p>
          <a:p>
            <a:pPr indent="720090">
              <a:lnSpc>
                <a:spcPct val="150000"/>
              </a:lnSpc>
            </a:pPr>
            <a:r>
              <a:rPr lang="zh-CN" altLang="en-US" sz="2800" dirty="0">
                <a:latin typeface="黑体" panose="02010609060101010101" pitchFamily="49" charset="-122"/>
                <a:ea typeface="黑体" panose="02010609060101010101" pitchFamily="49" charset="-122"/>
              </a:rPr>
              <a:t>“对应用型人才的特质理解不够”</a:t>
            </a:r>
            <a:endParaRPr lang="en-US" altLang="zh-CN" sz="2800" dirty="0">
              <a:latin typeface="黑体" panose="02010609060101010101" pitchFamily="49" charset="-122"/>
              <a:ea typeface="黑体" panose="02010609060101010101" pitchFamily="49" charset="-122"/>
            </a:endParaRPr>
          </a:p>
          <a:p>
            <a:pPr indent="720090">
              <a:lnSpc>
                <a:spcPct val="150000"/>
              </a:lnSpc>
            </a:pPr>
            <a:r>
              <a:rPr lang="zh-CN" altLang="en-US" sz="2800" dirty="0">
                <a:latin typeface="黑体" panose="02010609060101010101" pitchFamily="49" charset="-122"/>
                <a:ea typeface="黑体" panose="02010609060101010101" pitchFamily="49" charset="-122"/>
              </a:rPr>
              <a:t>“对应用型人才和应用型人才培养理解不到位”</a:t>
            </a:r>
            <a:endParaRPr lang="en-US" altLang="zh-CN" sz="2800" dirty="0">
              <a:latin typeface="黑体" panose="02010609060101010101" pitchFamily="49" charset="-122"/>
              <a:ea typeface="黑体" panose="02010609060101010101" pitchFamily="49" charset="-122"/>
            </a:endParaRPr>
          </a:p>
          <a:p>
            <a:pPr indent="720090">
              <a:lnSpc>
                <a:spcPct val="150000"/>
              </a:lnSpc>
            </a:pPr>
            <a:r>
              <a:rPr lang="zh-CN" altLang="en-US" sz="2800" dirty="0">
                <a:latin typeface="黑体" panose="02010609060101010101" pitchFamily="49" charset="-122"/>
                <a:ea typeface="黑体" panose="02010609060101010101" pitchFamily="49" charset="-122"/>
              </a:rPr>
              <a:t>“应用型人才培养理念落实不到位”</a:t>
            </a:r>
            <a:endParaRPr lang="en-US" altLang="zh-CN" sz="2800" dirty="0">
              <a:latin typeface="黑体" panose="02010609060101010101" pitchFamily="49" charset="-122"/>
              <a:ea typeface="黑体" panose="02010609060101010101" pitchFamily="49" charset="-122"/>
            </a:endParaRPr>
          </a:p>
          <a:p>
            <a:pPr indent="720090">
              <a:lnSpc>
                <a:spcPct val="150000"/>
              </a:lnSpc>
            </a:pPr>
            <a:r>
              <a:rPr lang="zh-CN" altLang="en-US" sz="2800" dirty="0">
                <a:latin typeface="黑体" panose="02010609060101010101" pitchFamily="49" charset="-122"/>
                <a:ea typeface="黑体" panose="02010609060101010101" pitchFamily="49" charset="-122"/>
              </a:rPr>
              <a:t>“对应用型人才培养的逻辑理解不够”。</a:t>
            </a:r>
            <a:endParaRPr lang="en-US" altLang="zh-CN" sz="28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466104733"/>
      </p:ext>
    </p:extLst>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83432" y="764704"/>
            <a:ext cx="10729192" cy="6186309"/>
          </a:xfrm>
          <a:prstGeom prst="rect">
            <a:avLst/>
          </a:prstGeom>
          <a:noFill/>
        </p:spPr>
        <p:txBody>
          <a:bodyPr wrap="square" rtlCol="0">
            <a:spAutoFit/>
          </a:bodyPr>
          <a:lstStyle/>
          <a:p>
            <a:pPr indent="720090">
              <a:lnSpc>
                <a:spcPct val="150000"/>
              </a:lnSpc>
            </a:pPr>
            <a:r>
              <a:rPr lang="zh-CN" altLang="en-US" sz="2400" dirty="0">
                <a:solidFill>
                  <a:srgbClr val="FF0000"/>
                </a:solidFill>
                <a:latin typeface="黑体" panose="02010609060101010101" pitchFamily="49" charset="-122"/>
                <a:ea typeface="黑体" panose="02010609060101010101" pitchFamily="49" charset="-122"/>
              </a:rPr>
              <a:t>第三层面的问题</a:t>
            </a:r>
            <a:r>
              <a:rPr lang="zh-CN" altLang="en-US" sz="2400" dirty="0">
                <a:latin typeface="黑体" panose="02010609060101010101" pitchFamily="49" charset="-122"/>
                <a:ea typeface="黑体" panose="02010609060101010101" pitchFamily="49" charset="-122"/>
              </a:rPr>
              <a:t>：</a:t>
            </a:r>
            <a:endParaRPr lang="en-US" altLang="zh-CN" sz="2400" dirty="0">
              <a:latin typeface="黑体" panose="02010609060101010101" pitchFamily="49" charset="-122"/>
              <a:ea typeface="黑体" panose="02010609060101010101" pitchFamily="49" charset="-122"/>
            </a:endParaRPr>
          </a:p>
          <a:p>
            <a:pPr indent="720090">
              <a:lnSpc>
                <a:spcPct val="150000"/>
              </a:lnSpc>
            </a:pPr>
            <a:r>
              <a:rPr lang="zh-CN" altLang="en-US" sz="2400" dirty="0">
                <a:latin typeface="黑体" panose="02010609060101010101" pitchFamily="49" charset="-122"/>
                <a:ea typeface="黑体" panose="02010609060101010101" pitchFamily="49" charset="-122"/>
              </a:rPr>
              <a:t>“应用型人才培养模式探索和实践不够”</a:t>
            </a:r>
            <a:endParaRPr lang="en-US" altLang="zh-CN" sz="2400" dirty="0">
              <a:latin typeface="黑体" panose="02010609060101010101" pitchFamily="49" charset="-122"/>
              <a:ea typeface="黑体" panose="02010609060101010101" pitchFamily="49" charset="-122"/>
            </a:endParaRPr>
          </a:p>
          <a:p>
            <a:pPr indent="720090">
              <a:lnSpc>
                <a:spcPct val="150000"/>
              </a:lnSpc>
            </a:pPr>
            <a:r>
              <a:rPr lang="zh-CN" altLang="en-US" sz="2400" dirty="0">
                <a:latin typeface="黑体" panose="02010609060101010101" pitchFamily="49" charset="-122"/>
                <a:ea typeface="黑体" panose="02010609060101010101" pitchFamily="49" charset="-122"/>
              </a:rPr>
              <a:t>“校企合作办学从顶层设计缺失，合作育人还没有真正开展”</a:t>
            </a:r>
            <a:endParaRPr lang="en-US" altLang="zh-CN" sz="2400" dirty="0">
              <a:latin typeface="黑体" panose="02010609060101010101" pitchFamily="49" charset="-122"/>
              <a:ea typeface="黑体" panose="02010609060101010101" pitchFamily="49" charset="-122"/>
            </a:endParaRPr>
          </a:p>
          <a:p>
            <a:pPr indent="720090">
              <a:lnSpc>
                <a:spcPct val="150000"/>
              </a:lnSpc>
            </a:pPr>
            <a:r>
              <a:rPr lang="zh-CN" altLang="en-US" sz="2400" dirty="0">
                <a:latin typeface="黑体" panose="02010609060101010101" pitchFamily="49" charset="-122"/>
                <a:ea typeface="黑体" panose="02010609060101010101" pitchFamily="49" charset="-122"/>
              </a:rPr>
              <a:t>“培养方案从培养目标到课程体系均没有体现应用型人才培养特质”</a:t>
            </a:r>
            <a:endParaRPr lang="en-US" altLang="zh-CN" sz="2400" dirty="0">
              <a:latin typeface="黑体" panose="02010609060101010101" pitchFamily="49" charset="-122"/>
              <a:ea typeface="黑体" panose="02010609060101010101" pitchFamily="49" charset="-122"/>
            </a:endParaRPr>
          </a:p>
          <a:p>
            <a:pPr indent="720090">
              <a:lnSpc>
                <a:spcPct val="150000"/>
              </a:lnSpc>
            </a:pPr>
            <a:r>
              <a:rPr lang="zh-CN" altLang="en-US" sz="2400" dirty="0">
                <a:latin typeface="黑体" panose="02010609060101010101" pitchFamily="49" charset="-122"/>
                <a:ea typeface="黑体" panose="02010609060101010101" pitchFamily="49" charset="-122"/>
              </a:rPr>
              <a:t>“业界参与人才培养不够”</a:t>
            </a:r>
            <a:endParaRPr lang="en-US" altLang="zh-CN" sz="2400" dirty="0">
              <a:latin typeface="黑体" panose="02010609060101010101" pitchFamily="49" charset="-122"/>
              <a:ea typeface="黑体" panose="02010609060101010101" pitchFamily="49" charset="-122"/>
            </a:endParaRPr>
          </a:p>
          <a:p>
            <a:pPr indent="720090">
              <a:lnSpc>
                <a:spcPct val="150000"/>
              </a:lnSpc>
            </a:pPr>
            <a:r>
              <a:rPr lang="zh-CN" altLang="en-US" sz="2400" dirty="0">
                <a:latin typeface="黑体" panose="02010609060101010101" pitchFamily="49" charset="-122"/>
                <a:ea typeface="黑体" panose="02010609060101010101" pitchFamily="49" charset="-122"/>
              </a:rPr>
              <a:t>“双师素质教师培养没有有效措施，数量严重不足”</a:t>
            </a:r>
            <a:endParaRPr lang="en-US" altLang="zh-CN" sz="2400" dirty="0">
              <a:latin typeface="黑体" panose="02010609060101010101" pitchFamily="49" charset="-122"/>
              <a:ea typeface="黑体" panose="02010609060101010101" pitchFamily="49" charset="-122"/>
            </a:endParaRPr>
          </a:p>
          <a:p>
            <a:pPr indent="720090">
              <a:lnSpc>
                <a:spcPct val="150000"/>
              </a:lnSpc>
            </a:pPr>
            <a:r>
              <a:rPr lang="zh-CN" altLang="en-US" sz="2400" dirty="0">
                <a:latin typeface="黑体" panose="02010609060101010101" pitchFamily="49" charset="-122"/>
                <a:ea typeface="黑体" panose="02010609060101010101" pitchFamily="49" charset="-122"/>
              </a:rPr>
              <a:t>“实践实训基地建设不到位，应用型人才培养的训练不充分”</a:t>
            </a:r>
            <a:endParaRPr lang="en-US" altLang="zh-CN" sz="2400" dirty="0">
              <a:latin typeface="黑体" panose="02010609060101010101" pitchFamily="49" charset="-122"/>
              <a:ea typeface="黑体" panose="02010609060101010101" pitchFamily="49" charset="-122"/>
            </a:endParaRPr>
          </a:p>
          <a:p>
            <a:pPr indent="720090">
              <a:lnSpc>
                <a:spcPct val="150000"/>
              </a:lnSpc>
            </a:pPr>
            <a:r>
              <a:rPr lang="zh-CN" altLang="en-US" sz="2400" dirty="0">
                <a:latin typeface="黑体" panose="02010609060101010101" pitchFamily="49" charset="-122"/>
                <a:ea typeface="黑体" panose="02010609060101010101" pitchFamily="49" charset="-122"/>
              </a:rPr>
              <a:t>“课堂教学方式方法比较传统，适合应用型人才培养的理实一体课堂、项目式教学等没有”</a:t>
            </a:r>
            <a:endParaRPr lang="en-US" altLang="zh-CN" sz="2400" dirty="0">
              <a:latin typeface="黑体" panose="02010609060101010101" pitchFamily="49" charset="-122"/>
              <a:ea typeface="黑体" panose="02010609060101010101" pitchFamily="49" charset="-122"/>
            </a:endParaRPr>
          </a:p>
          <a:p>
            <a:pPr indent="720090">
              <a:lnSpc>
                <a:spcPct val="150000"/>
              </a:lnSpc>
            </a:pPr>
            <a:r>
              <a:rPr lang="zh-CN" altLang="en-US" sz="2400" dirty="0">
                <a:latin typeface="黑体" panose="02010609060101010101" pitchFamily="49" charset="-122"/>
                <a:ea typeface="黑体" panose="02010609060101010101" pitchFamily="49" charset="-122"/>
              </a:rPr>
              <a:t>“适合应用型人才的质量评价体系还没有建立”</a:t>
            </a:r>
            <a:endParaRPr lang="en-US" altLang="zh-CN" sz="2400" dirty="0">
              <a:latin typeface="黑体" panose="02010609060101010101" pitchFamily="49" charset="-122"/>
              <a:ea typeface="黑体" panose="02010609060101010101" pitchFamily="49" charset="-122"/>
            </a:endParaRPr>
          </a:p>
          <a:p>
            <a:pPr>
              <a:lnSpc>
                <a:spcPct val="150000"/>
              </a:lnSpc>
            </a:pPr>
            <a:endParaRPr lang="en-US" altLang="zh-CN" sz="2400"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39416" y="3040361"/>
            <a:ext cx="2448272" cy="106531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latin typeface="黑体" panose="02010609060101010101" pitchFamily="49" charset="-122"/>
                <a:ea typeface="黑体" panose="02010609060101010101" pitchFamily="49" charset="-122"/>
              </a:rPr>
              <a:t>总结</a:t>
            </a:r>
            <a:endParaRPr lang="zh-CN" altLang="en-US" sz="3600" dirty="0"/>
          </a:p>
        </p:txBody>
      </p:sp>
      <p:sp>
        <p:nvSpPr>
          <p:cNvPr id="5" name="矩形 4"/>
          <p:cNvSpPr/>
          <p:nvPr/>
        </p:nvSpPr>
        <p:spPr>
          <a:xfrm>
            <a:off x="3791744" y="1370385"/>
            <a:ext cx="7344816" cy="1914599"/>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791744" y="3573017"/>
            <a:ext cx="7344816" cy="2624628"/>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045909" y="1464980"/>
            <a:ext cx="7056784" cy="1754326"/>
          </a:xfrm>
          <a:prstGeom prst="rect">
            <a:avLst/>
          </a:prstGeom>
        </p:spPr>
        <p:txBody>
          <a:bodyPr wrap="square">
            <a:spAutoFit/>
          </a:bodyPr>
          <a:lstStyle/>
          <a:p>
            <a:pPr>
              <a:lnSpc>
                <a:spcPct val="150000"/>
              </a:lnSpc>
            </a:pPr>
            <a:r>
              <a:rPr lang="zh-CN" altLang="en-US" sz="2400" b="1" dirty="0">
                <a:latin typeface="黑体" panose="02010609060101010101" pitchFamily="49" charset="-122"/>
                <a:ea typeface="黑体" panose="02010609060101010101" pitchFamily="49" charset="-122"/>
              </a:rPr>
              <a:t>一是应用型办学层面的问题（宏观）</a:t>
            </a:r>
            <a:endParaRPr lang="en-US" altLang="zh-CN" sz="2400" dirty="0">
              <a:latin typeface="黑体" panose="02010609060101010101" pitchFamily="49" charset="-122"/>
              <a:ea typeface="黑体" panose="02010609060101010101" pitchFamily="49" charset="-122"/>
            </a:endParaRPr>
          </a:p>
          <a:p>
            <a:pPr>
              <a:lnSpc>
                <a:spcPct val="150000"/>
              </a:lnSpc>
            </a:pPr>
            <a:r>
              <a:rPr lang="zh-CN" altLang="en-US" sz="2400" dirty="0">
                <a:latin typeface="黑体" panose="02010609060101010101" pitchFamily="49" charset="-122"/>
                <a:ea typeface="黑体" panose="02010609060101010101" pitchFamily="49" charset="-122"/>
              </a:rPr>
              <a:t>定位及其落实、专业布局与地方经济社会的吻合度、应用型办学特色等问题</a:t>
            </a:r>
            <a:endParaRPr lang="en-US" altLang="zh-CN" sz="2400" dirty="0">
              <a:latin typeface="黑体" panose="02010609060101010101" pitchFamily="49" charset="-122"/>
              <a:ea typeface="黑体" panose="02010609060101010101" pitchFamily="49" charset="-122"/>
            </a:endParaRPr>
          </a:p>
        </p:txBody>
      </p:sp>
      <p:sp>
        <p:nvSpPr>
          <p:cNvPr id="8" name="矩形 7"/>
          <p:cNvSpPr/>
          <p:nvPr/>
        </p:nvSpPr>
        <p:spPr>
          <a:xfrm>
            <a:off x="4045909" y="3645024"/>
            <a:ext cx="7056784" cy="2243050"/>
          </a:xfrm>
          <a:prstGeom prst="rect">
            <a:avLst/>
          </a:prstGeom>
        </p:spPr>
        <p:txBody>
          <a:bodyPr wrap="square">
            <a:spAutoFit/>
          </a:bodyPr>
          <a:lstStyle/>
          <a:p>
            <a:pPr>
              <a:lnSpc>
                <a:spcPct val="150000"/>
              </a:lnSpc>
            </a:pPr>
            <a:r>
              <a:rPr lang="zh-CN" altLang="en-US" sz="2400" b="1" dirty="0">
                <a:latin typeface="黑体" panose="02010609060101010101" pitchFamily="49" charset="-122"/>
                <a:ea typeface="黑体" panose="02010609060101010101" pitchFamily="49" charset="-122"/>
              </a:rPr>
              <a:t>二是应用型人才培养逻辑链上某些环节的问题</a:t>
            </a:r>
            <a:endParaRPr lang="en-US" altLang="zh-CN" sz="2400" dirty="0">
              <a:latin typeface="黑体" panose="02010609060101010101" pitchFamily="49" charset="-122"/>
              <a:ea typeface="黑体" panose="02010609060101010101" pitchFamily="49" charset="-122"/>
            </a:endParaRPr>
          </a:p>
          <a:p>
            <a:pPr>
              <a:lnSpc>
                <a:spcPct val="150000"/>
              </a:lnSpc>
            </a:pPr>
            <a:r>
              <a:rPr lang="zh-CN" altLang="en-US" sz="2400" dirty="0">
                <a:latin typeface="黑体" panose="02010609060101010101" pitchFamily="49" charset="-122"/>
                <a:ea typeface="黑体" panose="02010609060101010101" pitchFamily="49" charset="-122"/>
              </a:rPr>
              <a:t>理念、培养目标、应用型课程体系、双师素质师资准备、应用型实践环境创设、合作教育培养机制和模式、课堂教学方法、质量标准及其评价。</a:t>
            </a:r>
            <a:endParaRPr lang="en-US" altLang="zh-CN" sz="2400"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6"/>
          <p:cNvSpPr>
            <a:spLocks noChangeArrowheads="1"/>
          </p:cNvSpPr>
          <p:nvPr/>
        </p:nvSpPr>
        <p:spPr bwMode="auto">
          <a:xfrm>
            <a:off x="1127448" y="1196752"/>
            <a:ext cx="9937104" cy="382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a:lnSpc>
                <a:spcPct val="150000"/>
              </a:lnSpc>
              <a:buNone/>
            </a:pPr>
            <a:r>
              <a:rPr lang="zh-CN" altLang="en-US" sz="3200" b="1" spc="67" dirty="0">
                <a:ln w="11430"/>
                <a:solidFill>
                  <a:srgbClr val="C00000"/>
                </a:solidFill>
                <a:latin typeface="黑体" panose="02010609060101010101" pitchFamily="49" charset="-122"/>
                <a:ea typeface="黑体" panose="02010609060101010101" pitchFamily="49" charset="-122"/>
              </a:rPr>
              <a:t>应用型高校已经成为高等教育的主体</a:t>
            </a:r>
            <a:endParaRPr lang="en-US" altLang="zh-CN" sz="3200" b="1" spc="67" dirty="0">
              <a:ln w="11430"/>
              <a:solidFill>
                <a:srgbClr val="C00000"/>
              </a:solidFill>
              <a:latin typeface="黑体" panose="02010609060101010101" pitchFamily="49" charset="-122"/>
              <a:ea typeface="黑体" panose="02010609060101010101" pitchFamily="49" charset="-122"/>
            </a:endParaRPr>
          </a:p>
          <a:p>
            <a:pPr algn="just">
              <a:lnSpc>
                <a:spcPct val="150000"/>
              </a:lnSpc>
              <a:buNone/>
            </a:pPr>
            <a:r>
              <a:rPr lang="zh-CN" altLang="en-US" sz="3200" b="1" spc="67" dirty="0">
                <a:ln w="11430"/>
                <a:solidFill>
                  <a:schemeClr val="tx1">
                    <a:lumMod val="75000"/>
                    <a:lumOff val="25000"/>
                  </a:schemeClr>
                </a:solidFill>
                <a:latin typeface="黑体" panose="02010609060101010101" pitchFamily="49" charset="-122"/>
                <a:ea typeface="黑体" panose="02010609060101010101" pitchFamily="49" charset="-122"/>
              </a:rPr>
              <a:t>    统计到</a:t>
            </a:r>
            <a:r>
              <a:rPr lang="en-US" altLang="zh-CN" sz="3200" b="1" spc="67" dirty="0">
                <a:ln w="11430"/>
                <a:solidFill>
                  <a:schemeClr val="tx1">
                    <a:lumMod val="75000"/>
                    <a:lumOff val="25000"/>
                  </a:schemeClr>
                </a:solidFill>
                <a:latin typeface="黑体" panose="02010609060101010101" pitchFamily="49" charset="-122"/>
                <a:ea typeface="黑体" panose="02010609060101010101" pitchFamily="49" charset="-122"/>
              </a:rPr>
              <a:t>2018</a:t>
            </a:r>
            <a:r>
              <a:rPr lang="zh-CN" altLang="en-US" sz="3200" b="1" spc="67" dirty="0">
                <a:ln w="11430"/>
                <a:solidFill>
                  <a:schemeClr val="tx1">
                    <a:lumMod val="75000"/>
                    <a:lumOff val="25000"/>
                  </a:schemeClr>
                </a:solidFill>
                <a:latin typeface="黑体" panose="02010609060101010101" pitchFamily="49" charset="-122"/>
                <a:ea typeface="黑体" panose="02010609060101010101" pitchFamily="49" charset="-122"/>
              </a:rPr>
              <a:t>年底，全国高校数</a:t>
            </a:r>
            <a:r>
              <a:rPr lang="en-US" altLang="zh-CN" sz="3200" b="1" spc="67" dirty="0">
                <a:ln w="11430"/>
                <a:solidFill>
                  <a:schemeClr val="tx1">
                    <a:lumMod val="75000"/>
                    <a:lumOff val="25000"/>
                  </a:schemeClr>
                </a:solidFill>
                <a:latin typeface="黑体" panose="02010609060101010101" pitchFamily="49" charset="-122"/>
                <a:ea typeface="黑体" panose="02010609060101010101" pitchFamily="49" charset="-122"/>
              </a:rPr>
              <a:t>2663</a:t>
            </a:r>
            <a:r>
              <a:rPr lang="zh-CN" altLang="en-US" sz="3200" b="1" spc="67" dirty="0">
                <a:ln w="11430"/>
                <a:solidFill>
                  <a:schemeClr val="tx1">
                    <a:lumMod val="75000"/>
                    <a:lumOff val="25000"/>
                  </a:schemeClr>
                </a:solidFill>
                <a:latin typeface="黑体" panose="02010609060101010101" pitchFamily="49" charset="-122"/>
                <a:ea typeface="黑体" panose="02010609060101010101" pitchFamily="49" charset="-122"/>
              </a:rPr>
              <a:t>所，其中本科高校</a:t>
            </a:r>
            <a:r>
              <a:rPr lang="en-US" altLang="zh-CN" sz="3200" b="1" spc="67" dirty="0">
                <a:ln w="11430"/>
                <a:solidFill>
                  <a:srgbClr val="0070C0"/>
                </a:solidFill>
                <a:latin typeface="黑体" panose="02010609060101010101" pitchFamily="49" charset="-122"/>
                <a:ea typeface="黑体" panose="02010609060101010101" pitchFamily="49" charset="-122"/>
              </a:rPr>
              <a:t>1245</a:t>
            </a:r>
            <a:r>
              <a:rPr lang="zh-CN" altLang="en-US" sz="3200" b="1" spc="67" dirty="0">
                <a:ln w="11430"/>
                <a:solidFill>
                  <a:schemeClr val="tx1">
                    <a:lumMod val="75000"/>
                    <a:lumOff val="25000"/>
                  </a:schemeClr>
                </a:solidFill>
                <a:latin typeface="黑体" panose="02010609060101010101" pitchFamily="49" charset="-122"/>
                <a:ea typeface="黑体" panose="02010609060101010101" pitchFamily="49" charset="-122"/>
              </a:rPr>
              <a:t>所，</a:t>
            </a:r>
            <a:r>
              <a:rPr lang="en-US" altLang="zh-CN" sz="3200" b="1" spc="67" dirty="0">
                <a:ln w="11430"/>
                <a:solidFill>
                  <a:schemeClr val="tx1">
                    <a:lumMod val="75000"/>
                    <a:lumOff val="25000"/>
                  </a:schemeClr>
                </a:solidFill>
                <a:latin typeface="黑体" panose="02010609060101010101" pitchFamily="49" charset="-122"/>
                <a:ea typeface="黑体" panose="02010609060101010101" pitchFamily="49" charset="-122"/>
              </a:rPr>
              <a:t>1999</a:t>
            </a:r>
            <a:r>
              <a:rPr lang="zh-CN" altLang="en-US" sz="3200" b="1" spc="67" dirty="0">
                <a:ln w="11430"/>
                <a:solidFill>
                  <a:schemeClr val="tx1">
                    <a:lumMod val="75000"/>
                    <a:lumOff val="25000"/>
                  </a:schemeClr>
                </a:solidFill>
                <a:latin typeface="黑体" panose="02010609060101010101" pitchFamily="49" charset="-122"/>
                <a:ea typeface="黑体" panose="02010609060101010101" pitchFamily="49" charset="-122"/>
              </a:rPr>
              <a:t>年以后建立的本科高校</a:t>
            </a:r>
            <a:r>
              <a:rPr lang="en-US" altLang="zh-CN" sz="3200" b="1" spc="67" dirty="0">
                <a:ln w="11430"/>
                <a:solidFill>
                  <a:srgbClr val="0070C0"/>
                </a:solidFill>
                <a:latin typeface="黑体" panose="02010609060101010101" pitchFamily="49" charset="-122"/>
                <a:ea typeface="黑体" panose="02010609060101010101" pitchFamily="49" charset="-122"/>
              </a:rPr>
              <a:t>724</a:t>
            </a:r>
            <a:r>
              <a:rPr lang="zh-CN" altLang="en-US" sz="3200" b="1" spc="67" dirty="0">
                <a:ln w="11430"/>
                <a:solidFill>
                  <a:schemeClr val="tx1">
                    <a:lumMod val="75000"/>
                    <a:lumOff val="25000"/>
                  </a:schemeClr>
                </a:solidFill>
                <a:latin typeface="黑体" panose="02010609060101010101" pitchFamily="49" charset="-122"/>
                <a:ea typeface="黑体" panose="02010609060101010101" pitchFamily="49" charset="-122"/>
              </a:rPr>
              <a:t>所，这些高校绝大部分定位为培养应用型人才，也就是应用型本科高校。如果加上没有博士授权高校，共</a:t>
            </a:r>
            <a:r>
              <a:rPr lang="en-US" altLang="zh-CN" sz="3200" b="1" spc="67" dirty="0">
                <a:ln w="11430"/>
                <a:solidFill>
                  <a:srgbClr val="0070C0"/>
                </a:solidFill>
                <a:latin typeface="黑体" panose="02010609060101010101" pitchFamily="49" charset="-122"/>
                <a:ea typeface="黑体" panose="02010609060101010101" pitchFamily="49" charset="-122"/>
              </a:rPr>
              <a:t>887</a:t>
            </a:r>
            <a:r>
              <a:rPr lang="zh-CN" altLang="en-US" sz="3200" b="1" spc="67" dirty="0">
                <a:ln w="11430"/>
                <a:solidFill>
                  <a:schemeClr val="tx1">
                    <a:lumMod val="75000"/>
                    <a:lumOff val="25000"/>
                  </a:schemeClr>
                </a:solidFill>
                <a:latin typeface="黑体" panose="02010609060101010101" pitchFamily="49" charset="-122"/>
                <a:ea typeface="黑体" panose="02010609060101010101" pitchFamily="49" charset="-122"/>
              </a:rPr>
              <a:t>所。</a:t>
            </a:r>
            <a:endParaRPr lang="zh-CN" altLang="en-US" sz="3200" b="1" spc="67" dirty="0">
              <a:ln w="11430"/>
              <a:solidFill>
                <a:schemeClr val="tx1">
                  <a:lumMod val="75000"/>
                  <a:lumOff val="2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4691248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水, 天空, 船, 户外&#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24244"/>
            <a:ext cx="12208753" cy="2733756"/>
          </a:xfrm>
          <a:prstGeom prst="rect">
            <a:avLst/>
          </a:prstGeom>
        </p:spPr>
      </p:pic>
      <p:sp>
        <p:nvSpPr>
          <p:cNvPr id="5" name="文本框 4"/>
          <p:cNvSpPr txBox="1"/>
          <p:nvPr/>
        </p:nvSpPr>
        <p:spPr>
          <a:xfrm>
            <a:off x="7222212" y="1823889"/>
            <a:ext cx="2952328" cy="923330"/>
          </a:xfrm>
          <a:prstGeom prst="rect">
            <a:avLst/>
          </a:prstGeom>
          <a:noFill/>
        </p:spPr>
        <p:txBody>
          <a:bodyPr wrap="square" rtlCol="0">
            <a:spAutoFit/>
          </a:bodyPr>
          <a:lstStyle/>
          <a:p>
            <a:pPr algn="r"/>
            <a:r>
              <a:rPr lang="zh-CN" altLang="en-US" sz="5400" b="1" dirty="0">
                <a:solidFill>
                  <a:srgbClr val="C00000"/>
                </a:solidFill>
                <a:latin typeface="华文新魏" panose="02010800040101010101" pitchFamily="2" charset="-122"/>
                <a:ea typeface="华文新魏" panose="02010800040101010101" pitchFamily="2" charset="-122"/>
              </a:rPr>
              <a:t>谢    谢！</a:t>
            </a:r>
          </a:p>
        </p:txBody>
      </p:sp>
      <p:pic>
        <p:nvPicPr>
          <p:cNvPr id="7" name="图片 6">
            <a:extLst>
              <a:ext uri="{FF2B5EF4-FFF2-40B4-BE49-F238E27FC236}">
                <a16:creationId xmlns:a16="http://schemas.microsoft.com/office/drawing/2014/main" id="{470B6FB3-5775-E845-A776-82300D4E7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72" y="1823889"/>
            <a:ext cx="3982837" cy="90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advClick="0" advTm="2000">
        <p:split orient="vert"/>
      </p:transition>
    </mc:Choice>
    <mc:Fallback xmlns="">
      <p:transition advClick="0" advTm="2000">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6"/>
          <p:cNvSpPr>
            <a:spLocks noChangeArrowheads="1"/>
          </p:cNvSpPr>
          <p:nvPr/>
        </p:nvSpPr>
        <p:spPr bwMode="auto">
          <a:xfrm>
            <a:off x="1127448" y="1196752"/>
            <a:ext cx="10081120" cy="543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50000"/>
              </a:lnSpc>
              <a:buNone/>
            </a:pPr>
            <a:r>
              <a:rPr lang="zh-CN" altLang="en-US" sz="3200" b="1" dirty="0">
                <a:solidFill>
                  <a:srgbClr val="C00000"/>
                </a:solidFill>
                <a:latin typeface="黑体" panose="02010609060101010101" pitchFamily="49" charset="-122"/>
                <a:ea typeface="黑体" panose="02010609060101010101" pitchFamily="49" charset="-122"/>
                <a:sym typeface="+mn-ea"/>
              </a:rPr>
              <a:t>合格评估成效巨大</a:t>
            </a:r>
            <a:endParaRPr lang="en-US" altLang="zh-CN" sz="3200" b="1" dirty="0">
              <a:solidFill>
                <a:srgbClr val="C00000"/>
              </a:solidFill>
              <a:latin typeface="黑体" panose="02010609060101010101" pitchFamily="49" charset="-122"/>
              <a:ea typeface="黑体" panose="02010609060101010101" pitchFamily="49" charset="-122"/>
              <a:sym typeface="+mn-ea"/>
            </a:endParaRPr>
          </a:p>
          <a:p>
            <a:pPr algn="just">
              <a:lnSpc>
                <a:spcPct val="150000"/>
              </a:lnSpc>
              <a:buNone/>
            </a:pPr>
            <a:r>
              <a:rPr lang="zh-CN" altLang="en-US" sz="3200" b="1" spc="67" dirty="0">
                <a:ln w="11430"/>
                <a:solidFill>
                  <a:schemeClr val="tx1">
                    <a:lumMod val="75000"/>
                    <a:lumOff val="25000"/>
                  </a:schemeClr>
                </a:solidFill>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3200" b="1" spc="67" dirty="0">
                <a:ln w="11430"/>
                <a:solidFill>
                  <a:schemeClr val="tx1">
                    <a:lumMod val="75000"/>
                    <a:lumOff val="25000"/>
                  </a:schemeClr>
                </a:solidFill>
                <a:latin typeface="Times New Roman" panose="02020603050405020304" pitchFamily="18" charset="0"/>
                <a:ea typeface="黑体" panose="02010609060101010101" pitchFamily="49" charset="-122"/>
                <a:cs typeface="Times New Roman" panose="02020603050405020304" pitchFamily="18" charset="0"/>
                <a:sym typeface="+mn-ea"/>
              </a:rPr>
              <a:t>2006</a:t>
            </a:r>
            <a:r>
              <a:rPr lang="zh-CN" altLang="en-US" sz="3200" b="1" spc="67" dirty="0">
                <a:ln w="11430"/>
                <a:solidFill>
                  <a:schemeClr val="tx1">
                    <a:lumMod val="75000"/>
                    <a:lumOff val="25000"/>
                  </a:schemeClr>
                </a:solidFill>
                <a:latin typeface="Times New Roman" panose="02020603050405020304" pitchFamily="18" charset="0"/>
                <a:ea typeface="黑体" panose="02010609060101010101" pitchFamily="49" charset="-122"/>
                <a:cs typeface="Times New Roman" panose="02020603050405020304" pitchFamily="18" charset="0"/>
                <a:sym typeface="+mn-ea"/>
              </a:rPr>
              <a:t>年前后，有</a:t>
            </a:r>
            <a:r>
              <a:rPr lang="en-US" altLang="zh-CN" sz="3200" b="1" spc="67" dirty="0">
                <a:ln w="11430"/>
                <a:solidFill>
                  <a:srgbClr val="0070C0"/>
                </a:solidFill>
                <a:latin typeface="Times New Roman" panose="02020603050405020304" pitchFamily="18" charset="0"/>
                <a:ea typeface="黑体" panose="02010609060101010101" pitchFamily="49" charset="-122"/>
                <a:cs typeface="Times New Roman" panose="02020603050405020304" pitchFamily="18" charset="0"/>
                <a:sym typeface="+mn-ea"/>
              </a:rPr>
              <a:t>30%</a:t>
            </a:r>
            <a:r>
              <a:rPr lang="zh-CN" altLang="en-US" sz="3200" b="1" spc="67" dirty="0">
                <a:ln w="11430"/>
                <a:solidFill>
                  <a:srgbClr val="0070C0"/>
                </a:solidFill>
                <a:latin typeface="Times New Roman" panose="02020603050405020304" pitchFamily="18" charset="0"/>
                <a:ea typeface="黑体" panose="02010609060101010101" pitchFamily="49" charset="-122"/>
                <a:cs typeface="Times New Roman" panose="02020603050405020304" pitchFamily="18" charset="0"/>
                <a:sym typeface="+mn-ea"/>
              </a:rPr>
              <a:t>多</a:t>
            </a:r>
            <a:r>
              <a:rPr lang="zh-CN" altLang="en-US" sz="3200" b="1" spc="67" dirty="0">
                <a:ln w="11430"/>
                <a:solidFill>
                  <a:schemeClr val="tx1">
                    <a:lumMod val="75000"/>
                    <a:lumOff val="25000"/>
                  </a:schemeClr>
                </a:solidFill>
                <a:latin typeface="Times New Roman" panose="02020603050405020304" pitchFamily="18" charset="0"/>
                <a:ea typeface="黑体" panose="02010609060101010101" pitchFamily="49" charset="-122"/>
                <a:cs typeface="Times New Roman" panose="02020603050405020304" pitchFamily="18" charset="0"/>
                <a:sym typeface="+mn-ea"/>
              </a:rPr>
              <a:t>的新建本科院校提出类型及目标定位是：研究型、教学研究型、多科性、</a:t>
            </a:r>
            <a:r>
              <a:rPr lang="en-US" altLang="zh-CN" sz="3200" b="1" spc="67" dirty="0" err="1">
                <a:ln w="11430"/>
                <a:solidFill>
                  <a:schemeClr val="tx1">
                    <a:lumMod val="75000"/>
                    <a:lumOff val="25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高水平大学</a:t>
            </a:r>
            <a:r>
              <a:rPr lang="zh-CN" altLang="en-US" sz="3200" b="1" spc="67" dirty="0">
                <a:ln w="11430"/>
                <a:solidFill>
                  <a:schemeClr val="tx1">
                    <a:lumMod val="75000"/>
                    <a:lumOff val="25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、向</a:t>
            </a:r>
            <a:r>
              <a:rPr lang="zh-CN" altLang="en-US" sz="3200" b="1" spc="67" dirty="0">
                <a:ln w="11430"/>
                <a:solidFill>
                  <a:schemeClr val="tx1">
                    <a:lumMod val="75000"/>
                    <a:lumOff val="25000"/>
                  </a:schemeClr>
                </a:solidFill>
                <a:latin typeface="Times New Roman" panose="02020603050405020304" pitchFamily="18" charset="0"/>
                <a:ea typeface="黑体" panose="02010609060101010101" pitchFamily="49" charset="-122"/>
                <a:cs typeface="Times New Roman" panose="02020603050405020304" pitchFamily="18" charset="0"/>
                <a:sym typeface="+mn-ea"/>
              </a:rPr>
              <a:t>升格大学前进、冲硕博点等等，</a:t>
            </a:r>
            <a:r>
              <a:rPr lang="en-US" altLang="zh-CN" sz="3200" b="1" spc="67" dirty="0">
                <a:ln w="11430"/>
                <a:solidFill>
                  <a:schemeClr val="tx1">
                    <a:lumMod val="75000"/>
                    <a:lumOff val="25000"/>
                  </a:schemeClr>
                </a:solidFill>
                <a:latin typeface="Times New Roman" panose="02020603050405020304" pitchFamily="18" charset="0"/>
                <a:ea typeface="黑体" panose="02010609060101010101" pitchFamily="49" charset="-122"/>
                <a:cs typeface="Times New Roman" panose="02020603050405020304" pitchFamily="18" charset="0"/>
                <a:sym typeface="+mn-ea"/>
              </a:rPr>
              <a:t>2016</a:t>
            </a:r>
            <a:r>
              <a:rPr lang="zh-CN" altLang="en-US" sz="3200" b="1" spc="67" dirty="0">
                <a:ln w="11430"/>
                <a:solidFill>
                  <a:schemeClr val="tx1">
                    <a:lumMod val="75000"/>
                    <a:lumOff val="25000"/>
                  </a:schemeClr>
                </a:solidFill>
                <a:latin typeface="Times New Roman" panose="02020603050405020304" pitchFamily="18" charset="0"/>
                <a:ea typeface="黑体" panose="02010609060101010101" pitchFamily="49" charset="-122"/>
                <a:cs typeface="Times New Roman" panose="02020603050405020304" pitchFamily="18" charset="0"/>
                <a:sym typeface="+mn-ea"/>
              </a:rPr>
              <a:t>年前后，经过合格评估引导，</a:t>
            </a:r>
            <a:r>
              <a:rPr lang="en-US" altLang="zh-CN" sz="3200" b="1" spc="67" dirty="0">
                <a:ln w="11430"/>
                <a:solidFill>
                  <a:srgbClr val="0070C0"/>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100%</a:t>
            </a:r>
            <a:r>
              <a:rPr lang="en-US" altLang="zh-CN" sz="3200" b="1" spc="67" dirty="0">
                <a:ln w="11430"/>
                <a:solidFill>
                  <a:schemeClr val="tx1">
                    <a:lumMod val="75000"/>
                    <a:lumOff val="25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办学定位为“地方性”和“应用型”</a:t>
            </a:r>
            <a:r>
              <a:rPr lang="zh-CN" altLang="en-US" sz="3200" b="1" spc="67" dirty="0">
                <a:ln w="11430"/>
                <a:solidFill>
                  <a:schemeClr val="tx1">
                    <a:lumMod val="75000"/>
                    <a:lumOff val="25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a:t>
            </a:r>
            <a:r>
              <a:rPr lang="en-US" altLang="zh-CN" sz="3200" b="1" spc="67" dirty="0">
                <a:ln w="11430"/>
                <a:solidFill>
                  <a:schemeClr val="tx1">
                    <a:lumMod val="75000"/>
                    <a:lumOff val="25000"/>
                  </a:schemeClr>
                </a:solidFill>
                <a:latin typeface="Times New Roman" panose="02020603050405020304" pitchFamily="18" charset="0"/>
                <a:ea typeface="黑体" panose="02010609060101010101" pitchFamily="49" charset="-122"/>
                <a:cs typeface="Times New Roman" panose="02020603050405020304" pitchFamily="18" charset="0"/>
                <a:sym typeface="Arial" panose="020B0604020202020204" pitchFamily="34" charset="0"/>
              </a:rPr>
              <a:t>  </a:t>
            </a:r>
            <a:endParaRPr lang="zh-CN" altLang="zh-CN" sz="3200" b="1" spc="67" dirty="0">
              <a:ln w="11430"/>
              <a:solidFill>
                <a:schemeClr val="tx1">
                  <a:lumMod val="75000"/>
                  <a:lumOff val="25000"/>
                </a:schemeClr>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buNone/>
            </a:pPr>
            <a:endParaRPr lang="zh-CN" altLang="en-US" sz="3200" b="1" spc="67" dirty="0">
              <a:ln w="1143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06075893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6"/>
          <p:cNvSpPr>
            <a:spLocks noChangeArrowheads="1"/>
          </p:cNvSpPr>
          <p:nvPr/>
        </p:nvSpPr>
        <p:spPr bwMode="auto">
          <a:xfrm>
            <a:off x="1127448" y="1196752"/>
            <a:ext cx="10081120" cy="394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50000"/>
              </a:lnSpc>
              <a:buNone/>
            </a:pPr>
            <a:r>
              <a:rPr lang="zh-CN" altLang="en-US" sz="3200" b="1" spc="67" dirty="0">
                <a:ln w="1143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部分应用型高校“定型”不够</a:t>
            </a:r>
            <a:endParaRPr lang="en-US" altLang="zh-CN" sz="3200" b="1" spc="67" dirty="0">
              <a:ln w="1143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a:p>
            <a:pPr algn="just">
              <a:lnSpc>
                <a:spcPct val="150000"/>
              </a:lnSpc>
              <a:buNone/>
            </a:pPr>
            <a:r>
              <a:rPr lang="zh-CN" altLang="en-US" sz="3200" b="1" spc="67" dirty="0">
                <a:ln w="11430"/>
                <a:solidFill>
                  <a:schemeClr val="tx1">
                    <a:lumMod val="50000"/>
                    <a:lumOff val="50000"/>
                  </a:schemeClr>
                </a:solidFill>
                <a:latin typeface="黑体" panose="02010609060101010101" pitchFamily="49" charset="-122"/>
                <a:ea typeface="黑体" panose="02010609060101010101" pitchFamily="49" charset="-122"/>
              </a:rPr>
              <a:t>一是</a:t>
            </a:r>
            <a:r>
              <a:rPr lang="zh-CN" altLang="en-US" sz="3200" b="1" spc="67" dirty="0">
                <a:ln w="11430"/>
                <a:solidFill>
                  <a:schemeClr val="tx1">
                    <a:lumMod val="85000"/>
                    <a:lumOff val="15000"/>
                  </a:schemeClr>
                </a:solidFill>
                <a:latin typeface="黑体" panose="02010609060101010101" pitchFamily="49" charset="-122"/>
                <a:ea typeface="黑体" panose="02010609060101010101" pitchFamily="49" charset="-122"/>
              </a:rPr>
              <a:t>由于制度设计有利于高校传统的发展进路（本科</a:t>
            </a:r>
            <a:r>
              <a:rPr lang="en-US" altLang="zh-CN" sz="3200" b="1" spc="67" dirty="0">
                <a:ln w="11430"/>
                <a:solidFill>
                  <a:schemeClr val="tx1">
                    <a:lumMod val="85000"/>
                    <a:lumOff val="15000"/>
                  </a:schemeClr>
                </a:solidFill>
                <a:latin typeface="黑体" panose="02010609060101010101" pitchFamily="49" charset="-122"/>
                <a:ea typeface="黑体" panose="02010609060101010101" pitchFamily="49" charset="-122"/>
              </a:rPr>
              <a:t>-</a:t>
            </a:r>
            <a:r>
              <a:rPr lang="zh-CN" altLang="en-US" sz="3200" b="1" spc="67" dirty="0">
                <a:ln w="11430"/>
                <a:solidFill>
                  <a:schemeClr val="tx1">
                    <a:lumMod val="85000"/>
                    <a:lumOff val="15000"/>
                  </a:schemeClr>
                </a:solidFill>
                <a:latin typeface="黑体" panose="02010609060101010101" pitchFamily="49" charset="-122"/>
                <a:ea typeface="黑体" panose="02010609060101010101" pitchFamily="49" charset="-122"/>
              </a:rPr>
              <a:t>硕士授权</a:t>
            </a:r>
            <a:r>
              <a:rPr lang="en-US" altLang="zh-CN" sz="3200" b="1" spc="67" dirty="0">
                <a:ln w="11430"/>
                <a:solidFill>
                  <a:schemeClr val="tx1">
                    <a:lumMod val="85000"/>
                    <a:lumOff val="15000"/>
                  </a:schemeClr>
                </a:solidFill>
                <a:latin typeface="黑体" panose="02010609060101010101" pitchFamily="49" charset="-122"/>
                <a:ea typeface="黑体" panose="02010609060101010101" pitchFamily="49" charset="-122"/>
              </a:rPr>
              <a:t>-</a:t>
            </a:r>
            <a:r>
              <a:rPr lang="zh-CN" altLang="en-US" sz="3200" b="1" spc="67" dirty="0">
                <a:ln w="11430"/>
                <a:solidFill>
                  <a:schemeClr val="tx1">
                    <a:lumMod val="85000"/>
                    <a:lumOff val="15000"/>
                  </a:schemeClr>
                </a:solidFill>
                <a:latin typeface="黑体" panose="02010609060101010101" pitchFamily="49" charset="-122"/>
                <a:ea typeface="黑体" panose="02010609060101010101" pitchFamily="49" charset="-122"/>
              </a:rPr>
              <a:t>大学），影响了应用型高校的发展定位形成。</a:t>
            </a:r>
            <a:endParaRPr lang="en-US" altLang="zh-CN" sz="3200" b="1" spc="67" dirty="0">
              <a:ln w="11430"/>
              <a:solidFill>
                <a:schemeClr val="tx1">
                  <a:lumMod val="85000"/>
                  <a:lumOff val="15000"/>
                </a:schemeClr>
              </a:solidFill>
              <a:latin typeface="黑体" panose="02010609060101010101" pitchFamily="49" charset="-122"/>
              <a:ea typeface="黑体" panose="02010609060101010101" pitchFamily="49" charset="-122"/>
            </a:endParaRPr>
          </a:p>
          <a:p>
            <a:pPr algn="just">
              <a:lnSpc>
                <a:spcPct val="150000"/>
              </a:lnSpc>
              <a:buNone/>
            </a:pPr>
            <a:r>
              <a:rPr lang="zh-CN" altLang="en-US" sz="3200" b="1" spc="67" dirty="0">
                <a:ln w="11430"/>
                <a:solidFill>
                  <a:schemeClr val="tx1">
                    <a:lumMod val="50000"/>
                    <a:lumOff val="50000"/>
                  </a:schemeClr>
                </a:solidFill>
                <a:latin typeface="黑体" panose="02010609060101010101" pitchFamily="49" charset="-122"/>
                <a:ea typeface="黑体" panose="02010609060101010101" pitchFamily="49" charset="-122"/>
              </a:rPr>
              <a:t>二是</a:t>
            </a:r>
            <a:r>
              <a:rPr lang="zh-CN" altLang="en-US" sz="3200" b="1" spc="67" dirty="0">
                <a:ln w="11430"/>
                <a:solidFill>
                  <a:schemeClr val="tx1">
                    <a:lumMod val="85000"/>
                    <a:lumOff val="15000"/>
                  </a:schemeClr>
                </a:solidFill>
                <a:latin typeface="黑体" panose="02010609060101010101" pitchFamily="49" charset="-122"/>
                <a:ea typeface="黑体" panose="02010609060101010101" pitchFamily="49" charset="-122"/>
              </a:rPr>
              <a:t>部分高校对应用型高校办学和应用型人才培养内涵不理解，定位没有内化。</a:t>
            </a:r>
            <a:endParaRPr lang="zh-CN" altLang="en-US" sz="3200" b="1" spc="67" dirty="0">
              <a:ln w="11430"/>
              <a:solidFill>
                <a:schemeClr val="tx1">
                  <a:lumMod val="85000"/>
                  <a:lumOff val="1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7694671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heme/theme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889</TotalTime>
  <Words>5751</Words>
  <Application>Microsoft Office PowerPoint</Application>
  <PresentationFormat>宽屏</PresentationFormat>
  <Paragraphs>577</Paragraphs>
  <Slides>70</Slides>
  <Notes>3</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70</vt:i4>
      </vt:variant>
    </vt:vector>
  </HeadingPairs>
  <TitlesOfParts>
    <vt:vector size="87" baseType="lpstr">
      <vt:lpstr>FZZJ-HFHWJW</vt:lpstr>
      <vt:lpstr>Heiti SC Medium</vt:lpstr>
      <vt:lpstr>Kaiti SC</vt:lpstr>
      <vt:lpstr>Lantinghei SC Demibold</vt:lpstr>
      <vt:lpstr>黑体</vt:lpstr>
      <vt:lpstr>华文新魏</vt:lpstr>
      <vt:lpstr>楷体</vt:lpstr>
      <vt:lpstr>楷体_GB2312</vt:lpstr>
      <vt:lpstr>宋体</vt:lpstr>
      <vt:lpstr>微软雅黑</vt:lpstr>
      <vt:lpstr>Arial</vt:lpstr>
      <vt:lpstr>Calibri</vt:lpstr>
      <vt:lpstr>Calibri Light</vt:lpstr>
      <vt:lpstr>Times New Roman</vt:lpstr>
      <vt:lpstr>Wingdings</vt:lpstr>
      <vt:lpstr>1_Office 主题</vt:lpstr>
      <vt:lpstr>7_Office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jsut.edu.cn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李南</dc:creator>
  <cp:lastModifiedBy>zls</cp:lastModifiedBy>
  <cp:revision>559</cp:revision>
  <dcterms:created xsi:type="dcterms:W3CDTF">2018-04-15T04:34:00Z</dcterms:created>
  <dcterms:modified xsi:type="dcterms:W3CDTF">2020-01-12T23:21:31Z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2052-11.1.0.9305</vt:lpwstr>
  </property>
</Properties>
</file>